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handoutMasterIdLst>
    <p:handoutMasterId r:id="rId13"/>
  </p:handoutMasterIdLst>
  <p:sldIdLst>
    <p:sldId id="262" r:id="rId2"/>
    <p:sldId id="257" r:id="rId3"/>
    <p:sldId id="263" r:id="rId4"/>
    <p:sldId id="264" r:id="rId5"/>
    <p:sldId id="265" r:id="rId6"/>
    <p:sldId id="266" r:id="rId7"/>
    <p:sldId id="267" r:id="rId8"/>
    <p:sldId id="268" r:id="rId9"/>
    <p:sldId id="269" r:id="rId10"/>
    <p:sldId id="27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4A0"/>
    <a:srgbClr val="2D5A8B"/>
    <a:srgbClr val="BDA177"/>
    <a:srgbClr val="4790CD"/>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6"/>
    <p:restoredTop sz="94600"/>
  </p:normalViewPr>
  <p:slideViewPr>
    <p:cSldViewPr snapToGrid="0" snapToObjects="1">
      <p:cViewPr varScale="1">
        <p:scale>
          <a:sx n="58" d="100"/>
          <a:sy n="58" d="100"/>
        </p:scale>
        <p:origin x="78" y="65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7/17/2018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4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0"/>
            <a:ext cx="12227812" cy="9350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extLst>
      <p:ext uri="{BB962C8B-B14F-4D97-AF65-F5344CB8AC3E}">
        <p14:creationId xmlns:p14="http://schemas.microsoft.com/office/powerpoint/2010/main" val="189900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7335"/>
            <a:ext cx="10515600" cy="1015913"/>
          </a:xfrm>
        </p:spPr>
        <p:txBody>
          <a:bodyPr>
            <a:normAutofit fontScale="90000"/>
          </a:bodyPr>
          <a:lstStyle/>
          <a:p>
            <a:pPr algn="ctr"/>
            <a:r>
              <a:rPr lang="en-US" b="1" dirty="0"/>
              <a:t>Strategies for Redeployment</a:t>
            </a:r>
            <a:br>
              <a:rPr lang="en-US" b="1" dirty="0"/>
            </a:br>
            <a:r>
              <a:rPr lang="en-US" b="1" dirty="0"/>
              <a:t>Obtaining Investor Consent</a:t>
            </a:r>
          </a:p>
        </p:txBody>
      </p:sp>
      <p:sp>
        <p:nvSpPr>
          <p:cNvPr id="5" name="Content Placeholder 4"/>
          <p:cNvSpPr>
            <a:spLocks noGrp="1"/>
          </p:cNvSpPr>
          <p:nvPr>
            <p:ph idx="1"/>
          </p:nvPr>
        </p:nvSpPr>
        <p:spPr>
          <a:xfrm>
            <a:off x="975987" y="2467628"/>
            <a:ext cx="10515600" cy="4183694"/>
          </a:xfrm>
        </p:spPr>
        <p:txBody>
          <a:bodyPr>
            <a:normAutofit lnSpcReduction="10000"/>
          </a:bodyPr>
          <a:lstStyle/>
          <a:p>
            <a:r>
              <a:rPr lang="en-US" dirty="0"/>
              <a:t>Educating Investors on Redeployment and Immigration Requirements</a:t>
            </a:r>
          </a:p>
          <a:p>
            <a:r>
              <a:rPr lang="en-US" dirty="0"/>
              <a:t>Allow investors to exit pre-CPR status:</a:t>
            </a:r>
          </a:p>
          <a:p>
            <a:pPr lvl="1"/>
            <a:r>
              <a:rPr lang="en-US" dirty="0"/>
              <a:t>After withdrawing I-526 Petition and/or notification to USCIS; and</a:t>
            </a:r>
          </a:p>
          <a:p>
            <a:pPr lvl="1"/>
            <a:r>
              <a:rPr lang="en-US" dirty="0"/>
              <a:t>Following maturity of initial EB-5 loan or investment</a:t>
            </a:r>
          </a:p>
          <a:p>
            <a:r>
              <a:rPr lang="en-US" dirty="0"/>
              <a:t>Diversification of investment – redeployment into a fund</a:t>
            </a:r>
          </a:p>
          <a:p>
            <a:pPr lvl="1"/>
            <a:r>
              <a:rPr lang="en-US" dirty="0"/>
              <a:t>Is this similar enough to original business of the NCE?</a:t>
            </a:r>
          </a:p>
          <a:p>
            <a:r>
              <a:rPr lang="en-US" dirty="0"/>
              <a:t>Provide several options for redeployment?</a:t>
            </a:r>
          </a:p>
          <a:p>
            <a:r>
              <a:rPr lang="en-US" dirty="0"/>
              <a:t>Involving an RIA</a:t>
            </a:r>
          </a:p>
          <a:p>
            <a:r>
              <a:rPr lang="en-US" dirty="0"/>
              <a:t>Provide for higher preferred returns during redeployment</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54364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77826" y="432179"/>
            <a:ext cx="16864419" cy="7237227"/>
          </a:xfrm>
          <a:prstGeom prst="rect">
            <a:avLst/>
          </a:prstGeom>
        </p:spPr>
      </p:pic>
      <p:sp>
        <p:nvSpPr>
          <p:cNvPr id="2" name="TextBox 1"/>
          <p:cNvSpPr txBox="1"/>
          <p:nvPr/>
        </p:nvSpPr>
        <p:spPr>
          <a:xfrm>
            <a:off x="3556597" y="3171275"/>
            <a:ext cx="5218958" cy="2793072"/>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500" dirty="0">
                <a:solidFill>
                  <a:schemeClr val="bg1">
                    <a:lumMod val="50000"/>
                  </a:schemeClr>
                </a:solidFill>
                <a:latin typeface="Roboto" charset="0"/>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endParaRPr lang="en-US" sz="1350" dirty="0"/>
          </a:p>
        </p:txBody>
      </p:sp>
    </p:spTree>
    <p:extLst>
      <p:ext uri="{BB962C8B-B14F-4D97-AF65-F5344CB8AC3E}">
        <p14:creationId xmlns:p14="http://schemas.microsoft.com/office/powerpoint/2010/main" val="40468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1993" y="2853357"/>
            <a:ext cx="6626677" cy="2839239"/>
          </a:xfrm>
          <a:prstGeom prst="rect">
            <a:avLst/>
          </a:prstGeom>
          <a:noFill/>
        </p:spPr>
        <p:txBody>
          <a:bodyPr wrap="square" rtlCol="0">
            <a:spAutoFit/>
          </a:bodyPr>
          <a:lstStyle/>
          <a:p>
            <a:pPr algn="ctr"/>
            <a:r>
              <a:rPr lang="en-US" sz="2400" b="1" dirty="0">
                <a:solidFill>
                  <a:srgbClr val="353B45"/>
                </a:solidFill>
                <a:latin typeface="Merriweather" charset="0"/>
                <a:ea typeface="Merriweather" charset="0"/>
                <a:cs typeface="Merriweather" charset="0"/>
              </a:rPr>
              <a:t>Redeployment Boundaries of EB-5 Funds:  </a:t>
            </a:r>
          </a:p>
          <a:p>
            <a:pPr algn="ctr"/>
            <a:r>
              <a:rPr lang="en-US" sz="2400" b="1" dirty="0">
                <a:solidFill>
                  <a:srgbClr val="353B45"/>
                </a:solidFill>
                <a:latin typeface="Merriweather" charset="0"/>
                <a:ea typeface="Merriweather" charset="0"/>
                <a:cs typeface="Merriweather" charset="0"/>
              </a:rPr>
              <a:t>Fund vs. Specific Use</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350" dirty="0">
                <a:latin typeface="Roboto" charset="0"/>
                <a:ea typeface="Roboto" charset="0"/>
                <a:cs typeface="Roboto" charset="0"/>
              </a:rPr>
              <a:t>Allison Berman, Greystone EB-5</a:t>
            </a:r>
          </a:p>
          <a:p>
            <a:pPr algn="ctr"/>
            <a:r>
              <a:rPr lang="en-US" sz="1350" dirty="0">
                <a:latin typeface="Roboto" charset="0"/>
                <a:ea typeface="Roboto" charset="0"/>
                <a:cs typeface="Roboto" charset="0"/>
              </a:rPr>
              <a:t>Brad </a:t>
            </a:r>
            <a:r>
              <a:rPr lang="en-US" sz="1350" dirty="0" err="1">
                <a:latin typeface="Roboto" charset="0"/>
                <a:ea typeface="Roboto" charset="0"/>
                <a:cs typeface="Roboto" charset="0"/>
              </a:rPr>
              <a:t>Stedem</a:t>
            </a:r>
            <a:r>
              <a:rPr lang="en-US" sz="1350" dirty="0">
                <a:latin typeface="Roboto" charset="0"/>
                <a:ea typeface="Roboto" charset="0"/>
                <a:cs typeface="Roboto" charset="0"/>
              </a:rPr>
              <a:t>, EB5 United</a:t>
            </a:r>
          </a:p>
          <a:p>
            <a:pPr algn="ctr"/>
            <a:r>
              <a:rPr lang="en-US" sz="1350" dirty="0">
                <a:latin typeface="Roboto" charset="0"/>
                <a:ea typeface="Roboto" charset="0"/>
                <a:cs typeface="Roboto" charset="0"/>
              </a:rPr>
              <a:t>Ronald Fieldstone, Saul Ewing </a:t>
            </a:r>
            <a:r>
              <a:rPr lang="en-US" sz="1350" dirty="0" err="1">
                <a:latin typeface="Roboto" charset="0"/>
                <a:ea typeface="Roboto" charset="0"/>
                <a:cs typeface="Roboto" charset="0"/>
              </a:rPr>
              <a:t>Arnstein</a:t>
            </a:r>
            <a:r>
              <a:rPr lang="en-US" sz="1350" dirty="0">
                <a:latin typeface="Roboto" charset="0"/>
                <a:ea typeface="Roboto" charset="0"/>
                <a:cs typeface="Roboto" charset="0"/>
              </a:rPr>
              <a:t> &amp; Lehr LLP</a:t>
            </a:r>
          </a:p>
          <a:p>
            <a:pPr algn="ctr"/>
            <a:endParaRPr lang="en-US" sz="1350" dirty="0">
              <a:latin typeface="Roboto" charset="0"/>
              <a:ea typeface="Roboto" charset="0"/>
              <a:cs typeface="Roboto" charset="0"/>
            </a:endParaRPr>
          </a:p>
          <a:p>
            <a:pPr algn="ctr"/>
            <a:r>
              <a:rPr lang="en-US" sz="1350" dirty="0">
                <a:latin typeface="Roboto" charset="0"/>
                <a:ea typeface="Roboto" charset="0"/>
                <a:cs typeface="Roboto" charset="0"/>
              </a:rPr>
              <a:t>Moderated By:</a:t>
            </a:r>
          </a:p>
          <a:p>
            <a:pPr algn="ctr"/>
            <a:r>
              <a:rPr lang="en-US" sz="1350" dirty="0">
                <a:latin typeface="Roboto" charset="0"/>
                <a:ea typeface="Roboto" charset="0"/>
                <a:cs typeface="Roboto" charset="0"/>
              </a:rPr>
              <a:t>Jennifer Hermansky, Greenberg Traurig LLP</a:t>
            </a:r>
          </a:p>
          <a:p>
            <a:endParaRPr lang="en-US"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1219199"/>
            <a:ext cx="10515600" cy="957943"/>
          </a:xfrm>
        </p:spPr>
        <p:txBody>
          <a:bodyPr/>
          <a:lstStyle/>
          <a:p>
            <a:pPr algn="ctr"/>
            <a:r>
              <a:rPr lang="en-US" b="1" dirty="0"/>
              <a:t>Redeployment Boundaries for EB-5 Funds</a:t>
            </a:r>
          </a:p>
        </p:txBody>
      </p:sp>
      <p:sp>
        <p:nvSpPr>
          <p:cNvPr id="3" name="Content Placeholder 2"/>
          <p:cNvSpPr>
            <a:spLocks noGrp="1"/>
          </p:cNvSpPr>
          <p:nvPr>
            <p:ph sz="half" idx="1"/>
          </p:nvPr>
        </p:nvSpPr>
        <p:spPr>
          <a:xfrm>
            <a:off x="838200" y="2261054"/>
            <a:ext cx="5181600" cy="4351338"/>
          </a:xfrm>
        </p:spPr>
        <p:txBody>
          <a:bodyPr>
            <a:normAutofit lnSpcReduction="10000"/>
          </a:bodyPr>
          <a:lstStyle/>
          <a:p>
            <a:r>
              <a:rPr lang="en-US" dirty="0"/>
              <a:t>Immigration Boundaries</a:t>
            </a:r>
          </a:p>
          <a:p>
            <a:pPr lvl="1"/>
            <a:r>
              <a:rPr lang="en-US" dirty="0"/>
              <a:t>Material Change issues with retrogression – can we redeploy?</a:t>
            </a:r>
          </a:p>
          <a:p>
            <a:pPr lvl="1"/>
            <a:r>
              <a:rPr lang="en-US" dirty="0"/>
              <a:t>USCIS Guidance on Redeployment</a:t>
            </a:r>
          </a:p>
          <a:p>
            <a:pPr lvl="1"/>
            <a:r>
              <a:rPr lang="en-US" dirty="0"/>
              <a:t>What is sufficiently “at risk”?  Policy Manual vs. </a:t>
            </a:r>
            <a:r>
              <a:rPr lang="en-US" i="1" dirty="0" err="1"/>
              <a:t>Izummi</a:t>
            </a:r>
            <a:endParaRPr lang="en-US" i="1" dirty="0"/>
          </a:p>
          <a:p>
            <a:pPr lvl="1"/>
            <a:r>
              <a:rPr lang="en-US" dirty="0"/>
              <a:t>What is the “at risk” period to determine the length of redeployment?</a:t>
            </a:r>
          </a:p>
          <a:p>
            <a:pPr lvl="1"/>
            <a:endParaRPr lang="en-US" dirty="0"/>
          </a:p>
        </p:txBody>
      </p:sp>
      <p:sp>
        <p:nvSpPr>
          <p:cNvPr id="4" name="Content Placeholder 3"/>
          <p:cNvSpPr>
            <a:spLocks noGrp="1"/>
          </p:cNvSpPr>
          <p:nvPr>
            <p:ph sz="half" idx="2"/>
          </p:nvPr>
        </p:nvSpPr>
        <p:spPr>
          <a:xfrm>
            <a:off x="6172200" y="2261054"/>
            <a:ext cx="5181600" cy="4351338"/>
          </a:xfrm>
        </p:spPr>
        <p:txBody>
          <a:bodyPr>
            <a:normAutofit lnSpcReduction="10000"/>
          </a:bodyPr>
          <a:lstStyle/>
          <a:p>
            <a:r>
              <a:rPr lang="en-US" dirty="0"/>
              <a:t>Securities Boundaries</a:t>
            </a:r>
          </a:p>
          <a:p>
            <a:pPr lvl="1"/>
            <a:r>
              <a:rPr lang="en-US" dirty="0"/>
              <a:t>Did original documents allow for redeployment?</a:t>
            </a:r>
          </a:p>
          <a:p>
            <a:pPr lvl="1"/>
            <a:r>
              <a:rPr lang="en-US" dirty="0"/>
              <a:t>What is the authority of the Manager?</a:t>
            </a:r>
          </a:p>
          <a:p>
            <a:pPr lvl="1"/>
            <a:r>
              <a:rPr lang="en-US" dirty="0"/>
              <a:t>Even if the documents allow for redeployment, what is the best practice for investor consent?</a:t>
            </a:r>
          </a:p>
          <a:p>
            <a:pPr lvl="1"/>
            <a:r>
              <a:rPr lang="en-US" dirty="0"/>
              <a:t>How can we reduce redeployment risk?</a:t>
            </a:r>
          </a:p>
          <a:p>
            <a:pPr lvl="1"/>
            <a:r>
              <a:rPr lang="en-US" dirty="0"/>
              <a:t>Redeployment for specific purpose versus fund</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253901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265130"/>
            <a:ext cx="10515600" cy="900004"/>
          </a:xfrm>
        </p:spPr>
        <p:txBody>
          <a:bodyPr/>
          <a:lstStyle/>
          <a:p>
            <a:pPr algn="ctr"/>
            <a:r>
              <a:rPr lang="en-US" b="1" dirty="0"/>
              <a:t>Immigration Boundaries on Redeployment</a:t>
            </a:r>
          </a:p>
        </p:txBody>
      </p:sp>
      <p:sp>
        <p:nvSpPr>
          <p:cNvPr id="6" name="Content Placeholder 5"/>
          <p:cNvSpPr>
            <a:spLocks noGrp="1"/>
          </p:cNvSpPr>
          <p:nvPr>
            <p:ph idx="1"/>
          </p:nvPr>
        </p:nvSpPr>
        <p:spPr>
          <a:xfrm>
            <a:off x="838200" y="2213932"/>
            <a:ext cx="10515600" cy="4351338"/>
          </a:xfrm>
        </p:spPr>
        <p:txBody>
          <a:bodyPr>
            <a:normAutofit lnSpcReduction="10000"/>
          </a:bodyPr>
          <a:lstStyle/>
          <a:p>
            <a:r>
              <a:rPr lang="en-US" dirty="0"/>
              <a:t>Material Change Issues:  USCIS Policy Manual, Volume 6, Part G, Chapter 4.C.</a:t>
            </a:r>
          </a:p>
          <a:p>
            <a:pPr lvl="1"/>
            <a:r>
              <a:rPr lang="en-US" dirty="0"/>
              <a:t>If material changes occur after the approval of the immigrant petition, but before the investor has obtained CPR, such changes would constitute good and sufficient cause to issue a notice of intent to revoke.</a:t>
            </a:r>
          </a:p>
          <a:p>
            <a:pPr lvl="1"/>
            <a:r>
              <a:rPr lang="en-US" dirty="0"/>
              <a:t>A change is material if the changed circumstances would have a natural tendency to influence or are predictably capable of affecting the decision.</a:t>
            </a:r>
          </a:p>
          <a:p>
            <a:r>
              <a:rPr lang="en-US" dirty="0"/>
              <a:t>Impact on Redeployment:</a:t>
            </a:r>
          </a:p>
          <a:p>
            <a:pPr lvl="1"/>
            <a:r>
              <a:rPr lang="en-US" dirty="0"/>
              <a:t>Investors in pre-CPR status during retrogression impacted</a:t>
            </a:r>
          </a:p>
          <a:p>
            <a:pPr lvl="1"/>
            <a:r>
              <a:rPr lang="en-US" dirty="0"/>
              <a:t>Is the initial projected completed without material change?</a:t>
            </a:r>
          </a:p>
          <a:p>
            <a:pPr lvl="1"/>
            <a:r>
              <a:rPr lang="en-US" dirty="0"/>
              <a:t>Has EB5 money been spent in accordance with I-526 BP?</a:t>
            </a:r>
          </a:p>
          <a:p>
            <a:pPr lvl="1"/>
            <a:r>
              <a:rPr lang="en-US" dirty="0"/>
              <a:t>Have all jobs been created in accordance with I-526 BP and econ report?</a:t>
            </a:r>
          </a:p>
          <a:p>
            <a:pPr lvl="1"/>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208381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9421"/>
            <a:ext cx="10515600" cy="636957"/>
          </a:xfrm>
        </p:spPr>
        <p:txBody>
          <a:bodyPr>
            <a:normAutofit fontScale="90000"/>
          </a:bodyPr>
          <a:lstStyle/>
          <a:p>
            <a:pPr algn="ctr"/>
            <a:r>
              <a:rPr lang="en-US" b="1" dirty="0"/>
              <a:t>USCIS Guidance on Redeployment</a:t>
            </a:r>
          </a:p>
        </p:txBody>
      </p:sp>
      <p:sp>
        <p:nvSpPr>
          <p:cNvPr id="4" name="Content Placeholder 3"/>
          <p:cNvSpPr>
            <a:spLocks noGrp="1"/>
          </p:cNvSpPr>
          <p:nvPr>
            <p:ph sz="half" idx="1"/>
          </p:nvPr>
        </p:nvSpPr>
        <p:spPr>
          <a:xfrm>
            <a:off x="838200" y="1991638"/>
            <a:ext cx="5181600" cy="4654964"/>
          </a:xfrm>
        </p:spPr>
        <p:txBody>
          <a:bodyPr>
            <a:normAutofit fontScale="85000" lnSpcReduction="10000"/>
          </a:bodyPr>
          <a:lstStyle/>
          <a:p>
            <a:r>
              <a:rPr lang="en-US" dirty="0"/>
              <a:t>“At Risk” Requirements under </a:t>
            </a:r>
            <a:r>
              <a:rPr lang="en-US" i="1" dirty="0" err="1"/>
              <a:t>Izummi</a:t>
            </a:r>
            <a:endParaRPr lang="en-US" i="1" dirty="0"/>
          </a:p>
          <a:p>
            <a:pPr lvl="1"/>
            <a:r>
              <a:rPr lang="en-US" dirty="0"/>
              <a:t>NCE must make full $500K available to the JCE</a:t>
            </a:r>
          </a:p>
          <a:p>
            <a:pPr lvl="1"/>
            <a:r>
              <a:rPr lang="en-US" dirty="0"/>
              <a:t>Reserve funds at NCE not considered “at risk”</a:t>
            </a:r>
          </a:p>
          <a:p>
            <a:pPr lvl="1"/>
            <a:r>
              <a:rPr lang="en-US" dirty="0"/>
              <a:t>Funds must remain at the NCE during “at risk” period</a:t>
            </a:r>
          </a:p>
          <a:p>
            <a:pPr lvl="1"/>
            <a:r>
              <a:rPr lang="en-US" i="1" dirty="0" err="1"/>
              <a:t>Izummi</a:t>
            </a:r>
            <a:r>
              <a:rPr lang="en-US" i="1" dirty="0"/>
              <a:t> </a:t>
            </a:r>
            <a:r>
              <a:rPr lang="en-US" dirty="0"/>
              <a:t>has no guidance on whether redeployment is required</a:t>
            </a:r>
          </a:p>
          <a:p>
            <a:pPr marL="457200" lvl="1" indent="0">
              <a:buNone/>
            </a:pPr>
            <a:endParaRPr lang="en-US" dirty="0"/>
          </a:p>
          <a:p>
            <a:r>
              <a:rPr lang="en-US" dirty="0"/>
              <a:t>“At Risk” Period</a:t>
            </a:r>
          </a:p>
          <a:p>
            <a:pPr lvl="1"/>
            <a:r>
              <a:rPr lang="en-US" dirty="0"/>
              <a:t>Defined by USCIS in the Policy Manual as the “2-year period of conditional permanent residence” (June 14, 2017 Policy Alert)</a:t>
            </a:r>
          </a:p>
        </p:txBody>
      </p:sp>
      <p:sp>
        <p:nvSpPr>
          <p:cNvPr id="5" name="Content Placeholder 4"/>
          <p:cNvSpPr>
            <a:spLocks noGrp="1"/>
          </p:cNvSpPr>
          <p:nvPr>
            <p:ph sz="half" idx="2"/>
          </p:nvPr>
        </p:nvSpPr>
        <p:spPr>
          <a:xfrm>
            <a:off x="6172200" y="1991638"/>
            <a:ext cx="5852786" cy="4620561"/>
          </a:xfrm>
        </p:spPr>
        <p:txBody>
          <a:bodyPr>
            <a:normAutofit fontScale="85000" lnSpcReduction="10000"/>
          </a:bodyPr>
          <a:lstStyle/>
          <a:p>
            <a:r>
              <a:rPr lang="en-US" dirty="0"/>
              <a:t>Draft “</a:t>
            </a:r>
            <a:r>
              <a:rPr lang="en-US" i="1" dirty="0"/>
              <a:t>Guidance on the Job Creation Requirement and Sustainment of Investment for EB-5 Adjudication of Form I-526 and Form I-829</a:t>
            </a:r>
            <a:r>
              <a:rPr lang="en-US" dirty="0"/>
              <a:t>” August 2015</a:t>
            </a:r>
          </a:p>
          <a:p>
            <a:pPr lvl="1"/>
            <a:r>
              <a:rPr lang="en-US" dirty="0"/>
              <a:t>Single NCE</a:t>
            </a:r>
          </a:p>
          <a:p>
            <a:pPr lvl="1"/>
            <a:r>
              <a:rPr lang="en-US" dirty="0"/>
              <a:t>Cannot be held in the NCE bank account or escrow account</a:t>
            </a:r>
          </a:p>
          <a:p>
            <a:pPr lvl="1"/>
            <a:r>
              <a:rPr lang="en-US" dirty="0"/>
              <a:t>Investment funds lost meets sustainment requirement</a:t>
            </a:r>
          </a:p>
          <a:p>
            <a:r>
              <a:rPr lang="en-US" dirty="0"/>
              <a:t>Policy Alert “</a:t>
            </a:r>
            <a:r>
              <a:rPr lang="en-US" i="1" dirty="0"/>
              <a:t>Job Creation and Capital At Risk Requirements for Adjudication of Form I-526 and Form I-829</a:t>
            </a:r>
            <a:r>
              <a:rPr lang="en-US" dirty="0"/>
              <a:t>” June 2017</a:t>
            </a:r>
          </a:p>
          <a:p>
            <a:pPr lvl="1"/>
            <a:r>
              <a:rPr lang="en-US" dirty="0"/>
              <a:t>At risk period defined</a:t>
            </a:r>
          </a:p>
          <a:p>
            <a:pPr lvl="1"/>
            <a:r>
              <a:rPr lang="en-US" dirty="0"/>
              <a:t>Further deployment may be used to meet at risk requirement</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303177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616"/>
            <a:ext cx="10515600" cy="662009"/>
          </a:xfrm>
        </p:spPr>
        <p:txBody>
          <a:bodyPr>
            <a:normAutofit fontScale="90000"/>
          </a:bodyPr>
          <a:lstStyle/>
          <a:p>
            <a:pPr algn="ctr"/>
            <a:r>
              <a:rPr lang="en-US" b="1" dirty="0"/>
              <a:t>USCIS Policy Manual Guidance</a:t>
            </a:r>
          </a:p>
        </p:txBody>
      </p:sp>
      <p:sp>
        <p:nvSpPr>
          <p:cNvPr id="5" name="Content Placeholder 4"/>
          <p:cNvSpPr>
            <a:spLocks noGrp="1"/>
          </p:cNvSpPr>
          <p:nvPr>
            <p:ph idx="1"/>
          </p:nvPr>
        </p:nvSpPr>
        <p:spPr>
          <a:xfrm>
            <a:off x="450937" y="1825625"/>
            <a:ext cx="11386159" cy="4888326"/>
          </a:xfrm>
        </p:spPr>
        <p:txBody>
          <a:bodyPr>
            <a:normAutofit fontScale="85000" lnSpcReduction="10000"/>
          </a:bodyPr>
          <a:lstStyle/>
          <a:p>
            <a:r>
              <a:rPr lang="en-US" dirty="0"/>
              <a:t>Volume 6, Part G, Chapter 2:  At Risk Requirements</a:t>
            </a:r>
          </a:p>
          <a:p>
            <a:pPr lvl="1"/>
            <a:r>
              <a:rPr lang="en-US" b="1" dirty="0"/>
              <a:t>Before the job creation requirement is met, the following at-risk requirements apply</a:t>
            </a:r>
            <a:r>
              <a:rPr lang="en-US" dirty="0"/>
              <a:t>:</a:t>
            </a:r>
          </a:p>
          <a:p>
            <a:pPr lvl="2"/>
            <a:r>
              <a:rPr lang="en-US" dirty="0"/>
              <a:t>The immigrant investor must have placed the required amount of capital at risk for the purpose of generating a return on the capital placed at risk;</a:t>
            </a:r>
          </a:p>
          <a:p>
            <a:pPr lvl="2"/>
            <a:r>
              <a:rPr lang="en-US" dirty="0"/>
              <a:t>There must be a risk of loss and a chance for gain;</a:t>
            </a:r>
          </a:p>
          <a:p>
            <a:pPr lvl="2"/>
            <a:r>
              <a:rPr lang="en-US" dirty="0"/>
              <a:t>Business activity must actually be undertaken; and </a:t>
            </a:r>
          </a:p>
          <a:p>
            <a:pPr lvl="2"/>
            <a:r>
              <a:rPr lang="en-US" dirty="0"/>
              <a:t>The full amount of the investment must be made available to the business(</a:t>
            </a:r>
            <a:r>
              <a:rPr lang="en-US" dirty="0" err="1"/>
              <a:t>es</a:t>
            </a:r>
            <a:r>
              <a:rPr lang="en-US" dirty="0"/>
              <a:t>) most closely responsible for creating the employment upon which the petition is based.</a:t>
            </a:r>
          </a:p>
          <a:p>
            <a:pPr lvl="1"/>
            <a:r>
              <a:rPr lang="en-US" b="1" dirty="0"/>
              <a:t>Once the job creation requirement has been met, the capital is properly at risk if it is used in a manner related to engagement in commerce (in other words, the exchange of goods or services) consistent with the </a:t>
            </a:r>
            <a:r>
              <a:rPr lang="en-US" b="1" u="sng" dirty="0"/>
              <a:t>scope of the new commercial enterprise’s ongoing business</a:t>
            </a:r>
            <a:r>
              <a:rPr lang="en-US" dirty="0"/>
              <a:t>:</a:t>
            </a:r>
          </a:p>
          <a:p>
            <a:pPr lvl="2"/>
            <a:r>
              <a:rPr lang="en-US" dirty="0"/>
              <a:t>The immigrant investor must have placed the required amount of capital at risk for the purpose of generating a return on the capital placed at risk;</a:t>
            </a:r>
          </a:p>
          <a:p>
            <a:pPr lvl="2"/>
            <a:r>
              <a:rPr lang="en-US" dirty="0"/>
              <a:t>There must be a risk of loss and a chance for gain; and</a:t>
            </a:r>
          </a:p>
          <a:p>
            <a:pPr lvl="2"/>
            <a:r>
              <a:rPr lang="en-US" dirty="0"/>
              <a:t>Business activity must actually be undertaken.</a:t>
            </a:r>
          </a:p>
          <a:p>
            <a:pPr lvl="1"/>
            <a:r>
              <a:rPr lang="en-US" b="1" dirty="0"/>
              <a:t>Chapter 4:  Material Change</a:t>
            </a:r>
          </a:p>
          <a:p>
            <a:pPr lvl="2"/>
            <a:r>
              <a:rPr lang="en-US" dirty="0"/>
              <a:t>Further deployment of capital that occurs before the immigrant investor becomes a conditional permanent resident must be adequately described in the </a:t>
            </a:r>
            <a:r>
              <a:rPr lang="en-US" u="sng" dirty="0"/>
              <a:t>Form I-526 record</a:t>
            </a:r>
            <a:r>
              <a:rPr lang="en-US" dirty="0"/>
              <a:t>.</a:t>
            </a:r>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168049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3616"/>
            <a:ext cx="10515600" cy="662009"/>
          </a:xfrm>
        </p:spPr>
        <p:txBody>
          <a:bodyPr>
            <a:normAutofit fontScale="90000"/>
          </a:bodyPr>
          <a:lstStyle/>
          <a:p>
            <a:pPr algn="ctr"/>
            <a:r>
              <a:rPr lang="en-US" b="1" dirty="0"/>
              <a:t>USCIS Policy Manual Guidance</a:t>
            </a:r>
          </a:p>
        </p:txBody>
      </p:sp>
      <p:sp>
        <p:nvSpPr>
          <p:cNvPr id="5" name="Content Placeholder 4"/>
          <p:cNvSpPr>
            <a:spLocks noGrp="1"/>
          </p:cNvSpPr>
          <p:nvPr>
            <p:ph idx="1"/>
          </p:nvPr>
        </p:nvSpPr>
        <p:spPr>
          <a:xfrm>
            <a:off x="838200" y="1969674"/>
            <a:ext cx="10515600" cy="4694173"/>
          </a:xfrm>
        </p:spPr>
        <p:txBody>
          <a:bodyPr>
            <a:normAutofit lnSpcReduction="10000"/>
          </a:bodyPr>
          <a:lstStyle/>
          <a:p>
            <a:r>
              <a:rPr lang="en-US" dirty="0"/>
              <a:t>Volume 6, Part G, Chapter 2:  At Risk Redeployment Examples</a:t>
            </a:r>
          </a:p>
          <a:p>
            <a:pPr lvl="1"/>
            <a:r>
              <a:rPr lang="en-US" dirty="0"/>
              <a:t>If the scope of a new commercial enterprise was to loan pooled investments to a job-creating entity for the construction of a residential building, the new commercial enterprise, upon repayment of a loan that resulted in the required job creation, may further deploy the repaid capital into one or more similar loans to other entities.</a:t>
            </a:r>
          </a:p>
          <a:p>
            <a:pPr lvl="1"/>
            <a:r>
              <a:rPr lang="en-US" dirty="0"/>
              <a:t>The new commercial enterprise may also further deploy the repaid capital into certain new issue municipal bonds, such as for infrastructure spending, as long as investments into such bonds are within the scope of the new commercial enterprise </a:t>
            </a:r>
            <a:r>
              <a:rPr lang="en-US" i="1" u="sng" dirty="0"/>
              <a:t>in existence at the time the petitioner filed the I-526 Petition</a:t>
            </a:r>
            <a:r>
              <a:rPr lang="en-US" dirty="0"/>
              <a:t>.</a:t>
            </a:r>
          </a:p>
          <a:p>
            <a:pPr lvl="1"/>
            <a:r>
              <a:rPr lang="en-US" dirty="0"/>
              <a:t>Officers must determine whether further deployment has taken place, or will take place, </a:t>
            </a:r>
            <a:r>
              <a:rPr lang="en-US" i="1" u="sng" dirty="0"/>
              <a:t>within a commercially reasonable time and within the scope of the new commercial enterprise’s ongoing business</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281253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199"/>
            <a:ext cx="10515600" cy="977031"/>
          </a:xfrm>
        </p:spPr>
        <p:txBody>
          <a:bodyPr>
            <a:normAutofit/>
          </a:bodyPr>
          <a:lstStyle/>
          <a:p>
            <a:pPr algn="ctr"/>
            <a:r>
              <a:rPr lang="en-US" b="1" dirty="0"/>
              <a:t>Securities Boundaries to Redeployment</a:t>
            </a:r>
          </a:p>
        </p:txBody>
      </p:sp>
      <p:sp>
        <p:nvSpPr>
          <p:cNvPr id="3" name="Content Placeholder 2"/>
          <p:cNvSpPr>
            <a:spLocks noGrp="1"/>
          </p:cNvSpPr>
          <p:nvPr>
            <p:ph sz="half" idx="1"/>
          </p:nvPr>
        </p:nvSpPr>
        <p:spPr>
          <a:xfrm>
            <a:off x="838200" y="2129425"/>
            <a:ext cx="5181600" cy="4481142"/>
          </a:xfrm>
        </p:spPr>
        <p:txBody>
          <a:bodyPr>
            <a:normAutofit fontScale="92500" lnSpcReduction="10000"/>
          </a:bodyPr>
          <a:lstStyle/>
          <a:p>
            <a:r>
              <a:rPr lang="en-US" dirty="0"/>
              <a:t>When documents did not contemplate redeployment – older cases</a:t>
            </a:r>
          </a:p>
          <a:p>
            <a:pPr lvl="1"/>
            <a:r>
              <a:rPr lang="en-US" dirty="0"/>
              <a:t>What authority does the Manager have?</a:t>
            </a:r>
          </a:p>
          <a:p>
            <a:pPr lvl="1"/>
            <a:r>
              <a:rPr lang="en-US" dirty="0"/>
              <a:t>What is the business purpose listed in the LLC/LP Agreement?</a:t>
            </a:r>
          </a:p>
          <a:p>
            <a:pPr lvl="1"/>
            <a:r>
              <a:rPr lang="en-US" dirty="0"/>
              <a:t>What processes for investor consent should be used?</a:t>
            </a:r>
          </a:p>
          <a:p>
            <a:pPr lvl="1"/>
            <a:r>
              <a:rPr lang="en-US" dirty="0"/>
              <a:t>Can we use negative consent – if you don’t respond, have you consented?</a:t>
            </a:r>
          </a:p>
          <a:p>
            <a:pPr lvl="1"/>
            <a:r>
              <a:rPr lang="en-US" dirty="0"/>
              <a:t>Amendment to LLC Operating Agreement for business of the fund?</a:t>
            </a:r>
          </a:p>
        </p:txBody>
      </p:sp>
      <p:sp>
        <p:nvSpPr>
          <p:cNvPr id="4" name="Content Placeholder 3"/>
          <p:cNvSpPr>
            <a:spLocks noGrp="1"/>
          </p:cNvSpPr>
          <p:nvPr>
            <p:ph sz="half" idx="2"/>
          </p:nvPr>
        </p:nvSpPr>
        <p:spPr>
          <a:xfrm>
            <a:off x="6172200" y="2129425"/>
            <a:ext cx="5181600" cy="4481142"/>
          </a:xfrm>
        </p:spPr>
        <p:txBody>
          <a:bodyPr>
            <a:normAutofit fontScale="92500" lnSpcReduction="10000"/>
          </a:bodyPr>
          <a:lstStyle/>
          <a:p>
            <a:r>
              <a:rPr lang="en-US" dirty="0"/>
              <a:t>When documents did contemplate redeployment – newer cases</a:t>
            </a:r>
          </a:p>
          <a:p>
            <a:pPr lvl="1"/>
            <a:r>
              <a:rPr lang="en-US" dirty="0"/>
              <a:t>Can Manager make the redeployment determination itself?</a:t>
            </a:r>
          </a:p>
          <a:p>
            <a:pPr lvl="1"/>
            <a:r>
              <a:rPr lang="en-US" dirty="0"/>
              <a:t>What is the best practice?  Should investor consent be obtained anyway?</a:t>
            </a:r>
          </a:p>
          <a:p>
            <a:pPr lvl="1"/>
            <a:r>
              <a:rPr lang="en-US" dirty="0"/>
              <a:t>Can negative consent be used?</a:t>
            </a:r>
          </a:p>
          <a:p>
            <a:pPr lvl="1"/>
            <a:r>
              <a:rPr lang="en-US" dirty="0"/>
              <a:t>Is an Registered Investment Advisor (RIA) required?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242021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199"/>
            <a:ext cx="10515600" cy="977031"/>
          </a:xfrm>
        </p:spPr>
        <p:txBody>
          <a:bodyPr>
            <a:normAutofit fontScale="90000"/>
          </a:bodyPr>
          <a:lstStyle/>
          <a:p>
            <a:pPr algn="ctr"/>
            <a:r>
              <a:rPr lang="en-US" b="1" dirty="0"/>
              <a:t>Boundaries to Redeployment:  Selecting a Redeployment</a:t>
            </a:r>
          </a:p>
        </p:txBody>
      </p:sp>
      <p:sp>
        <p:nvSpPr>
          <p:cNvPr id="3" name="Content Placeholder 2"/>
          <p:cNvSpPr>
            <a:spLocks noGrp="1"/>
          </p:cNvSpPr>
          <p:nvPr>
            <p:ph sz="half" idx="1"/>
          </p:nvPr>
        </p:nvSpPr>
        <p:spPr>
          <a:xfrm>
            <a:off x="838200" y="2430049"/>
            <a:ext cx="5181600" cy="3793843"/>
          </a:xfrm>
        </p:spPr>
        <p:txBody>
          <a:bodyPr>
            <a:normAutofit fontScale="92500" lnSpcReduction="20000"/>
          </a:bodyPr>
          <a:lstStyle/>
          <a:p>
            <a:pPr marL="514350" indent="-514350">
              <a:buAutoNum type="arabicPeriod"/>
            </a:pPr>
            <a:r>
              <a:rPr lang="en-US" dirty="0"/>
              <a:t>Risk Profile of the new investment – lien position?</a:t>
            </a:r>
          </a:p>
          <a:p>
            <a:pPr marL="514350" indent="-514350">
              <a:buAutoNum type="arabicPeriod"/>
            </a:pPr>
            <a:r>
              <a:rPr lang="en-US" dirty="0"/>
              <a:t>Type of Project – construction vs. income generating</a:t>
            </a:r>
          </a:p>
          <a:p>
            <a:pPr marL="514350" indent="-514350">
              <a:buAutoNum type="arabicPeriod"/>
            </a:pPr>
            <a:r>
              <a:rPr lang="en-US" dirty="0"/>
              <a:t>Diversification of Investment – fund vs. specific use?</a:t>
            </a:r>
          </a:p>
          <a:p>
            <a:pPr marL="514350" indent="-514350">
              <a:buAutoNum type="arabicPeriod"/>
            </a:pPr>
            <a:r>
              <a:rPr lang="en-US" dirty="0"/>
              <a:t>Liquidity of Investment – can earlier investors be exited sooner?</a:t>
            </a:r>
          </a:p>
          <a:p>
            <a:pPr marL="514350" indent="-514350">
              <a:buAutoNum type="arabicPeriod"/>
            </a:pPr>
            <a:r>
              <a:rPr lang="en-US" dirty="0"/>
              <a:t>Capital Stack of the Redeployment – Budget?</a:t>
            </a:r>
          </a:p>
          <a:p>
            <a:pPr marL="514350" indent="-514350">
              <a:buAutoNum type="arabicPeriod"/>
            </a:pPr>
            <a:endParaRPr lang="en-US" dirty="0"/>
          </a:p>
        </p:txBody>
      </p:sp>
      <p:sp>
        <p:nvSpPr>
          <p:cNvPr id="4" name="Content Placeholder 3"/>
          <p:cNvSpPr>
            <a:spLocks noGrp="1"/>
          </p:cNvSpPr>
          <p:nvPr>
            <p:ph sz="half" idx="2"/>
          </p:nvPr>
        </p:nvSpPr>
        <p:spPr>
          <a:xfrm>
            <a:off x="6172200" y="2430049"/>
            <a:ext cx="5181600" cy="4180518"/>
          </a:xfrm>
        </p:spPr>
        <p:txBody>
          <a:bodyPr>
            <a:normAutofit fontScale="92500" lnSpcReduction="20000"/>
          </a:bodyPr>
          <a:lstStyle/>
          <a:p>
            <a:pPr marL="514350" indent="-514350">
              <a:buAutoNum type="arabicPeriod" startAt="6"/>
            </a:pPr>
            <a:r>
              <a:rPr lang="en-US" dirty="0"/>
              <a:t>Who Evaluates Options – RIA?</a:t>
            </a:r>
          </a:p>
          <a:p>
            <a:pPr marL="514350" indent="-514350">
              <a:buAutoNum type="arabicPeriod" startAt="6"/>
            </a:pPr>
            <a:r>
              <a:rPr lang="en-US" dirty="0"/>
              <a:t>What is the asset class?  Is it like to like investment?  </a:t>
            </a:r>
          </a:p>
          <a:p>
            <a:pPr marL="514350" indent="-514350">
              <a:buAutoNum type="arabicPeriod" startAt="6"/>
            </a:pPr>
            <a:r>
              <a:rPr lang="en-US" dirty="0"/>
              <a:t>What is the sponsor history?  </a:t>
            </a:r>
          </a:p>
          <a:p>
            <a:pPr marL="514350" indent="-514350">
              <a:buAutoNum type="arabicPeriod" startAt="6"/>
            </a:pPr>
            <a:r>
              <a:rPr lang="en-US" dirty="0"/>
              <a:t>Is there a conflict of interest?</a:t>
            </a:r>
          </a:p>
          <a:p>
            <a:pPr marL="514350" indent="-514350">
              <a:buAutoNum type="arabicPeriod" startAt="6"/>
            </a:pPr>
            <a:r>
              <a:rPr lang="en-US" dirty="0"/>
              <a:t>What is the geographic area of the new project?</a:t>
            </a:r>
          </a:p>
          <a:p>
            <a:pPr marL="514350" indent="-514350">
              <a:buAutoNum type="arabicPeriod" startAt="6"/>
            </a:pPr>
            <a:r>
              <a:rPr lang="en-US" dirty="0"/>
              <a:t>Optionality to investors – multiple choices?</a:t>
            </a:r>
          </a:p>
          <a:p>
            <a:pPr marL="514350" indent="-514350">
              <a:buAutoNum type="arabicPeriod" startAt="6"/>
            </a:pPr>
            <a:r>
              <a:rPr lang="en-US" dirty="0"/>
              <a:t>Higher returns to investors?</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0"/>
            <a:ext cx="3024828" cy="1219199"/>
          </a:xfrm>
          <a:prstGeom prst="rect">
            <a:avLst/>
          </a:prstGeom>
        </p:spPr>
      </p:pic>
    </p:spTree>
    <p:extLst>
      <p:ext uri="{BB962C8B-B14F-4D97-AF65-F5344CB8AC3E}">
        <p14:creationId xmlns:p14="http://schemas.microsoft.com/office/powerpoint/2010/main" val="2580041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1195</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Merriweather</vt:lpstr>
      <vt:lpstr>Open Sans Light</vt:lpstr>
      <vt:lpstr>Roboto</vt:lpstr>
      <vt:lpstr>Arial</vt:lpstr>
      <vt:lpstr>Calibri</vt:lpstr>
      <vt:lpstr>Calibri Light</vt:lpstr>
      <vt:lpstr>Office Theme</vt:lpstr>
      <vt:lpstr>PowerPoint Presentation</vt:lpstr>
      <vt:lpstr>PowerPoint Presentation</vt:lpstr>
      <vt:lpstr>Redeployment Boundaries for EB-5 Funds</vt:lpstr>
      <vt:lpstr>Immigration Boundaries on Redeployment</vt:lpstr>
      <vt:lpstr>USCIS Guidance on Redeployment</vt:lpstr>
      <vt:lpstr>USCIS Policy Manual Guidance</vt:lpstr>
      <vt:lpstr>USCIS Policy Manual Guidance</vt:lpstr>
      <vt:lpstr>Securities Boundaries to Redeployment</vt:lpstr>
      <vt:lpstr>Boundaries to Redeployment:  Selecting a Redeployment</vt:lpstr>
      <vt:lpstr>Strategies for Redeployment Obtaining Investor Consent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Moreno</dc:creator>
  <cp:lastModifiedBy>Rebecca Esparza</cp:lastModifiedBy>
  <cp:revision>34</cp:revision>
  <dcterms:created xsi:type="dcterms:W3CDTF">2018-02-06T21:24:04Z</dcterms:created>
  <dcterms:modified xsi:type="dcterms:W3CDTF">2018-07-17T17:35:25Z</dcterms:modified>
</cp:coreProperties>
</file>