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handoutMasterIdLst>
    <p:handoutMasterId r:id="rId9"/>
  </p:handoutMasterIdLst>
  <p:sldIdLst>
    <p:sldId id="262" r:id="rId2"/>
    <p:sldId id="257" r:id="rId3"/>
    <p:sldId id="260" r:id="rId4"/>
    <p:sldId id="263" r:id="rId5"/>
    <p:sldId id="264" r:id="rId6"/>
    <p:sldId id="265"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6"/>
    <p:restoredTop sz="94600"/>
  </p:normalViewPr>
  <p:slideViewPr>
    <p:cSldViewPr snapToGrid="0" snapToObjects="1">
      <p:cViewPr varScale="1">
        <p:scale>
          <a:sx n="58" d="100"/>
          <a:sy n="58" d="100"/>
        </p:scale>
        <p:origin x="84" y="744"/>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990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77848" y="1346047"/>
            <a:ext cx="13937536" cy="5981178"/>
          </a:xfrm>
          <a:prstGeom prst="rect">
            <a:avLst/>
          </a:prstGeom>
        </p:spPr>
      </p:pic>
      <p:sp>
        <p:nvSpPr>
          <p:cNvPr id="7" name="TextBox 6"/>
          <p:cNvSpPr txBox="1"/>
          <p:nvPr/>
        </p:nvSpPr>
        <p:spPr>
          <a:xfrm>
            <a:off x="2703175" y="2504370"/>
            <a:ext cx="6626677" cy="3877985"/>
          </a:xfrm>
          <a:prstGeom prst="rect">
            <a:avLst/>
          </a:prstGeom>
          <a:noFill/>
        </p:spPr>
        <p:txBody>
          <a:bodyPr wrap="square" rtlCol="0">
            <a:spAutoFit/>
          </a:bodyPr>
          <a:lstStyle/>
          <a:p>
            <a:pPr algn="ctr"/>
            <a:r>
              <a:rPr lang="en-US" sz="2800" i="1" dirty="0"/>
              <a:t>One Franchise, Many Options: How immigration types E-2, L-1, EB-1C fit into business</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2000" b="1" dirty="0">
                <a:solidFill>
                  <a:srgbClr val="BDA177"/>
                </a:solidFill>
                <a:latin typeface="Merriweather" charset="0"/>
                <a:ea typeface="Merriweather" charset="0"/>
                <a:cs typeface="Merriweather" charset="0"/>
              </a:rPr>
              <a:t>Panel Topic</a:t>
            </a:r>
          </a:p>
          <a:p>
            <a:pPr algn="ct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400" dirty="0">
                <a:solidFill>
                  <a:schemeClr val="bg1">
                    <a:lumMod val="50000"/>
                  </a:schemeClr>
                </a:solidFill>
                <a:latin typeface="Roboto" charset="0"/>
                <a:ea typeface="Roboto" charset="0"/>
                <a:cs typeface="Roboto" charset="0"/>
              </a:rPr>
              <a:t>Speaker Names / Companies:</a:t>
            </a:r>
          </a:p>
          <a:p>
            <a:pPr algn="ctr"/>
            <a:r>
              <a:rPr lang="en-US" sz="1600" dirty="0"/>
              <a:t>Adrian Pomery / </a:t>
            </a:r>
            <a:r>
              <a:rPr lang="en-US" sz="1600" i="1" dirty="0"/>
              <a:t>One Lily Pad </a:t>
            </a:r>
          </a:p>
          <a:p>
            <a:pPr algn="ctr"/>
            <a:r>
              <a:rPr lang="en-US" sz="1600" dirty="0"/>
              <a:t>William Dean / </a:t>
            </a:r>
            <a:r>
              <a:rPr lang="en-US" sz="1600" i="1" dirty="0"/>
              <a:t>Masterplans.com </a:t>
            </a:r>
          </a:p>
          <a:p>
            <a:pPr algn="ctr"/>
            <a:r>
              <a:rPr lang="en-US" sz="1600" dirty="0"/>
              <a:t>Jay Rosen / </a:t>
            </a:r>
            <a:r>
              <a:rPr lang="en-US" sz="1600" i="1" dirty="0"/>
              <a:t>Saul, Ewing </a:t>
            </a:r>
            <a:r>
              <a:rPr lang="en-US" sz="1600" i="1" dirty="0" err="1"/>
              <a:t>Arnstein</a:t>
            </a:r>
            <a:r>
              <a:rPr lang="en-US" sz="1600" i="1" dirty="0"/>
              <a:t> &amp; Lehr, LLP </a:t>
            </a:r>
          </a:p>
          <a:p>
            <a:pPr algn="ctr"/>
            <a:r>
              <a:rPr lang="en-US" sz="1600" dirty="0"/>
              <a:t>Mona Shah / </a:t>
            </a:r>
            <a:r>
              <a:rPr lang="en-US" sz="1600" i="1" dirty="0"/>
              <a:t>Mona Shah &amp; Associated Global</a:t>
            </a:r>
            <a:endParaRPr lang="en-US" sz="1400" dirty="0">
              <a:latin typeface="Roboto" charset="0"/>
              <a:ea typeface="Roboto" charset="0"/>
              <a:cs typeface="Roboto" charset="0"/>
            </a:endParaRPr>
          </a:p>
          <a:p>
            <a:pPr algn="ctr"/>
            <a:endParaRPr lang="en-US" sz="1400" dirty="0">
              <a:solidFill>
                <a:schemeClr val="bg1">
                  <a:lumMod val="50000"/>
                </a:schemeClr>
              </a:solidFill>
              <a:latin typeface="Roboto" charset="0"/>
              <a:ea typeface="Roboto" charset="0"/>
              <a:cs typeface="Roboto" charset="0"/>
            </a:endParaRPr>
          </a:p>
          <a:p>
            <a:pPr algn="ctr"/>
            <a:r>
              <a:rPr lang="en-US" sz="1400" dirty="0">
                <a:solidFill>
                  <a:schemeClr val="bg1">
                    <a:lumMod val="50000"/>
                  </a:schemeClr>
                </a:solidFill>
                <a:latin typeface="Roboto" charset="0"/>
                <a:ea typeface="Roboto" charset="0"/>
                <a:cs typeface="Roboto" charset="0"/>
              </a:rPr>
              <a:t>Moderated By:</a:t>
            </a:r>
          </a:p>
          <a:p>
            <a:pPr algn="ctr"/>
            <a:r>
              <a:rPr lang="en-US" sz="1600" dirty="0"/>
              <a:t>David Hirson</a:t>
            </a:r>
            <a:r>
              <a:rPr lang="en-US" sz="1400" dirty="0"/>
              <a:t>, </a:t>
            </a:r>
            <a:r>
              <a:rPr lang="en-US" sz="1400" i="1" dirty="0"/>
              <a:t>David Hirson &amp; Partners, LLP</a:t>
            </a: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ABE85-E4A4-4E60-B619-BEBB7F72802B}"/>
              </a:ext>
            </a:extLst>
          </p:cNvPr>
          <p:cNvSpPr txBox="1">
            <a:spLocks/>
          </p:cNvSpPr>
          <p:nvPr/>
        </p:nvSpPr>
        <p:spPr>
          <a:xfrm>
            <a:off x="838200" y="210970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Round 1</a:t>
            </a:r>
          </a:p>
          <a:p>
            <a:r>
              <a:rPr lang="en-US" dirty="0"/>
              <a:t>Mr. Pomery: How do you convert your EB-5 operations to L-1/E2 or vis versa?</a:t>
            </a:r>
          </a:p>
          <a:p>
            <a:r>
              <a:rPr lang="en-US" dirty="0"/>
              <a:t>Mr. Dean: What should your business plan include to get an E-2, L-1, or EB-5 visa approved and what are the differences between these various visas’ business plans?</a:t>
            </a:r>
          </a:p>
          <a:p>
            <a:r>
              <a:rPr lang="en-US" dirty="0"/>
              <a:t>Mr. Rosen: When creating or purchasing an E-2 business, what are the first and most important corporate aspects one should consider?</a:t>
            </a:r>
          </a:p>
          <a:p>
            <a:r>
              <a:rPr lang="en-US" dirty="0"/>
              <a:t>Ms. Shah: What are the similarities and differences between an EB-5 investment structure and an E-2, L-1, or EB-1C structure?</a:t>
            </a:r>
          </a:p>
        </p:txBody>
      </p:sp>
    </p:spTree>
    <p:extLst>
      <p:ext uri="{BB962C8B-B14F-4D97-AF65-F5344CB8AC3E}">
        <p14:creationId xmlns:p14="http://schemas.microsoft.com/office/powerpoint/2010/main" val="177783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639F81-A4EC-476F-8AF5-88B1A87D068A}"/>
              </a:ext>
            </a:extLst>
          </p:cNvPr>
          <p:cNvSpPr txBox="1">
            <a:spLocks/>
          </p:cNvSpPr>
          <p:nvPr/>
        </p:nvSpPr>
        <p:spPr>
          <a:xfrm>
            <a:off x="838200" y="2091965"/>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b="1" i="1" dirty="0"/>
              <a:t>Round</a:t>
            </a:r>
            <a:r>
              <a:rPr lang="en-US" sz="3000" b="1" i="1" dirty="0"/>
              <a:t> 2</a:t>
            </a:r>
          </a:p>
          <a:p>
            <a:r>
              <a:rPr lang="en-US" dirty="0"/>
              <a:t>Mr. Pomery: What are some of the potential obstacles for franchising and L-1/E2?</a:t>
            </a:r>
          </a:p>
          <a:p>
            <a:r>
              <a:rPr lang="en-US" dirty="0"/>
              <a:t>Mr. Dean: Why are business plans important for E-2, L-1, and EB-1C? Why are they strongly recommended when not required by regulations?</a:t>
            </a:r>
          </a:p>
          <a:p>
            <a:r>
              <a:rPr lang="en-US" dirty="0"/>
              <a:t>Mr. Rosen: What particular considerations should be taken into account when structuring and negotiating a franchise concept E-2 business?</a:t>
            </a:r>
          </a:p>
          <a:p>
            <a:r>
              <a:rPr lang="en-US" dirty="0"/>
              <a:t>Ms. Shah: What are the minimum investment amounts you have seen that are approved and what are the investment amounts that are denied?</a:t>
            </a:r>
          </a:p>
        </p:txBody>
      </p:sp>
    </p:spTree>
    <p:extLst>
      <p:ext uri="{BB962C8B-B14F-4D97-AF65-F5344CB8AC3E}">
        <p14:creationId xmlns:p14="http://schemas.microsoft.com/office/powerpoint/2010/main" val="261023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85C785-B622-41B4-88E1-941811C27682}"/>
              </a:ext>
            </a:extLst>
          </p:cNvPr>
          <p:cNvSpPr txBox="1">
            <a:spLocks/>
          </p:cNvSpPr>
          <p:nvPr/>
        </p:nvSpPr>
        <p:spPr>
          <a:xfrm>
            <a:off x="838200" y="209196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t>Round 3</a:t>
            </a:r>
          </a:p>
          <a:p>
            <a:pPr marL="0" indent="0" algn="ctr">
              <a:buNone/>
            </a:pPr>
            <a:endParaRPr lang="en-US" sz="3000" b="1" i="1" dirty="0"/>
          </a:p>
          <a:p>
            <a:r>
              <a:rPr lang="en-US" dirty="0"/>
              <a:t>Mr. Pomery: Can you scale L-1 opportunities to suit the needs of Chinese migration agents?</a:t>
            </a:r>
          </a:p>
          <a:p>
            <a:endParaRPr lang="en-US" dirty="0"/>
          </a:p>
          <a:p>
            <a:r>
              <a:rPr lang="en-US" dirty="0"/>
              <a:t>Mr. Dean: Which type of franchise works best for getting an investor visa?</a:t>
            </a:r>
          </a:p>
        </p:txBody>
      </p:sp>
    </p:spTree>
    <p:extLst>
      <p:ext uri="{BB962C8B-B14F-4D97-AF65-F5344CB8AC3E}">
        <p14:creationId xmlns:p14="http://schemas.microsoft.com/office/powerpoint/2010/main" val="347205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877848" y="1346047"/>
            <a:ext cx="13937536" cy="5981178"/>
          </a:xfrm>
          <a:prstGeom prst="rect">
            <a:avLst/>
          </a:prstGeom>
        </p:spPr>
      </p:pic>
      <p:sp>
        <p:nvSpPr>
          <p:cNvPr id="7" name="TextBox 6"/>
          <p:cNvSpPr txBox="1"/>
          <p:nvPr/>
        </p:nvSpPr>
        <p:spPr>
          <a:xfrm>
            <a:off x="2703175" y="3147163"/>
            <a:ext cx="6626677" cy="1569660"/>
          </a:xfrm>
          <a:prstGeom prst="rect">
            <a:avLst/>
          </a:prstGeom>
          <a:noFill/>
        </p:spPr>
        <p:txBody>
          <a:bodyPr wrap="square" rtlCol="0">
            <a:spAutoFit/>
          </a:bodyPr>
          <a:lstStyle/>
          <a:p>
            <a:pPr algn="ctr"/>
            <a:r>
              <a:rPr lang="en-US" sz="9600" b="1" dirty="0">
                <a:solidFill>
                  <a:srgbClr val="BDA177"/>
                </a:solidFill>
                <a:latin typeface="Merriweather" charset="0"/>
                <a:ea typeface="Merriweather" charset="0"/>
                <a:cs typeface="Merriweather" charset="0"/>
              </a:rPr>
              <a:t>Q &amp; 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315922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77826" y="432179"/>
            <a:ext cx="16864419" cy="7237227"/>
          </a:xfrm>
          <a:prstGeom prst="rect">
            <a:avLst/>
          </a:prstGeom>
        </p:spPr>
      </p:pic>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388</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Merriweather</vt:lpstr>
      <vt:lpstr>Open Sans Light</vt:lpstr>
      <vt:lpstr>Roboto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Moreno</dc:creator>
  <cp:lastModifiedBy>Rebecca Esparza</cp:lastModifiedBy>
  <cp:revision>14</cp:revision>
  <dcterms:created xsi:type="dcterms:W3CDTF">2018-02-06T21:24:04Z</dcterms:created>
  <dcterms:modified xsi:type="dcterms:W3CDTF">2018-07-20T00:11:46Z</dcterms:modified>
</cp:coreProperties>
</file>