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1"/>
  </p:notesMasterIdLst>
  <p:handoutMasterIdLst>
    <p:handoutMasterId r:id="rId12"/>
  </p:handoutMasterIdLst>
  <p:sldIdLst>
    <p:sldId id="262" r:id="rId2"/>
    <p:sldId id="257" r:id="rId3"/>
    <p:sldId id="260" r:id="rId4"/>
    <p:sldId id="265" r:id="rId5"/>
    <p:sldId id="264" r:id="rId6"/>
    <p:sldId id="266" r:id="rId7"/>
    <p:sldId id="267" r:id="rId8"/>
    <p:sldId id="26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64A0"/>
    <a:srgbClr val="2D5A8B"/>
    <a:srgbClr val="BDA177"/>
    <a:srgbClr val="4790CD"/>
    <a:srgbClr val="818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06"/>
    <p:restoredTop sz="94600"/>
  </p:normalViewPr>
  <p:slideViewPr>
    <p:cSldViewPr snapToGrid="0" snapToObjects="1">
      <p:cViewPr varScale="1">
        <p:scale>
          <a:sx n="157" d="100"/>
          <a:sy n="157" d="100"/>
        </p:scale>
        <p:origin x="88" y="76"/>
      </p:cViewPr>
      <p:guideLst/>
    </p:cSldViewPr>
  </p:slideViewPr>
  <p:notesTextViewPr>
    <p:cViewPr>
      <p:scale>
        <a:sx n="1" d="1"/>
        <a:sy n="1" d="1"/>
      </p:scale>
      <p:origin x="0" y="0"/>
    </p:cViewPr>
  </p:notesTextViewPr>
  <p:notesViewPr>
    <p:cSldViewPr snapToGrid="0" snapToObjects="1">
      <p:cViewPr varScale="1">
        <p:scale>
          <a:sx n="103" d="100"/>
          <a:sy n="103" d="100"/>
        </p:scale>
        <p:origin x="276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91BC2-A41E-0A4E-9BCB-14920B7DB953}" type="datetimeFigureOut">
              <a:rPr lang="en-US" smtClean="0"/>
              <a:t>7/16/2018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D3D493-8B54-FE4B-BC64-D52E5C02412D}" type="slidenum">
              <a:rPr lang="en-US" smtClean="0"/>
              <a:t>‹#›</a:t>
            </a:fld>
            <a:endParaRPr lang="en-US"/>
          </a:p>
        </p:txBody>
      </p:sp>
    </p:spTree>
    <p:extLst>
      <p:ext uri="{BB962C8B-B14F-4D97-AF65-F5344CB8AC3E}">
        <p14:creationId xmlns:p14="http://schemas.microsoft.com/office/powerpoint/2010/main" val="140337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3611D-0C57-416E-991B-5233E7CE1B16}" type="datetimeFigureOut">
              <a:rPr lang="en-US" smtClean="0"/>
              <a:t>7/16/2018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6EBA1-2E6C-4A2C-98E1-DB0B54346478}" type="slidenum">
              <a:rPr lang="en-US" smtClean="0"/>
              <a:t>‹#›</a:t>
            </a:fld>
            <a:endParaRPr lang="en-US"/>
          </a:p>
        </p:txBody>
      </p:sp>
    </p:spTree>
    <p:extLst>
      <p:ext uri="{BB962C8B-B14F-4D97-AF65-F5344CB8AC3E}">
        <p14:creationId xmlns:p14="http://schemas.microsoft.com/office/powerpoint/2010/main" val="120587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Solutions to the EB-5 Waiting line, including Legislative, Regulatory &amp; Judicial.</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We will lead with a brief summary of the issues</a:t>
            </a:r>
          </a:p>
          <a:p>
            <a:pPr lvl="0"/>
            <a:r>
              <a:rPr lang="en-US" sz="1200" kern="1200" dirty="0">
                <a:solidFill>
                  <a:schemeClr val="tx1"/>
                </a:solidFill>
                <a:effectLst/>
                <a:latin typeface="+mn-lt"/>
                <a:ea typeface="+mn-ea"/>
                <a:cs typeface="+mn-cs"/>
              </a:rPr>
              <a:t>Followed by update from China from Larry – focus is what is happening in the field</a:t>
            </a:r>
          </a:p>
          <a:p>
            <a:pPr lvl="0"/>
            <a:r>
              <a:rPr lang="en-US" sz="1200" kern="1200" dirty="0">
                <a:solidFill>
                  <a:schemeClr val="tx1"/>
                </a:solidFill>
                <a:effectLst/>
                <a:latin typeface="+mn-lt"/>
                <a:ea typeface="+mn-ea"/>
                <a:cs typeface="+mn-cs"/>
              </a:rPr>
              <a:t>Then Pat will provide RC perspective and ideas and prognosis for solutions</a:t>
            </a:r>
          </a:p>
          <a:p>
            <a:pPr lvl="0"/>
            <a:r>
              <a:rPr lang="en-US" sz="1200" kern="1200" dirty="0">
                <a:solidFill>
                  <a:schemeClr val="tx1"/>
                </a:solidFill>
                <a:effectLst/>
                <a:latin typeface="+mn-lt"/>
                <a:ea typeface="+mn-ea"/>
                <a:cs typeface="+mn-cs"/>
              </a:rPr>
              <a:t>Then Adam will provide RC perspective and ideas and prognosis for solutions</a:t>
            </a:r>
          </a:p>
          <a:p>
            <a:pPr lvl="0"/>
            <a:r>
              <a:rPr lang="en-US" sz="1200" kern="1200" dirty="0">
                <a:solidFill>
                  <a:schemeClr val="tx1"/>
                </a:solidFill>
                <a:effectLst/>
                <a:latin typeface="+mn-lt"/>
                <a:ea typeface="+mn-ea"/>
                <a:cs typeface="+mn-cs"/>
              </a:rPr>
              <a:t>Then Nataliya and I will review solutions, including Legislative, Regulatory &amp; Judicial.</a:t>
            </a:r>
          </a:p>
          <a:p>
            <a:endParaRPr lang="en-US" dirty="0"/>
          </a:p>
        </p:txBody>
      </p:sp>
      <p:sp>
        <p:nvSpPr>
          <p:cNvPr id="4" name="Slide Number Placeholder 3"/>
          <p:cNvSpPr>
            <a:spLocks noGrp="1"/>
          </p:cNvSpPr>
          <p:nvPr>
            <p:ph type="sldNum" sz="quarter" idx="10"/>
          </p:nvPr>
        </p:nvSpPr>
        <p:spPr/>
        <p:txBody>
          <a:bodyPr/>
          <a:lstStyle/>
          <a:p>
            <a:fld id="{D476EBA1-2E6C-4A2C-98E1-DB0B54346478}" type="slidenum">
              <a:rPr lang="en-US" smtClean="0"/>
              <a:t>2</a:t>
            </a:fld>
            <a:endParaRPr lang="en-US"/>
          </a:p>
        </p:txBody>
      </p:sp>
    </p:spTree>
    <p:extLst>
      <p:ext uri="{BB962C8B-B14F-4D97-AF65-F5344CB8AC3E}">
        <p14:creationId xmlns:p14="http://schemas.microsoft.com/office/powerpoint/2010/main" val="355459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BW- brief intro regarding topics to be discussed</a:t>
            </a:r>
          </a:p>
        </p:txBody>
      </p:sp>
      <p:sp>
        <p:nvSpPr>
          <p:cNvPr id="4" name="Slide Number Placeholder 3"/>
          <p:cNvSpPr>
            <a:spLocks noGrp="1"/>
          </p:cNvSpPr>
          <p:nvPr>
            <p:ph type="sldNum" sz="quarter" idx="10"/>
          </p:nvPr>
        </p:nvSpPr>
        <p:spPr/>
        <p:txBody>
          <a:bodyPr/>
          <a:lstStyle/>
          <a:p>
            <a:fld id="{D476EBA1-2E6C-4A2C-98E1-DB0B54346478}" type="slidenum">
              <a:rPr lang="en-US" smtClean="0"/>
              <a:t>3</a:t>
            </a:fld>
            <a:endParaRPr lang="en-US"/>
          </a:p>
        </p:txBody>
      </p:sp>
    </p:spTree>
    <p:extLst>
      <p:ext uri="{BB962C8B-B14F-4D97-AF65-F5344CB8AC3E}">
        <p14:creationId xmlns:p14="http://schemas.microsoft.com/office/powerpoint/2010/main" val="204256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1" dirty="0"/>
              <a:t>Nataliya – please explain the current </a:t>
            </a:r>
            <a:r>
              <a:rPr lang="en-US" sz="1200" b="1" dirty="0"/>
              <a:t>Legislative Framework for EB-5 visa allocation – 7.1% - Visa Backlog v. Retrogression &amp; Foreign State “chargeability”</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dirty="0"/>
              <a:t>Bernie – summarize what happened on April 23, 2018 in DC when Charlie answered a few questions from the floor.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D476EBA1-2E6C-4A2C-98E1-DB0B54346478}" type="slidenum">
              <a:rPr lang="en-US" smtClean="0"/>
              <a:t>4</a:t>
            </a:fld>
            <a:endParaRPr lang="en-US"/>
          </a:p>
        </p:txBody>
      </p:sp>
    </p:spTree>
    <p:extLst>
      <p:ext uri="{BB962C8B-B14F-4D97-AF65-F5344CB8AC3E}">
        <p14:creationId xmlns:p14="http://schemas.microsoft.com/office/powerpoint/2010/main" val="339417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dirty="0"/>
              <a:t>Larry – What happened in China?</a:t>
            </a:r>
          </a:p>
          <a:p>
            <a:pPr marL="228600" indent="-228600">
              <a:buAutoNum type="arabicParenR"/>
            </a:pPr>
            <a:r>
              <a:rPr lang="en-US" b="1" dirty="0"/>
              <a:t>Pat – CMB seems to have anticipated this many years ago and has diversified. What % of CMB cases are currently from OTC – Other Than China &amp; Why?</a:t>
            </a:r>
          </a:p>
          <a:p>
            <a:pPr marL="228600" indent="-228600">
              <a:buAutoNum type="arabicParenR"/>
            </a:pPr>
            <a:r>
              <a:rPr lang="en-US" b="1" dirty="0"/>
              <a:t>Adam what have you seen and how is Live in America adapting? Also, how will this impact failed or troubled project and those relying on EB-5 funding-how is this impacting projects and RCs?</a:t>
            </a:r>
          </a:p>
          <a:p>
            <a:pPr marL="228600" indent="-228600">
              <a:buAutoNum type="arabicParenR"/>
            </a:pPr>
            <a:r>
              <a:rPr lang="en-US" b="1" dirty="0"/>
              <a:t>Bernie – how will OTC demand impact China- Charlie 4,500, 3,500 &amp; ATTRITION FACTOR</a:t>
            </a:r>
          </a:p>
        </p:txBody>
      </p:sp>
      <p:sp>
        <p:nvSpPr>
          <p:cNvPr id="4" name="Slide Number Placeholder 3"/>
          <p:cNvSpPr>
            <a:spLocks noGrp="1"/>
          </p:cNvSpPr>
          <p:nvPr>
            <p:ph type="sldNum" sz="quarter" idx="10"/>
          </p:nvPr>
        </p:nvSpPr>
        <p:spPr/>
        <p:txBody>
          <a:bodyPr/>
          <a:lstStyle/>
          <a:p>
            <a:fld id="{D476EBA1-2E6C-4A2C-98E1-DB0B54346478}" type="slidenum">
              <a:rPr lang="en-US" smtClean="0"/>
              <a:t>5</a:t>
            </a:fld>
            <a:endParaRPr lang="en-US"/>
          </a:p>
        </p:txBody>
      </p:sp>
    </p:spTree>
    <p:extLst>
      <p:ext uri="{BB962C8B-B14F-4D97-AF65-F5344CB8AC3E}">
        <p14:creationId xmlns:p14="http://schemas.microsoft.com/office/powerpoint/2010/main" val="191179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dirty="0"/>
              <a:t>Pat – Briefly describe 2G </a:t>
            </a:r>
            <a:r>
              <a:rPr lang="en-US" sz="1200" b="1" dirty="0"/>
              <a:t>Goodlatte/Grassley (2G) Proposal &amp; is it your view this will be the framework for future EB-5 legislation? Is Rand  Paul - Senate, S.727’s architecture viable?</a:t>
            </a:r>
          </a:p>
          <a:p>
            <a:pPr marL="228600" indent="-228600">
              <a:buAutoNum type="arabicParenR"/>
            </a:pPr>
            <a:r>
              <a:rPr lang="en-US" sz="1200" b="1" dirty="0"/>
              <a:t>Adam-you view?</a:t>
            </a:r>
          </a:p>
          <a:p>
            <a:pPr marL="228600" indent="-228600">
              <a:buAutoNum type="arabicParenR"/>
            </a:pPr>
            <a:r>
              <a:rPr lang="en-US" sz="1200" b="1" dirty="0"/>
              <a:t>Bernie – recapture v allocation – R view red line in the sand. Where is the President? Seems to focus on supporting his base-reducing immigration by 50% is the priority.</a:t>
            </a:r>
            <a:endParaRPr lang="en-US" b="1" dirty="0"/>
          </a:p>
        </p:txBody>
      </p:sp>
      <p:sp>
        <p:nvSpPr>
          <p:cNvPr id="4" name="Slide Number Placeholder 3"/>
          <p:cNvSpPr>
            <a:spLocks noGrp="1"/>
          </p:cNvSpPr>
          <p:nvPr>
            <p:ph type="sldNum" sz="quarter" idx="10"/>
          </p:nvPr>
        </p:nvSpPr>
        <p:spPr/>
        <p:txBody>
          <a:bodyPr/>
          <a:lstStyle/>
          <a:p>
            <a:fld id="{D476EBA1-2E6C-4A2C-98E1-DB0B54346478}" type="slidenum">
              <a:rPr lang="en-US" smtClean="0"/>
              <a:t>6</a:t>
            </a:fld>
            <a:endParaRPr lang="en-US"/>
          </a:p>
        </p:txBody>
      </p:sp>
    </p:spTree>
    <p:extLst>
      <p:ext uri="{BB962C8B-B14F-4D97-AF65-F5344CB8AC3E}">
        <p14:creationId xmlns:p14="http://schemas.microsoft.com/office/powerpoint/2010/main" val="66615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Nataliya comment on NPRM/ANPRM</a:t>
            </a:r>
          </a:p>
          <a:p>
            <a:r>
              <a:rPr lang="en-US" sz="1800" b="1" dirty="0"/>
              <a:t>Bernie Nat’l Interest/chart B &amp; one step</a:t>
            </a:r>
          </a:p>
          <a:p>
            <a:r>
              <a:rPr lang="en-US" sz="1800" b="1" dirty="0"/>
              <a:t>Adam wrap up – what is going to happen if no solution</a:t>
            </a:r>
          </a:p>
          <a:p>
            <a:r>
              <a:rPr lang="en-US" sz="1800" b="1" dirty="0"/>
              <a:t>Pat – final thoughts</a:t>
            </a:r>
          </a:p>
          <a:p>
            <a:r>
              <a:rPr lang="en-US" sz="1800" b="1" dirty="0"/>
              <a:t>Larry-where are we going?</a:t>
            </a:r>
          </a:p>
        </p:txBody>
      </p:sp>
      <p:sp>
        <p:nvSpPr>
          <p:cNvPr id="4" name="Slide Number Placeholder 3"/>
          <p:cNvSpPr>
            <a:spLocks noGrp="1"/>
          </p:cNvSpPr>
          <p:nvPr>
            <p:ph type="sldNum" sz="quarter" idx="10"/>
          </p:nvPr>
        </p:nvSpPr>
        <p:spPr/>
        <p:txBody>
          <a:bodyPr/>
          <a:lstStyle/>
          <a:p>
            <a:fld id="{D476EBA1-2E6C-4A2C-98E1-DB0B54346478}" type="slidenum">
              <a:rPr lang="en-US" smtClean="0"/>
              <a:t>7</a:t>
            </a:fld>
            <a:endParaRPr lang="en-US"/>
          </a:p>
        </p:txBody>
      </p:sp>
    </p:spTree>
    <p:extLst>
      <p:ext uri="{BB962C8B-B14F-4D97-AF65-F5344CB8AC3E}">
        <p14:creationId xmlns:p14="http://schemas.microsoft.com/office/powerpoint/2010/main" val="5440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Pat &amp; Adam – your thoughts on litigation </a:t>
            </a:r>
            <a:r>
              <a:rPr lang="en-US" b="1" dirty="0" err="1"/>
              <a:t>solutioins</a:t>
            </a:r>
            <a:r>
              <a:rPr lang="en-US" b="1" dirty="0"/>
              <a:t>?</a:t>
            </a:r>
          </a:p>
          <a:p>
            <a:r>
              <a:rPr lang="en-US" b="1" dirty="0"/>
              <a:t>Nataliya – what are your thoughts?</a:t>
            </a:r>
          </a:p>
          <a:p>
            <a:r>
              <a:rPr lang="en-US" b="1" dirty="0"/>
              <a:t>Bernie view</a:t>
            </a:r>
          </a:p>
          <a:p>
            <a:endParaRPr lang="en-US" b="1" dirty="0"/>
          </a:p>
          <a:p>
            <a:r>
              <a:rPr lang="en-US" b="1" dirty="0"/>
              <a:t>Questions if time</a:t>
            </a:r>
          </a:p>
        </p:txBody>
      </p:sp>
      <p:sp>
        <p:nvSpPr>
          <p:cNvPr id="4" name="Slide Number Placeholder 3"/>
          <p:cNvSpPr>
            <a:spLocks noGrp="1"/>
          </p:cNvSpPr>
          <p:nvPr>
            <p:ph type="sldNum" sz="quarter" idx="10"/>
          </p:nvPr>
        </p:nvSpPr>
        <p:spPr/>
        <p:txBody>
          <a:bodyPr/>
          <a:lstStyle/>
          <a:p>
            <a:fld id="{D476EBA1-2E6C-4A2C-98E1-DB0B54346478}" type="slidenum">
              <a:rPr lang="en-US" smtClean="0"/>
              <a:t>8</a:t>
            </a:fld>
            <a:endParaRPr lang="en-US"/>
          </a:p>
        </p:txBody>
      </p:sp>
    </p:spTree>
    <p:extLst>
      <p:ext uri="{BB962C8B-B14F-4D97-AF65-F5344CB8AC3E}">
        <p14:creationId xmlns:p14="http://schemas.microsoft.com/office/powerpoint/2010/main" val="101871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6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1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1208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4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6" y="0"/>
            <a:ext cx="12227812" cy="9350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47" y="363255"/>
            <a:ext cx="9404682" cy="3322612"/>
          </a:xfrm>
          <a:prstGeom prst="rect">
            <a:avLst/>
          </a:prstGeom>
        </p:spPr>
      </p:pic>
    </p:spTree>
    <p:extLst>
      <p:ext uri="{BB962C8B-B14F-4D97-AF65-F5344CB8AC3E}">
        <p14:creationId xmlns:p14="http://schemas.microsoft.com/office/powerpoint/2010/main" val="18990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877848" y="1346047"/>
            <a:ext cx="13937536" cy="5981178"/>
          </a:xfrm>
          <a:prstGeom prst="rect">
            <a:avLst/>
          </a:prstGeom>
        </p:spPr>
      </p:pic>
      <p:sp>
        <p:nvSpPr>
          <p:cNvPr id="7" name="TextBox 6"/>
          <p:cNvSpPr txBox="1"/>
          <p:nvPr/>
        </p:nvSpPr>
        <p:spPr>
          <a:xfrm>
            <a:off x="1932239" y="2353534"/>
            <a:ext cx="8295494" cy="5986254"/>
          </a:xfrm>
          <a:prstGeom prst="rect">
            <a:avLst/>
          </a:prstGeom>
          <a:noFill/>
        </p:spPr>
        <p:txBody>
          <a:bodyPr wrap="square" rtlCol="0">
            <a:spAutoFit/>
          </a:bodyPr>
          <a:lstStyle/>
          <a:p>
            <a:pPr algn="ctr"/>
            <a:r>
              <a:rPr lang="en-US" sz="4000" dirty="0"/>
              <a:t>Legislative, Regulatory &amp; Judicial Solutions to the EB-5 Waiting line</a:t>
            </a:r>
            <a:endParaRPr lang="en-US" sz="4000" dirty="0">
              <a:solidFill>
                <a:schemeClr val="tx1">
                  <a:lumMod val="85000"/>
                  <a:lumOff val="15000"/>
                </a:schemeClr>
              </a:solidFill>
              <a:latin typeface="Roboto" pitchFamily="2" charset="0"/>
              <a:ea typeface="Roboto" pitchFamily="2" charset="0"/>
              <a:cs typeface="Open Sans Light" panose="020B0306030504020204" pitchFamily="34" charset="0"/>
            </a:endParaRPr>
          </a:p>
          <a:p>
            <a:r>
              <a:rPr lang="en-US" sz="1400" dirty="0">
                <a:solidFill>
                  <a:schemeClr val="tx1">
                    <a:lumMod val="85000"/>
                    <a:lumOff val="15000"/>
                  </a:schemeClr>
                </a:solidFill>
                <a:latin typeface="Roboto" pitchFamily="2" charset="0"/>
                <a:ea typeface="Roboto" pitchFamily="2" charset="0"/>
              </a:rPr>
              <a:t>	</a:t>
            </a:r>
            <a:r>
              <a:rPr lang="en-US" dirty="0">
                <a:solidFill>
                  <a:schemeClr val="tx1">
                    <a:lumMod val="85000"/>
                    <a:lumOff val="15000"/>
                  </a:schemeClr>
                </a:solidFill>
                <a:latin typeface="Roboto" pitchFamily="2" charset="0"/>
                <a:ea typeface="Roboto" pitchFamily="2" charset="0"/>
                <a:cs typeface="Roboto" charset="0"/>
              </a:rPr>
              <a:t> </a:t>
            </a:r>
          </a:p>
          <a:p>
            <a:endParaRPr lang="en-US" sz="2400" dirty="0">
              <a:solidFill>
                <a:schemeClr val="tx1">
                  <a:lumMod val="85000"/>
                  <a:lumOff val="15000"/>
                </a:schemeClr>
              </a:solidFill>
              <a:ea typeface="Roboto" pitchFamily="2" charset="0"/>
              <a:cs typeface="Roboto" charset="0"/>
            </a:endParaRPr>
          </a:p>
          <a:p>
            <a:r>
              <a:rPr lang="en-US" sz="2400" dirty="0">
                <a:solidFill>
                  <a:schemeClr val="tx1">
                    <a:lumMod val="85000"/>
                    <a:lumOff val="15000"/>
                  </a:schemeClr>
                </a:solidFill>
                <a:ea typeface="Roboto" pitchFamily="2" charset="0"/>
                <a:cs typeface="Roboto" charset="0"/>
              </a:rPr>
              <a:t>Moderator:  </a:t>
            </a:r>
            <a:r>
              <a:rPr lang="en-US" sz="2400" dirty="0">
                <a:solidFill>
                  <a:schemeClr val="tx1">
                    <a:lumMod val="85000"/>
                    <a:lumOff val="15000"/>
                  </a:schemeClr>
                </a:solidFill>
                <a:ea typeface="Roboto" pitchFamily="2" charset="0"/>
              </a:rPr>
              <a:t>Bernard Wolfsdorf, Wolfsdorf Rosenthal LLP</a:t>
            </a:r>
          </a:p>
          <a:p>
            <a:endParaRPr lang="en-US" sz="2400" dirty="0">
              <a:solidFill>
                <a:schemeClr val="tx1">
                  <a:lumMod val="85000"/>
                  <a:lumOff val="15000"/>
                </a:schemeClr>
              </a:solidFill>
              <a:ea typeface="Roboto" pitchFamily="2" charset="0"/>
              <a:cs typeface="Roboto" charset="0"/>
            </a:endParaRPr>
          </a:p>
          <a:p>
            <a:r>
              <a:rPr lang="en-US" sz="2400" dirty="0">
                <a:solidFill>
                  <a:schemeClr val="tx1">
                    <a:lumMod val="85000"/>
                    <a:lumOff val="15000"/>
                  </a:schemeClr>
                </a:solidFill>
                <a:ea typeface="Roboto" pitchFamily="2" charset="0"/>
                <a:cs typeface="Roboto" charset="0"/>
              </a:rPr>
              <a:t>          Speakers: </a:t>
            </a:r>
            <a:r>
              <a:rPr lang="en-US" sz="2400" dirty="0">
                <a:solidFill>
                  <a:schemeClr val="tx1">
                    <a:lumMod val="85000"/>
                    <a:lumOff val="15000"/>
                  </a:schemeClr>
                </a:solidFill>
                <a:ea typeface="Roboto" pitchFamily="2" charset="0"/>
              </a:rPr>
              <a:t>Larry Wang, Welltrend</a:t>
            </a:r>
          </a:p>
          <a:p>
            <a:r>
              <a:rPr lang="en-US" sz="2400" dirty="0">
                <a:solidFill>
                  <a:schemeClr val="tx1">
                    <a:lumMod val="85000"/>
                    <a:lumOff val="15000"/>
                  </a:schemeClr>
                </a:solidFill>
                <a:ea typeface="Roboto" pitchFamily="2" charset="0"/>
              </a:rPr>
              <a:t>		  Patrick Hogan, CMB Regional Centers</a:t>
            </a:r>
          </a:p>
          <a:p>
            <a:r>
              <a:rPr lang="en-US" sz="2400" dirty="0">
                <a:solidFill>
                  <a:schemeClr val="tx1">
                    <a:lumMod val="85000"/>
                    <a:lumOff val="15000"/>
                  </a:schemeClr>
                </a:solidFill>
                <a:ea typeface="Roboto" pitchFamily="2" charset="0"/>
              </a:rPr>
              <a:t>		  Adam Greene, Live in America </a:t>
            </a:r>
          </a:p>
          <a:p>
            <a:r>
              <a:rPr lang="en-US" sz="2400" dirty="0">
                <a:solidFill>
                  <a:schemeClr val="tx1">
                    <a:lumMod val="85000"/>
                    <a:lumOff val="15000"/>
                  </a:schemeClr>
                </a:solidFill>
                <a:ea typeface="Roboto" pitchFamily="2" charset="0"/>
              </a:rPr>
              <a:t>		  Nataliya </a:t>
            </a:r>
            <a:r>
              <a:rPr lang="en-US" sz="2400" dirty="0" err="1">
                <a:solidFill>
                  <a:schemeClr val="tx1">
                    <a:lumMod val="85000"/>
                    <a:lumOff val="15000"/>
                  </a:schemeClr>
                </a:solidFill>
                <a:ea typeface="Roboto" pitchFamily="2" charset="0"/>
              </a:rPr>
              <a:t>Rymer</a:t>
            </a:r>
            <a:r>
              <a:rPr lang="en-US" sz="2400" dirty="0">
                <a:solidFill>
                  <a:schemeClr val="tx1">
                    <a:lumMod val="85000"/>
                    <a:lumOff val="15000"/>
                  </a:schemeClr>
                </a:solidFill>
                <a:ea typeface="Roboto" pitchFamily="2" charset="0"/>
              </a:rPr>
              <a:t>, Greenberg Traurig, LLP</a:t>
            </a:r>
          </a:p>
          <a:p>
            <a:endParaRPr lang="en-US" b="1" dirty="0">
              <a:solidFill>
                <a:schemeClr val="tx1">
                  <a:lumMod val="85000"/>
                  <a:lumOff val="15000"/>
                </a:schemeClr>
              </a:solidFill>
              <a:ea typeface="Roboto" pitchFamily="2" charset="0"/>
            </a:endParaRPr>
          </a:p>
          <a:p>
            <a:endParaRPr lang="en-US" dirty="0">
              <a:solidFill>
                <a:schemeClr val="tx1">
                  <a:lumMod val="85000"/>
                  <a:lumOff val="15000"/>
                </a:schemeClr>
              </a:solidFill>
              <a:ea typeface="Roboto" pitchFamily="2" charset="0"/>
            </a:endParaRPr>
          </a:p>
          <a:p>
            <a:endParaRPr lang="en-US" dirty="0">
              <a:solidFill>
                <a:schemeClr val="tx1">
                  <a:lumMod val="85000"/>
                  <a:lumOff val="15000"/>
                </a:schemeClr>
              </a:solidFill>
              <a:ea typeface="Roboto" pitchFamily="2" charset="0"/>
            </a:endParaRPr>
          </a:p>
          <a:p>
            <a:r>
              <a:rPr lang="en-US" dirty="0">
                <a:solidFill>
                  <a:schemeClr val="tx1">
                    <a:lumMod val="85000"/>
                    <a:lumOff val="15000"/>
                  </a:schemeClr>
                </a:solidFill>
                <a:ea typeface="Roboto" pitchFamily="2" charset="0"/>
              </a:rPr>
              <a:t>		  </a:t>
            </a:r>
            <a:r>
              <a:rPr lang="en-US" b="1" dirty="0">
                <a:solidFill>
                  <a:schemeClr val="tx1">
                    <a:lumMod val="85000"/>
                    <a:lumOff val="15000"/>
                  </a:schemeClr>
                </a:solidFill>
                <a:ea typeface="Roboto" pitchFamily="2" charset="0"/>
              </a:rPr>
              <a:t>		   		</a:t>
            </a:r>
            <a:endParaRPr lang="en-US" b="1" dirty="0">
              <a:solidFill>
                <a:schemeClr val="tx1">
                  <a:lumMod val="85000"/>
                  <a:lumOff val="15000"/>
                </a:schemeClr>
              </a:solidFill>
              <a:ea typeface="Roboto" pitchFamily="2" charset="0"/>
              <a:cs typeface="Roboto" charset="0"/>
            </a:endParaRPr>
          </a:p>
          <a:p>
            <a:r>
              <a:rPr lang="en-US" b="1" dirty="0">
                <a:solidFill>
                  <a:schemeClr val="tx1">
                    <a:lumMod val="85000"/>
                    <a:lumOff val="15000"/>
                  </a:schemeClr>
                </a:solidFill>
                <a:ea typeface="Roboto" pitchFamily="2" charset="0"/>
                <a:cs typeface="Roboto" charset="0"/>
              </a:rPr>
              <a:t>	</a:t>
            </a:r>
            <a:endParaRPr lang="en-US" sz="1400" b="1" dirty="0">
              <a:solidFill>
                <a:schemeClr val="tx1">
                  <a:lumMod val="85000"/>
                  <a:lumOff val="15000"/>
                </a:schemeClr>
              </a:solidFill>
              <a:ea typeface="Roboto" pitchFamily="2" charset="0"/>
            </a:endParaRPr>
          </a:p>
          <a:p>
            <a:pPr algn="ctr"/>
            <a:endParaRPr lang="en-US" sz="1350" dirty="0">
              <a:solidFill>
                <a:schemeClr val="bg1">
                  <a:lumMod val="50000"/>
                </a:schemeClr>
              </a:solidFill>
              <a:ea typeface="Roboto" charset="0"/>
              <a:cs typeface="Roboto" charset="0"/>
            </a:endParaRPr>
          </a:p>
          <a:p>
            <a:endParaRPr lang="en-US" sz="135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0"/>
            <a:ext cx="5769864" cy="2325624"/>
          </a:xfrm>
          <a:prstGeom prst="rect">
            <a:avLst/>
          </a:prstGeom>
        </p:spPr>
      </p:pic>
    </p:spTree>
    <p:extLst>
      <p:ext uri="{BB962C8B-B14F-4D97-AF65-F5344CB8AC3E}">
        <p14:creationId xmlns:p14="http://schemas.microsoft.com/office/powerpoint/2010/main" val="123380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CFD28-3E8A-41CC-9B0C-D991C97BD0E9}"/>
              </a:ext>
            </a:extLst>
          </p:cNvPr>
          <p:cNvSpPr txBox="1"/>
          <p:nvPr/>
        </p:nvSpPr>
        <p:spPr>
          <a:xfrm>
            <a:off x="897467" y="2133600"/>
            <a:ext cx="10193866" cy="4616648"/>
          </a:xfrm>
          <a:prstGeom prst="rect">
            <a:avLst/>
          </a:prstGeom>
          <a:noFill/>
        </p:spPr>
        <p:txBody>
          <a:bodyPr wrap="square" rtlCol="0">
            <a:spAutoFit/>
          </a:bodyPr>
          <a:lstStyle/>
          <a:p>
            <a:pPr algn="ctr"/>
            <a:r>
              <a:rPr lang="en-US" sz="3600" b="1" dirty="0"/>
              <a:t>TOPICS</a:t>
            </a:r>
          </a:p>
          <a:p>
            <a:pPr algn="ctr"/>
            <a:endParaRPr lang="en-US" sz="2400" dirty="0"/>
          </a:p>
          <a:p>
            <a:pPr marL="285750" indent="-285750">
              <a:buFont typeface="Arial" panose="020B0604020202020204" pitchFamily="34" charset="0"/>
              <a:buChar char="•"/>
            </a:pPr>
            <a:r>
              <a:rPr lang="en-US" sz="2400" dirty="0"/>
              <a:t>EB-5 Visa Numbers – the Legislative Framework</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Worldwide Surge in Demand and Impact on EB-5 Market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Legislative Solutions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Executive/Administrative Actions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Judicial Challenges </a:t>
            </a:r>
          </a:p>
          <a:p>
            <a:endParaRPr lang="en-US" dirty="0"/>
          </a:p>
        </p:txBody>
      </p:sp>
    </p:spTree>
    <p:extLst>
      <p:ext uri="{BB962C8B-B14F-4D97-AF65-F5344CB8AC3E}">
        <p14:creationId xmlns:p14="http://schemas.microsoft.com/office/powerpoint/2010/main" val="177783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CFD28-3E8A-41CC-9B0C-D991C97BD0E9}"/>
              </a:ext>
            </a:extLst>
          </p:cNvPr>
          <p:cNvSpPr txBox="1"/>
          <p:nvPr/>
        </p:nvSpPr>
        <p:spPr>
          <a:xfrm>
            <a:off x="897467" y="2133600"/>
            <a:ext cx="10374738" cy="4985980"/>
          </a:xfrm>
          <a:prstGeom prst="rect">
            <a:avLst/>
          </a:prstGeom>
          <a:noFill/>
        </p:spPr>
        <p:txBody>
          <a:bodyPr wrap="square" rtlCol="0">
            <a:spAutoFit/>
          </a:bodyPr>
          <a:lstStyle/>
          <a:p>
            <a:pPr algn="ctr"/>
            <a:r>
              <a:rPr lang="en-US" sz="3600" b="1" u="sng" dirty="0"/>
              <a:t>LEGISLATIVE FRAMEWORK</a:t>
            </a:r>
          </a:p>
          <a:p>
            <a:endParaRPr lang="en-US" sz="2400" dirty="0"/>
          </a:p>
          <a:p>
            <a:pPr marL="342900" indent="-342900">
              <a:buFont typeface="Arial" panose="020B0604020202020204" pitchFamily="34" charset="0"/>
              <a:buChar char="•"/>
            </a:pPr>
            <a:r>
              <a:rPr lang="en-US" sz="2400" dirty="0"/>
              <a:t>7.1% of 140,000 employment-based visas to EB-5 – (700 per country  annually)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Visa Backlog v. Retrogression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Foreign state “chargeability”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DOS Guesstimates from April 23, 2018</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Ombudsman Report 2017</a:t>
            </a:r>
          </a:p>
          <a:p>
            <a:endParaRPr lang="en-US" sz="2400" dirty="0"/>
          </a:p>
          <a:p>
            <a:endParaRPr lang="en-US" dirty="0"/>
          </a:p>
        </p:txBody>
      </p:sp>
    </p:spTree>
    <p:extLst>
      <p:ext uri="{BB962C8B-B14F-4D97-AF65-F5344CB8AC3E}">
        <p14:creationId xmlns:p14="http://schemas.microsoft.com/office/powerpoint/2010/main" val="544311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CFD28-3E8A-41CC-9B0C-D991C97BD0E9}"/>
              </a:ext>
            </a:extLst>
          </p:cNvPr>
          <p:cNvSpPr txBox="1"/>
          <p:nvPr/>
        </p:nvSpPr>
        <p:spPr>
          <a:xfrm>
            <a:off x="897467" y="2133600"/>
            <a:ext cx="10193866" cy="4339650"/>
          </a:xfrm>
          <a:prstGeom prst="rect">
            <a:avLst/>
          </a:prstGeom>
          <a:noFill/>
        </p:spPr>
        <p:txBody>
          <a:bodyPr wrap="square" rtlCol="0">
            <a:spAutoFit/>
          </a:bodyPr>
          <a:lstStyle/>
          <a:p>
            <a:pPr algn="ctr"/>
            <a:r>
              <a:rPr lang="en-US" sz="3600" b="1" u="sng" dirty="0"/>
              <a:t>IMPACT ON GLOBAL EB-5 INDUSTRY</a:t>
            </a:r>
          </a:p>
          <a:p>
            <a:pPr algn="ctr"/>
            <a:endParaRPr lang="en-US" sz="2400" dirty="0"/>
          </a:p>
          <a:p>
            <a:pPr marL="342900" indent="-342900">
              <a:buFont typeface="Arial" panose="020B0604020202020204" pitchFamily="34" charset="0"/>
              <a:buChar char="•"/>
            </a:pPr>
            <a:r>
              <a:rPr lang="en-US" sz="2400" dirty="0"/>
              <a:t>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Vietnam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India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Korea, Brazil, Taiwan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EB-5 Demand from Other Than China (“OTC”)</a:t>
            </a:r>
            <a:endParaRPr lang="en-US" dirty="0"/>
          </a:p>
        </p:txBody>
      </p:sp>
    </p:spTree>
    <p:extLst>
      <p:ext uri="{BB962C8B-B14F-4D97-AF65-F5344CB8AC3E}">
        <p14:creationId xmlns:p14="http://schemas.microsoft.com/office/powerpoint/2010/main" val="191046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CFD28-3E8A-41CC-9B0C-D991C97BD0E9}"/>
              </a:ext>
            </a:extLst>
          </p:cNvPr>
          <p:cNvSpPr txBox="1"/>
          <p:nvPr/>
        </p:nvSpPr>
        <p:spPr>
          <a:xfrm>
            <a:off x="897467" y="2133600"/>
            <a:ext cx="10193866" cy="3754874"/>
          </a:xfrm>
          <a:prstGeom prst="rect">
            <a:avLst/>
          </a:prstGeom>
          <a:noFill/>
        </p:spPr>
        <p:txBody>
          <a:bodyPr wrap="square" rtlCol="0">
            <a:spAutoFit/>
          </a:bodyPr>
          <a:lstStyle/>
          <a:p>
            <a:pPr algn="ctr"/>
            <a:r>
              <a:rPr lang="en-US" sz="2000" b="1" u="sng" dirty="0"/>
              <a:t>LEGISLATIVE SOLUTIONS</a:t>
            </a:r>
          </a:p>
          <a:p>
            <a:pPr marL="342900" indent="-342900" algn="ctr">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err="1"/>
              <a:t>Goodlatte</a:t>
            </a:r>
            <a:r>
              <a:rPr lang="en-US" sz="2000" dirty="0"/>
              <a:t>/Grassley (2G) Proposal – Visa Set Asides and Roll Over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H.R. 392 – Eliminate the per-country numerical limitation for employment-based immigrants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Rand  Paul - Senate, S.727 –  “Invest in Our Communities Act”. Gets it right.</a:t>
            </a:r>
          </a:p>
          <a:p>
            <a:endParaRPr lang="en-US" sz="2000" u="sng" dirty="0"/>
          </a:p>
          <a:p>
            <a:pPr marL="342900" indent="-342900">
              <a:buFont typeface="Arial" panose="020B0604020202020204" pitchFamily="34" charset="0"/>
              <a:buChar char="•"/>
            </a:pPr>
            <a:r>
              <a:rPr lang="en-US" sz="2000" dirty="0"/>
              <a:t>10,000 principal investors v. 3,000 investors and their families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Recapture unused, wasted visas</a:t>
            </a:r>
          </a:p>
          <a:p>
            <a:endParaRPr lang="en-US" dirty="0"/>
          </a:p>
        </p:txBody>
      </p:sp>
    </p:spTree>
    <p:extLst>
      <p:ext uri="{BB962C8B-B14F-4D97-AF65-F5344CB8AC3E}">
        <p14:creationId xmlns:p14="http://schemas.microsoft.com/office/powerpoint/2010/main" val="374276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CFD28-3E8A-41CC-9B0C-D991C97BD0E9}"/>
              </a:ext>
            </a:extLst>
          </p:cNvPr>
          <p:cNvSpPr txBox="1"/>
          <p:nvPr/>
        </p:nvSpPr>
        <p:spPr>
          <a:xfrm>
            <a:off x="897466" y="2133600"/>
            <a:ext cx="10532533" cy="4616648"/>
          </a:xfrm>
          <a:prstGeom prst="rect">
            <a:avLst/>
          </a:prstGeom>
          <a:noFill/>
        </p:spPr>
        <p:txBody>
          <a:bodyPr wrap="square" rtlCol="0">
            <a:spAutoFit/>
          </a:bodyPr>
          <a:lstStyle/>
          <a:p>
            <a:pPr algn="ctr"/>
            <a:r>
              <a:rPr lang="en-US" sz="3600" b="1" u="sng" dirty="0"/>
              <a:t>Executive/Administrative Actions</a:t>
            </a:r>
          </a:p>
          <a:p>
            <a:pPr algn="ctr"/>
            <a:endParaRPr lang="en-US" sz="2000" dirty="0"/>
          </a:p>
          <a:p>
            <a:pPr marL="285750" indent="-285750">
              <a:buFont typeface="Arial" panose="020B0604020202020204" pitchFamily="34" charset="0"/>
              <a:buChar char="•"/>
            </a:pPr>
            <a:r>
              <a:rPr lang="en-US" sz="2200" dirty="0"/>
              <a:t>Estimated Final Action Date on EB-5 Regulatory Changes (NPRM):  September or (?) 2018</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Estimated Notice of Proposed Rulemaking for EB-5 Regional Center Changes (ANPRM):  March or (?) 2019</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National Interest Investor Category</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Chart B – Date for Filing in Visa Bulletin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One-Step filing of I-526/I-485 with EAD/AP</a:t>
            </a:r>
          </a:p>
          <a:p>
            <a:endParaRPr lang="en-US" dirty="0"/>
          </a:p>
        </p:txBody>
      </p:sp>
    </p:spTree>
    <p:extLst>
      <p:ext uri="{BB962C8B-B14F-4D97-AF65-F5344CB8AC3E}">
        <p14:creationId xmlns:p14="http://schemas.microsoft.com/office/powerpoint/2010/main" val="51734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CFD28-3E8A-41CC-9B0C-D991C97BD0E9}"/>
              </a:ext>
            </a:extLst>
          </p:cNvPr>
          <p:cNvSpPr txBox="1"/>
          <p:nvPr/>
        </p:nvSpPr>
        <p:spPr>
          <a:xfrm>
            <a:off x="897467" y="2133600"/>
            <a:ext cx="10193866" cy="2954655"/>
          </a:xfrm>
          <a:prstGeom prst="rect">
            <a:avLst/>
          </a:prstGeom>
          <a:noFill/>
        </p:spPr>
        <p:txBody>
          <a:bodyPr wrap="square" rtlCol="0">
            <a:spAutoFit/>
          </a:bodyPr>
          <a:lstStyle/>
          <a:p>
            <a:pPr algn="ctr"/>
            <a:r>
              <a:rPr lang="en-US" sz="3600" b="1" u="sng" dirty="0"/>
              <a:t>Judicial Challenges</a:t>
            </a:r>
          </a:p>
          <a:p>
            <a:pPr algn="ctr"/>
            <a:endParaRPr lang="en-US" sz="2000" dirty="0"/>
          </a:p>
          <a:p>
            <a:pPr marL="342900" indent="-342900">
              <a:buFont typeface="Arial" panose="020B0604020202020204" pitchFamily="34" charset="0"/>
              <a:buChar char="•"/>
            </a:pPr>
            <a:r>
              <a:rPr lang="en-US" sz="2800" dirty="0"/>
              <a:t>Lawsuit challenges policy of counting derivatives towards annual EB-5 visa quota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What was the intent of Congress?</a:t>
            </a:r>
          </a:p>
          <a:p>
            <a:endParaRPr lang="en-US" dirty="0"/>
          </a:p>
        </p:txBody>
      </p:sp>
    </p:spTree>
    <p:extLst>
      <p:ext uri="{BB962C8B-B14F-4D97-AF65-F5344CB8AC3E}">
        <p14:creationId xmlns:p14="http://schemas.microsoft.com/office/powerpoint/2010/main" val="338789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877826" y="432179"/>
            <a:ext cx="16864419" cy="7237227"/>
          </a:xfrm>
          <a:prstGeom prst="rect">
            <a:avLst/>
          </a:prstGeom>
        </p:spPr>
      </p:pic>
      <p:sp>
        <p:nvSpPr>
          <p:cNvPr id="2" name="TextBox 1"/>
          <p:cNvSpPr txBox="1"/>
          <p:nvPr/>
        </p:nvSpPr>
        <p:spPr>
          <a:xfrm>
            <a:off x="3556597" y="3171275"/>
            <a:ext cx="5218958" cy="2793072"/>
          </a:xfrm>
          <a:prstGeom prst="rect">
            <a:avLst/>
          </a:prstGeom>
          <a:noFill/>
        </p:spPr>
        <p:txBody>
          <a:bodyPr wrap="square" rtlCol="0">
            <a:spAutoFit/>
          </a:bodyPr>
          <a:lstStyle/>
          <a:p>
            <a:pPr algn="ctr"/>
            <a:r>
              <a:rPr lang="en-US" sz="2400" b="1" u="sng" dirty="0">
                <a:solidFill>
                  <a:srgbClr val="BDA177"/>
                </a:solidFill>
                <a:latin typeface="Merriweather" charset="0"/>
                <a:ea typeface="Merriweather" charset="0"/>
                <a:cs typeface="Merriweather" charset="0"/>
              </a:rPr>
              <a:t>DISCLAIMER</a:t>
            </a:r>
          </a:p>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500" dirty="0">
                <a:solidFill>
                  <a:schemeClr val="bg1">
                    <a:lumMod val="50000"/>
                  </a:schemeClr>
                </a:solidFill>
                <a:latin typeface="Roboto" charset="0"/>
                <a:ea typeface="Roboto" charset="0"/>
                <a:cs typeface="Roboto" charset="0"/>
              </a:rPr>
              <a:t>This presentation outline and the presentation itself are for general education purposes only and are not intended to provide specific guidance or legal advice about what to do or not to do in any particular case. You should not rely on this general information to make decisions about specific immigration matters. If you are not yourself a lawyer, you should seek the assistance of an immigration lawyer to help you resolve these issues. Thank you.</a:t>
            </a:r>
          </a:p>
          <a:p>
            <a:endParaRPr lang="en-US" sz="1350" dirty="0"/>
          </a:p>
        </p:txBody>
      </p:sp>
    </p:spTree>
    <p:extLst>
      <p:ext uri="{BB962C8B-B14F-4D97-AF65-F5344CB8AC3E}">
        <p14:creationId xmlns:p14="http://schemas.microsoft.com/office/powerpoint/2010/main" val="404687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595</Words>
  <Application>Microsoft Office PowerPoint</Application>
  <PresentationFormat>Widescreen</PresentationFormat>
  <Paragraphs>112</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Merriweather</vt:lpstr>
      <vt:lpstr>Open Sans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Moreno</dc:creator>
  <cp:lastModifiedBy>Bernard Wolfsdorf</cp:lastModifiedBy>
  <cp:revision>21</cp:revision>
  <dcterms:created xsi:type="dcterms:W3CDTF">2018-02-06T21:24:04Z</dcterms:created>
  <dcterms:modified xsi:type="dcterms:W3CDTF">2018-07-16T22:17:48Z</dcterms:modified>
</cp:coreProperties>
</file>