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2"/>
  </p:notesMasterIdLst>
  <p:handoutMasterIdLst>
    <p:handoutMasterId r:id="rId13"/>
  </p:handoutMasterIdLst>
  <p:sldIdLst>
    <p:sldId id="269" r:id="rId2"/>
    <p:sldId id="257" r:id="rId3"/>
    <p:sldId id="260" r:id="rId4"/>
    <p:sldId id="267" r:id="rId5"/>
    <p:sldId id="263" r:id="rId6"/>
    <p:sldId id="264" r:id="rId7"/>
    <p:sldId id="268" r:id="rId8"/>
    <p:sldId id="265" r:id="rId9"/>
    <p:sldId id="266"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7"/>
    <p:restoredTop sz="89794" autoAdjust="0"/>
  </p:normalViewPr>
  <p:slideViewPr>
    <p:cSldViewPr snapToGrid="0" snapToObjects="1">
      <p:cViewPr varScale="1">
        <p:scale>
          <a:sx n="65" d="100"/>
          <a:sy n="65" d="100"/>
        </p:scale>
        <p:origin x="1098" y="48"/>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A73D8-942E-E548-9509-0798E3828CD9}" type="datetimeFigureOut">
              <a:rPr lang="en-US" smtClean="0"/>
              <a:t>7/23/2018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D73A4-1B55-6340-9D0C-6BD34DCF383E}" type="slidenum">
              <a:rPr lang="en-US" smtClean="0"/>
              <a:t>‹#›</a:t>
            </a:fld>
            <a:endParaRPr lang="en-US"/>
          </a:p>
        </p:txBody>
      </p:sp>
    </p:spTree>
    <p:extLst>
      <p:ext uri="{BB962C8B-B14F-4D97-AF65-F5344CB8AC3E}">
        <p14:creationId xmlns:p14="http://schemas.microsoft.com/office/powerpoint/2010/main" val="65733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6235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1650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1244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8833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B4796-4668-44EB-B02E-36CB2FBB0583}"/>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63771" y="1162812"/>
            <a:ext cx="13937536" cy="5981178"/>
          </a:xfrm>
          <a:prstGeom prst="rect">
            <a:avLst/>
          </a:prstGeom>
        </p:spPr>
      </p:pic>
      <p:sp>
        <p:nvSpPr>
          <p:cNvPr id="7" name="TextBox 6"/>
          <p:cNvSpPr txBox="1"/>
          <p:nvPr/>
        </p:nvSpPr>
        <p:spPr>
          <a:xfrm>
            <a:off x="2585188" y="3092843"/>
            <a:ext cx="6626677" cy="2400657"/>
          </a:xfrm>
          <a:prstGeom prst="rect">
            <a:avLst/>
          </a:prstGeom>
          <a:noFill/>
        </p:spPr>
        <p:txBody>
          <a:bodyPr wrap="square" rtlCol="0">
            <a:spAutoFit/>
          </a:bodyPr>
          <a:lstStyle/>
          <a:p>
            <a:pPr algn="ctr"/>
            <a:r>
              <a:rPr lang="en-US" sz="2400" dirty="0">
                <a:solidFill>
                  <a:srgbClr val="353B45"/>
                </a:solidFill>
                <a:latin typeface="Merriweather" charset="0"/>
                <a:ea typeface="Merriweather" charset="0"/>
                <a:cs typeface="Merriweather" charset="0"/>
              </a:rPr>
              <a:t>EB-5 Workouts: Saving a project before it is too late</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350" dirty="0">
                <a:solidFill>
                  <a:schemeClr val="bg1">
                    <a:lumMod val="50000"/>
                  </a:schemeClr>
                </a:solidFill>
                <a:latin typeface="Roboto" charset="0"/>
                <a:ea typeface="Roboto" charset="0"/>
                <a:cs typeface="Roboto" charset="0"/>
              </a:rPr>
              <a:t>Lincoln Stone, Stone </a:t>
            </a:r>
            <a:r>
              <a:rPr lang="en-US" sz="1350" dirty="0" err="1">
                <a:solidFill>
                  <a:schemeClr val="bg1">
                    <a:lumMod val="50000"/>
                  </a:schemeClr>
                </a:solidFill>
                <a:latin typeface="Roboto" charset="0"/>
                <a:ea typeface="Roboto" charset="0"/>
                <a:cs typeface="Roboto" charset="0"/>
              </a:rPr>
              <a:t>Grzegorek</a:t>
            </a:r>
            <a:r>
              <a:rPr lang="en-US" sz="1350" dirty="0">
                <a:solidFill>
                  <a:schemeClr val="bg1">
                    <a:lumMod val="50000"/>
                  </a:schemeClr>
                </a:solidFill>
                <a:latin typeface="Roboto" charset="0"/>
                <a:ea typeface="Roboto" charset="0"/>
                <a:cs typeface="Roboto" charset="0"/>
              </a:rPr>
              <a:t> &amp; Gonzalez LLP </a:t>
            </a:r>
          </a:p>
          <a:p>
            <a:pPr algn="ctr"/>
            <a:r>
              <a:rPr lang="en-US" sz="1350" dirty="0">
                <a:solidFill>
                  <a:schemeClr val="bg1">
                    <a:lumMod val="50000"/>
                  </a:schemeClr>
                </a:solidFill>
                <a:latin typeface="Roboto" charset="0"/>
                <a:ea typeface="Roboto" charset="0"/>
                <a:cs typeface="Roboto" charset="0"/>
              </a:rPr>
              <a:t>Tang </a:t>
            </a:r>
            <a:r>
              <a:rPr lang="en-US" sz="1350" dirty="0" err="1">
                <a:solidFill>
                  <a:schemeClr val="bg1">
                    <a:lumMod val="50000"/>
                  </a:schemeClr>
                </a:solidFill>
                <a:latin typeface="Roboto" charset="0"/>
                <a:ea typeface="Roboto" charset="0"/>
                <a:cs typeface="Roboto" charset="0"/>
              </a:rPr>
              <a:t>Tang</a:t>
            </a:r>
            <a:r>
              <a:rPr lang="en-US" sz="1350" dirty="0">
                <a:solidFill>
                  <a:schemeClr val="bg1">
                    <a:lumMod val="50000"/>
                  </a:schemeClr>
                </a:solidFill>
                <a:latin typeface="Roboto" charset="0"/>
                <a:ea typeface="Roboto" charset="0"/>
                <a:cs typeface="Roboto" charset="0"/>
              </a:rPr>
              <a:t>, US Regional Center Group</a:t>
            </a:r>
          </a:p>
          <a:p>
            <a:pPr algn="ctr"/>
            <a:r>
              <a:rPr lang="en-US" sz="1350" dirty="0">
                <a:solidFill>
                  <a:schemeClr val="bg1">
                    <a:lumMod val="50000"/>
                  </a:schemeClr>
                </a:solidFill>
                <a:latin typeface="Roboto" charset="0"/>
                <a:ea typeface="Roboto" charset="0"/>
                <a:cs typeface="Roboto" charset="0"/>
              </a:rPr>
              <a:t>John Tishler, </a:t>
            </a:r>
            <a:r>
              <a:rPr lang="en-US" sz="1350" dirty="0" err="1">
                <a:solidFill>
                  <a:schemeClr val="bg1">
                    <a:lumMod val="50000"/>
                  </a:schemeClr>
                </a:solidFill>
                <a:latin typeface="Roboto" charset="0"/>
                <a:ea typeface="Roboto" charset="0"/>
                <a:cs typeface="Roboto" charset="0"/>
              </a:rPr>
              <a:t>SheppardMullin</a:t>
            </a:r>
            <a:endParaRPr lang="en-US" sz="1350" dirty="0">
              <a:solidFill>
                <a:schemeClr val="bg1">
                  <a:lumMod val="50000"/>
                </a:schemeClr>
              </a:solidFill>
              <a:latin typeface="Roboto" charset="0"/>
              <a:ea typeface="Roboto" charset="0"/>
              <a:cs typeface="Roboto" charset="0"/>
            </a:endParaRPr>
          </a:p>
          <a:p>
            <a:pPr algn="ctr"/>
            <a:r>
              <a:rPr lang="en-US" sz="1350" dirty="0">
                <a:solidFill>
                  <a:schemeClr val="bg1">
                    <a:lumMod val="50000"/>
                  </a:schemeClr>
                </a:solidFill>
                <a:latin typeface="Roboto" charset="0"/>
                <a:ea typeface="Roboto" charset="0"/>
                <a:cs typeface="Roboto" charset="0"/>
              </a:rPr>
              <a:t>Robert Weber, </a:t>
            </a:r>
            <a:r>
              <a:rPr lang="en-US" sz="1350" dirty="0" err="1">
                <a:solidFill>
                  <a:schemeClr val="bg1">
                    <a:lumMod val="50000"/>
                  </a:schemeClr>
                </a:solidFill>
                <a:latin typeface="Roboto" charset="0"/>
                <a:ea typeface="Roboto" charset="0"/>
                <a:cs typeface="Roboto" charset="0"/>
              </a:rPr>
              <a:t>SheppardMullin</a:t>
            </a:r>
            <a:endParaRPr lang="en-US" sz="1350" dirty="0">
              <a:solidFill>
                <a:schemeClr val="bg1">
                  <a:lumMod val="50000"/>
                </a:schemeClr>
              </a:solidFill>
              <a:latin typeface="Roboto" charset="0"/>
              <a:ea typeface="Roboto" charset="0"/>
              <a:cs typeface="Roboto" charset="0"/>
            </a:endParaRPr>
          </a:p>
          <a:p>
            <a:pPr algn="ctr"/>
            <a:endParaRPr lang="en-US" sz="1350" dirty="0">
              <a:solidFill>
                <a:schemeClr val="bg1">
                  <a:lumMod val="50000"/>
                </a:schemeClr>
              </a:solidFill>
              <a:latin typeface="Roboto" charset="0"/>
              <a:ea typeface="Roboto" charset="0"/>
              <a:cs typeface="Roboto" charset="0"/>
            </a:endParaRPr>
          </a:p>
          <a:p>
            <a:pPr algn="ctr"/>
            <a:r>
              <a:rPr lang="en-US" sz="1350" dirty="0">
                <a:solidFill>
                  <a:schemeClr val="bg1">
                    <a:lumMod val="50000"/>
                  </a:schemeClr>
                </a:solidFill>
                <a:latin typeface="Roboto" charset="0"/>
                <a:ea typeface="Roboto" charset="0"/>
                <a:cs typeface="Roboto" charset="0"/>
              </a:rPr>
              <a:t>Moderated By:</a:t>
            </a:r>
          </a:p>
          <a:p>
            <a:pPr algn="ctr"/>
            <a:r>
              <a:rPr lang="en-US" sz="1350" dirty="0">
                <a:solidFill>
                  <a:schemeClr val="bg1">
                    <a:lumMod val="50000"/>
                  </a:schemeClr>
                </a:solidFill>
                <a:latin typeface="Roboto" charset="0"/>
                <a:ea typeface="Roboto" charset="0"/>
                <a:cs typeface="Roboto" charset="0"/>
              </a:rPr>
              <a:t>Ali Jahangiri, EB5 Investors </a:t>
            </a:r>
          </a:p>
          <a:p>
            <a:endParaRPr lang="en-US" sz="13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80CE0-9178-4753-A51D-6F41B1A4668F}"/>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Workout Scenarios</a:t>
            </a:r>
          </a:p>
        </p:txBody>
      </p:sp>
      <p:sp>
        <p:nvSpPr>
          <p:cNvPr id="5" name="Content Placeholder 4">
            <a:extLst>
              <a:ext uri="{FF2B5EF4-FFF2-40B4-BE49-F238E27FC236}">
                <a16:creationId xmlns:a16="http://schemas.microsoft.com/office/drawing/2014/main" id="{7CE642D1-45D9-4C6E-A839-5417AC76598A}"/>
              </a:ext>
            </a:extLst>
          </p:cNvPr>
          <p:cNvSpPr>
            <a:spLocks noGrp="1"/>
          </p:cNvSpPr>
          <p:nvPr>
            <p:ph idx="1"/>
          </p:nvPr>
        </p:nvSpPr>
        <p:spPr/>
        <p:txBody>
          <a:bodyPr>
            <a:normAutofit/>
          </a:bodyPr>
          <a:lstStyle/>
          <a:p>
            <a:pPr marL="514350" indent="-514350">
              <a:buFont typeface="+mj-lt"/>
              <a:buAutoNum type="arabicPeriod"/>
            </a:pPr>
            <a:r>
              <a:rPr lang="en-US" dirty="0">
                <a:latin typeface="Times New Roman" charset="0"/>
                <a:ea typeface="Times New Roman" charset="0"/>
                <a:cs typeface="Times New Roman" charset="0"/>
              </a:rPr>
              <a:t>Fraud/diversion of funds</a:t>
            </a:r>
          </a:p>
          <a:p>
            <a:pPr marL="514350" indent="-514350">
              <a:buFont typeface="+mj-lt"/>
              <a:buAutoNum type="arabicPeriod"/>
            </a:pPr>
            <a:r>
              <a:rPr lang="en-US" dirty="0">
                <a:latin typeface="Times New Roman" charset="0"/>
                <a:ea typeface="Times New Roman" charset="0"/>
                <a:cs typeface="Times New Roman" charset="0"/>
              </a:rPr>
              <a:t>Execution failure, performance deficits, operational changes</a:t>
            </a:r>
          </a:p>
          <a:p>
            <a:pPr marL="914400" lvl="1" indent="-457200">
              <a:buFont typeface="+mj-lt"/>
              <a:buAutoNum type="alphaLcParenR"/>
            </a:pPr>
            <a:r>
              <a:rPr lang="en-US" dirty="0">
                <a:latin typeface="Times New Roman" charset="0"/>
                <a:ea typeface="Times New Roman" charset="0"/>
                <a:cs typeface="Times New Roman" charset="0"/>
              </a:rPr>
              <a:t>Failure to commence construction</a:t>
            </a:r>
          </a:p>
          <a:p>
            <a:pPr marL="914400" lvl="1" indent="-457200">
              <a:buFont typeface="+mj-lt"/>
              <a:buAutoNum type="alphaLcParenR"/>
            </a:pPr>
            <a:r>
              <a:rPr lang="en-US" dirty="0">
                <a:latin typeface="Times New Roman" charset="0"/>
                <a:ea typeface="Times New Roman" charset="0"/>
                <a:cs typeface="Times New Roman" charset="0"/>
              </a:rPr>
              <a:t>Failure of non-EB-5 portions of capital stack</a:t>
            </a:r>
          </a:p>
          <a:p>
            <a:pPr marL="914400" lvl="1" indent="-457200">
              <a:buFont typeface="+mj-lt"/>
              <a:buAutoNum type="alphaLcParenR"/>
            </a:pPr>
            <a:r>
              <a:rPr lang="en-US" dirty="0">
                <a:latin typeface="Times New Roman" charset="0"/>
                <a:ea typeface="Times New Roman" charset="0"/>
                <a:cs typeface="Times New Roman" charset="0"/>
              </a:rPr>
              <a:t>Failure of other conditions e.g. entitlements, key tenant leases, flag</a:t>
            </a:r>
          </a:p>
          <a:p>
            <a:pPr marL="914400" lvl="1" indent="-457200">
              <a:buFont typeface="+mj-lt"/>
              <a:buAutoNum type="alphaLcParenR"/>
            </a:pPr>
            <a:r>
              <a:rPr lang="en-US" dirty="0">
                <a:latin typeface="Times New Roman" charset="0"/>
                <a:ea typeface="Times New Roman" charset="0"/>
                <a:cs typeface="Times New Roman" charset="0"/>
              </a:rPr>
              <a:t>Other major changes in project plans/execution (delay in schedule, cost over-runs) </a:t>
            </a:r>
          </a:p>
          <a:p>
            <a:pPr marL="914400" lvl="1" indent="-457200">
              <a:buFont typeface="+mj-lt"/>
              <a:buAutoNum type="alphaLcParenR"/>
            </a:pPr>
            <a:r>
              <a:rPr lang="en-US" dirty="0">
                <a:latin typeface="Times New Roman" charset="0"/>
                <a:ea typeface="Times New Roman" charset="0"/>
                <a:cs typeface="Times New Roman" charset="0"/>
              </a:rPr>
              <a:t>Poor economic performance of project/loan default</a:t>
            </a:r>
          </a:p>
          <a:p>
            <a:pPr marL="914400" lvl="1" indent="-457200">
              <a:buFont typeface="+mj-lt"/>
              <a:buAutoNum type="alphaLcParenR"/>
            </a:pPr>
            <a:r>
              <a:rPr lang="en-US" dirty="0">
                <a:latin typeface="Times New Roman" charset="0"/>
                <a:ea typeface="Times New Roman" charset="0"/>
                <a:cs typeface="Times New Roman" charset="0"/>
              </a:rPr>
              <a:t>Effect of above on job creation</a:t>
            </a:r>
          </a:p>
          <a:p>
            <a:pPr marL="514350" indent="-514350">
              <a:buFont typeface="+mj-lt"/>
              <a:buAutoNum type="arabicPeriod"/>
            </a:pPr>
            <a:r>
              <a:rPr lang="en-US" dirty="0">
                <a:latin typeface="Times New Roman" charset="0"/>
                <a:ea typeface="Times New Roman" charset="0"/>
                <a:cs typeface="Times New Roman" charset="0"/>
              </a:rPr>
              <a:t>Regional center jeopardy and termination</a:t>
            </a:r>
          </a:p>
        </p:txBody>
      </p:sp>
    </p:spTree>
    <p:extLst>
      <p:ext uri="{BB962C8B-B14F-4D97-AF65-F5344CB8AC3E}">
        <p14:creationId xmlns:p14="http://schemas.microsoft.com/office/powerpoint/2010/main" val="177783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2007-A81D-4D28-BFB8-95EA2B8275B6}"/>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Roles of Professionals</a:t>
            </a:r>
          </a:p>
        </p:txBody>
      </p:sp>
      <p:sp>
        <p:nvSpPr>
          <p:cNvPr id="3" name="Content Placeholder 2">
            <a:extLst>
              <a:ext uri="{FF2B5EF4-FFF2-40B4-BE49-F238E27FC236}">
                <a16:creationId xmlns:a16="http://schemas.microsoft.com/office/drawing/2014/main" id="{30D6E713-9BA8-4A58-95E2-0480BBB085BF}"/>
              </a:ext>
            </a:extLst>
          </p:cNvPr>
          <p:cNvSpPr>
            <a:spLocks noGrp="1"/>
          </p:cNvSpPr>
          <p:nvPr>
            <p:ph idx="1"/>
          </p:nvPr>
        </p:nvSpPr>
        <p:spPr/>
        <p:txBody>
          <a:bodyPr/>
          <a:lstStyle/>
          <a:p>
            <a:r>
              <a:rPr lang="en-US" dirty="0">
                <a:latin typeface="Times New Roman" charset="0"/>
                <a:ea typeface="Times New Roman" charset="0"/>
                <a:cs typeface="Times New Roman" charset="0"/>
              </a:rPr>
              <a:t>Migration Agents</a:t>
            </a:r>
          </a:p>
          <a:p>
            <a:r>
              <a:rPr lang="en-US" dirty="0">
                <a:latin typeface="Times New Roman" charset="0"/>
                <a:ea typeface="Times New Roman" charset="0"/>
                <a:cs typeface="Times New Roman" charset="0"/>
              </a:rPr>
              <a:t>Regional Center/</a:t>
            </a:r>
            <a:r>
              <a:rPr lang="en-US" dirty="0" err="1">
                <a:latin typeface="Times New Roman" charset="0"/>
                <a:ea typeface="Times New Roman" charset="0"/>
                <a:cs typeface="Times New Roman" charset="0"/>
              </a:rPr>
              <a:t>NCE</a:t>
            </a:r>
            <a:r>
              <a:rPr lang="en-US" dirty="0">
                <a:latin typeface="Times New Roman" charset="0"/>
                <a:ea typeface="Times New Roman" charset="0"/>
                <a:cs typeface="Times New Roman" charset="0"/>
              </a:rPr>
              <a:t> Manager</a:t>
            </a:r>
          </a:p>
          <a:p>
            <a:r>
              <a:rPr lang="en-US" dirty="0">
                <a:latin typeface="Times New Roman" charset="0"/>
                <a:ea typeface="Times New Roman" charset="0"/>
                <a:cs typeface="Times New Roman" charset="0"/>
              </a:rPr>
              <a:t>Immigration Counsel</a:t>
            </a:r>
          </a:p>
          <a:p>
            <a:r>
              <a:rPr lang="en-US" dirty="0">
                <a:latin typeface="Times New Roman" charset="0"/>
                <a:ea typeface="Times New Roman" charset="0"/>
                <a:cs typeface="Times New Roman" charset="0"/>
              </a:rPr>
              <a:t>Transactional Counsel (securities, fund governance, real estate finance)</a:t>
            </a:r>
          </a:p>
          <a:p>
            <a:r>
              <a:rPr lang="en-US" dirty="0">
                <a:latin typeface="Times New Roman" charset="0"/>
                <a:ea typeface="Times New Roman" charset="0"/>
                <a:cs typeface="Times New Roman" charset="0"/>
              </a:rPr>
              <a:t>Litigation Counsel (incl. bankruptcy counsel)</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9220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80CE0-9178-4753-A51D-6F41B1A4668F}"/>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Signs of a Problem</a:t>
            </a:r>
          </a:p>
        </p:txBody>
      </p:sp>
      <p:sp>
        <p:nvSpPr>
          <p:cNvPr id="5" name="Content Placeholder 4">
            <a:extLst>
              <a:ext uri="{FF2B5EF4-FFF2-40B4-BE49-F238E27FC236}">
                <a16:creationId xmlns:a16="http://schemas.microsoft.com/office/drawing/2014/main" id="{7CE642D1-45D9-4C6E-A839-5417AC76598A}"/>
              </a:ext>
            </a:extLst>
          </p:cNvPr>
          <p:cNvSpPr>
            <a:spLocks noGrp="1"/>
          </p:cNvSpPr>
          <p:nvPr>
            <p:ph idx="1"/>
          </p:nvPr>
        </p:nvSpPr>
        <p:spPr/>
        <p:txBody>
          <a:bodyPr>
            <a:normAutofit/>
          </a:bodyPr>
          <a:lstStyle/>
          <a:p>
            <a:r>
              <a:rPr lang="en-US" dirty="0">
                <a:latin typeface="Times New Roman" charset="0"/>
                <a:ea typeface="Times New Roman" charset="0"/>
                <a:cs typeface="Times New Roman" charset="0"/>
              </a:rPr>
              <a:t>Law enforcement</a:t>
            </a:r>
          </a:p>
          <a:p>
            <a:r>
              <a:rPr lang="en-US" dirty="0">
                <a:latin typeface="Times New Roman" charset="0"/>
                <a:ea typeface="Times New Roman" charset="0"/>
                <a:cs typeface="Times New Roman" charset="0"/>
              </a:rPr>
              <a:t>USCIS communication</a:t>
            </a:r>
          </a:p>
          <a:p>
            <a:r>
              <a:rPr lang="en-US" dirty="0">
                <a:latin typeface="Times New Roman" charset="0"/>
                <a:ea typeface="Times New Roman" charset="0"/>
                <a:cs typeface="Times New Roman" charset="0"/>
              </a:rPr>
              <a:t>Notification from investment sponsor</a:t>
            </a:r>
          </a:p>
          <a:p>
            <a:r>
              <a:rPr lang="en-US" dirty="0">
                <a:latin typeface="Times New Roman" charset="0"/>
                <a:ea typeface="Times New Roman" charset="0"/>
                <a:cs typeface="Times New Roman" charset="0"/>
              </a:rPr>
              <a:t>Lack of responsiveness from investment sponsor</a:t>
            </a:r>
          </a:p>
          <a:p>
            <a:r>
              <a:rPr lang="en-US" dirty="0">
                <a:latin typeface="Times New Roman" charset="0"/>
                <a:ea typeface="Times New Roman" charset="0"/>
                <a:cs typeface="Times New Roman" charset="0"/>
              </a:rPr>
              <a:t>Social media</a:t>
            </a:r>
          </a:p>
          <a:p>
            <a:r>
              <a:rPr lang="en-US" dirty="0">
                <a:latin typeface="Times New Roman" charset="0"/>
                <a:ea typeface="Times New Roman" charset="0"/>
                <a:cs typeface="Times New Roman" charset="0"/>
              </a:rPr>
              <a:t>Outside provocateur</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3024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E532-E05F-4E11-82CA-2431F4F7D1B4}"/>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What Can Agents and Investors Do?</a:t>
            </a:r>
          </a:p>
        </p:txBody>
      </p:sp>
      <p:sp>
        <p:nvSpPr>
          <p:cNvPr id="3" name="Content Placeholder 2">
            <a:extLst>
              <a:ext uri="{FF2B5EF4-FFF2-40B4-BE49-F238E27FC236}">
                <a16:creationId xmlns:a16="http://schemas.microsoft.com/office/drawing/2014/main" id="{B7CED98D-13E5-451E-9BC1-2AB2DA4276A8}"/>
              </a:ext>
            </a:extLst>
          </p:cNvPr>
          <p:cNvSpPr>
            <a:spLocks noGrp="1"/>
          </p:cNvSpPr>
          <p:nvPr>
            <p:ph idx="1"/>
          </p:nvPr>
        </p:nvSpPr>
        <p:spPr>
          <a:xfrm>
            <a:off x="838200" y="2610679"/>
            <a:ext cx="10515600" cy="3566284"/>
          </a:xfrm>
        </p:spPr>
        <p:txBody>
          <a:bodyPr>
            <a:normAutofit fontScale="55000" lnSpcReduction="20000"/>
          </a:bodyPr>
          <a:lstStyle/>
          <a:p>
            <a:r>
              <a:rPr lang="en-US" dirty="0">
                <a:latin typeface="Times New Roman" charset="0"/>
                <a:ea typeface="Times New Roman" charset="0"/>
                <a:cs typeface="Times New Roman" charset="0"/>
              </a:rPr>
              <a:t>Informal pressure</a:t>
            </a:r>
          </a:p>
          <a:p>
            <a:r>
              <a:rPr lang="en-US" dirty="0">
                <a:latin typeface="Times New Roman" charset="0"/>
                <a:ea typeface="Times New Roman" charset="0"/>
                <a:cs typeface="Times New Roman" charset="0"/>
              </a:rPr>
              <a:t>Withdraw investment</a:t>
            </a:r>
          </a:p>
          <a:p>
            <a:pPr lvl="1"/>
            <a:r>
              <a:rPr lang="en-US" dirty="0">
                <a:latin typeface="Times New Roman" charset="0"/>
                <a:ea typeface="Times New Roman" charset="0"/>
                <a:cs typeface="Times New Roman" charset="0"/>
              </a:rPr>
              <a:t>Never a right to do so, but might be offered by investment sponsor</a:t>
            </a:r>
          </a:p>
          <a:p>
            <a:r>
              <a:rPr lang="en-US" dirty="0">
                <a:latin typeface="Times New Roman" charset="0"/>
                <a:ea typeface="Times New Roman" charset="0"/>
                <a:cs typeface="Times New Roman" charset="0"/>
              </a:rPr>
              <a:t>Replace </a:t>
            </a:r>
            <a:r>
              <a:rPr lang="en-US" dirty="0" err="1">
                <a:latin typeface="Times New Roman" charset="0"/>
                <a:ea typeface="Times New Roman" charset="0"/>
                <a:cs typeface="Times New Roman" charset="0"/>
              </a:rPr>
              <a:t>NCE</a:t>
            </a:r>
            <a:r>
              <a:rPr lang="en-US" dirty="0">
                <a:latin typeface="Times New Roman" charset="0"/>
                <a:ea typeface="Times New Roman" charset="0"/>
                <a:cs typeface="Times New Roman" charset="0"/>
              </a:rPr>
              <a:t> manager</a:t>
            </a:r>
          </a:p>
          <a:p>
            <a:pPr lvl="1"/>
            <a:r>
              <a:rPr lang="en-US" dirty="0">
                <a:latin typeface="Times New Roman" charset="0"/>
                <a:ea typeface="Times New Roman" charset="0"/>
                <a:cs typeface="Times New Roman" charset="0"/>
              </a:rPr>
              <a:t>May not be any right of investors to do so</a:t>
            </a:r>
          </a:p>
          <a:p>
            <a:r>
              <a:rPr lang="en-US" dirty="0">
                <a:latin typeface="Times New Roman" charset="0"/>
                <a:ea typeface="Times New Roman" charset="0"/>
                <a:cs typeface="Times New Roman" charset="0"/>
              </a:rPr>
              <a:t>Inject new capital</a:t>
            </a:r>
          </a:p>
          <a:p>
            <a:pPr lvl="1"/>
            <a:r>
              <a:rPr lang="en-US" dirty="0" err="1">
                <a:latin typeface="Times New Roman" charset="0"/>
                <a:ea typeface="Times New Roman" charset="0"/>
                <a:cs typeface="Times New Roman" charset="0"/>
              </a:rPr>
              <a:t>NCE</a:t>
            </a:r>
            <a:r>
              <a:rPr lang="en-US" dirty="0">
                <a:latin typeface="Times New Roman" charset="0"/>
                <a:ea typeface="Times New Roman" charset="0"/>
                <a:cs typeface="Times New Roman" charset="0"/>
              </a:rPr>
              <a:t> typically has no resources to do so</a:t>
            </a:r>
          </a:p>
          <a:p>
            <a:pPr lvl="1"/>
            <a:r>
              <a:rPr lang="en-US" dirty="0">
                <a:latin typeface="Times New Roman" charset="0"/>
                <a:ea typeface="Times New Roman" charset="0"/>
                <a:cs typeface="Times New Roman" charset="0"/>
              </a:rPr>
              <a:t>Difficult to organize investor syndicate to do so outside </a:t>
            </a:r>
            <a:r>
              <a:rPr lang="en-US" dirty="0" err="1">
                <a:latin typeface="Times New Roman" charset="0"/>
                <a:ea typeface="Times New Roman" charset="0"/>
                <a:cs typeface="Times New Roman" charset="0"/>
              </a:rPr>
              <a:t>NCE</a:t>
            </a: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Litigation</a:t>
            </a:r>
          </a:p>
          <a:p>
            <a:pPr lvl="1"/>
            <a:r>
              <a:rPr lang="en-US" dirty="0">
                <a:latin typeface="Times New Roman" charset="0"/>
                <a:ea typeface="Times New Roman" charset="0"/>
                <a:cs typeface="Times New Roman" charset="0"/>
              </a:rPr>
              <a:t>Securities law claims</a:t>
            </a:r>
          </a:p>
          <a:p>
            <a:pPr lvl="1"/>
            <a:r>
              <a:rPr lang="en-US" dirty="0">
                <a:latin typeface="Times New Roman" charset="0"/>
                <a:ea typeface="Times New Roman" charset="0"/>
                <a:cs typeface="Times New Roman" charset="0"/>
              </a:rPr>
              <a:t>Breach of fiduciary duty/derivative claims</a:t>
            </a:r>
          </a:p>
          <a:p>
            <a:r>
              <a:rPr lang="en-US" dirty="0">
                <a:latin typeface="Times New Roman" charset="0"/>
                <a:ea typeface="Times New Roman" charset="0"/>
                <a:cs typeface="Times New Roman" charset="0"/>
              </a:rPr>
              <a:t>Force bankruptcy</a:t>
            </a:r>
          </a:p>
          <a:p>
            <a:pPr lvl="1"/>
            <a:r>
              <a:rPr lang="en-US" dirty="0">
                <a:latin typeface="Times New Roman" charset="0"/>
                <a:ea typeface="Times New Roman" charset="0"/>
                <a:cs typeface="Times New Roman" charset="0"/>
              </a:rPr>
              <a:t>Investors not direct creditors of </a:t>
            </a:r>
            <a:r>
              <a:rPr lang="en-US" dirty="0" err="1">
                <a:latin typeface="Times New Roman" charset="0"/>
                <a:ea typeface="Times New Roman" charset="0"/>
                <a:cs typeface="Times New Roman" charset="0"/>
              </a:rPr>
              <a:t>JCE</a:t>
            </a:r>
            <a:endParaRPr lang="en-US" dirty="0">
              <a:latin typeface="Times New Roman" charset="0"/>
              <a:ea typeface="Times New Roman" charset="0"/>
              <a:cs typeface="Times New Roman" charset="0"/>
            </a:endParaRPr>
          </a:p>
          <a:p>
            <a:pPr lvl="1"/>
            <a:r>
              <a:rPr lang="en-US" dirty="0" err="1">
                <a:latin typeface="Times New Roman" charset="0"/>
                <a:ea typeface="Times New Roman" charset="0"/>
                <a:cs typeface="Times New Roman" charset="0"/>
              </a:rPr>
              <a:t>NCE</a:t>
            </a:r>
            <a:r>
              <a:rPr lang="en-US" dirty="0">
                <a:latin typeface="Times New Roman" charset="0"/>
                <a:ea typeface="Times New Roman" charset="0"/>
                <a:cs typeface="Times New Roman" charset="0"/>
              </a:rPr>
              <a:t> may not have right to do so under intercreditor agreement</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4" name="TextBox 3">
            <a:extLst>
              <a:ext uri="{FF2B5EF4-FFF2-40B4-BE49-F238E27FC236}">
                <a16:creationId xmlns:a16="http://schemas.microsoft.com/office/drawing/2014/main" id="{F967BA9E-E2A6-4645-8120-A38D016D5E8F}"/>
              </a:ext>
            </a:extLst>
          </p:cNvPr>
          <p:cNvSpPr txBox="1"/>
          <p:nvPr/>
        </p:nvSpPr>
        <p:spPr>
          <a:xfrm>
            <a:off x="838200" y="1690688"/>
            <a:ext cx="10515600" cy="646331"/>
          </a:xfrm>
          <a:prstGeom prst="rect">
            <a:avLst/>
          </a:prstGeom>
          <a:noFill/>
          <a:ln>
            <a:solidFill>
              <a:schemeClr val="tx1"/>
            </a:solidFill>
          </a:ln>
        </p:spPr>
        <p:txBody>
          <a:bodyPr wrap="square" rtlCol="0">
            <a:spAutoFit/>
          </a:bodyPr>
          <a:lstStyle/>
          <a:p>
            <a:pPr algn="ctr"/>
            <a:r>
              <a:rPr lang="en-US" cap="small" dirty="0">
                <a:solidFill>
                  <a:srgbClr val="FF0000"/>
                </a:solidFill>
                <a:latin typeface="Times New Roman" charset="0"/>
                <a:ea typeface="Times New Roman" charset="0"/>
                <a:cs typeface="Times New Roman" charset="0"/>
              </a:rPr>
              <a:t>What are the investor rights under investment documents?</a:t>
            </a:r>
          </a:p>
          <a:p>
            <a:pPr algn="ctr"/>
            <a:r>
              <a:rPr lang="en-US" cap="small" dirty="0">
                <a:solidFill>
                  <a:srgbClr val="FF0000"/>
                </a:solidFill>
                <a:latin typeface="Times New Roman" charset="0"/>
                <a:ea typeface="Times New Roman" charset="0"/>
                <a:cs typeface="Times New Roman" charset="0"/>
              </a:rPr>
              <a:t>What are NCE’s rights under loan/preferred equity documents?</a:t>
            </a:r>
          </a:p>
        </p:txBody>
      </p:sp>
    </p:spTree>
    <p:extLst>
      <p:ext uri="{BB962C8B-B14F-4D97-AF65-F5344CB8AC3E}">
        <p14:creationId xmlns:p14="http://schemas.microsoft.com/office/powerpoint/2010/main" val="100659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5D2C-EE95-418E-94D7-D20BD42ED4CA}"/>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Typical Workout Solutions</a:t>
            </a:r>
          </a:p>
        </p:txBody>
      </p:sp>
      <p:sp>
        <p:nvSpPr>
          <p:cNvPr id="3" name="Content Placeholder 2">
            <a:extLst>
              <a:ext uri="{FF2B5EF4-FFF2-40B4-BE49-F238E27FC236}">
                <a16:creationId xmlns:a16="http://schemas.microsoft.com/office/drawing/2014/main" id="{E2FDF887-CA99-4634-84DA-FA5F1FB7F452}"/>
              </a:ext>
            </a:extLst>
          </p:cNvPr>
          <p:cNvSpPr>
            <a:spLocks noGrp="1"/>
          </p:cNvSpPr>
          <p:nvPr>
            <p:ph idx="1"/>
          </p:nvPr>
        </p:nvSpPr>
        <p:spPr>
          <a:xfrm>
            <a:off x="838200" y="2341418"/>
            <a:ext cx="10515600" cy="3835545"/>
          </a:xfrm>
        </p:spPr>
        <p:txBody>
          <a:bodyPr>
            <a:normAutofit/>
          </a:bodyPr>
          <a:lstStyle/>
          <a:p>
            <a:r>
              <a:rPr lang="en-US" dirty="0">
                <a:latin typeface="Times New Roman" charset="0"/>
                <a:ea typeface="Times New Roman" charset="0"/>
                <a:cs typeface="Times New Roman" charset="0"/>
              </a:rPr>
              <a:t>Revised use of funds inside same project</a:t>
            </a:r>
          </a:p>
          <a:p>
            <a:r>
              <a:rPr lang="en-US" dirty="0">
                <a:latin typeface="Times New Roman" charset="0"/>
                <a:ea typeface="Times New Roman" charset="0"/>
                <a:cs typeface="Times New Roman" charset="0"/>
              </a:rPr>
              <a:t>Redeployment in another project</a:t>
            </a:r>
          </a:p>
          <a:p>
            <a:r>
              <a:rPr lang="en-US" dirty="0">
                <a:latin typeface="Times New Roman" charset="0"/>
                <a:ea typeface="Times New Roman" charset="0"/>
                <a:cs typeface="Times New Roman" charset="0"/>
              </a:rPr>
              <a:t>Sale of interest at discount</a:t>
            </a:r>
          </a:p>
          <a:p>
            <a:r>
              <a:rPr lang="en-US" dirty="0">
                <a:latin typeface="Times New Roman" charset="0"/>
                <a:ea typeface="Times New Roman" charset="0"/>
                <a:cs typeface="Times New Roman" charset="0"/>
              </a:rPr>
              <a:t>Redeployment</a:t>
            </a:r>
          </a:p>
          <a:p>
            <a:r>
              <a:rPr lang="en-US" dirty="0">
                <a:latin typeface="Times New Roman" charset="0"/>
                <a:ea typeface="Times New Roman" charset="0"/>
                <a:cs typeface="Times New Roman" charset="0"/>
              </a:rPr>
              <a:t>Subordination</a:t>
            </a:r>
          </a:p>
          <a:p>
            <a:r>
              <a:rPr lang="en-US" dirty="0">
                <a:latin typeface="Times New Roman" charset="0"/>
                <a:ea typeface="Times New Roman" charset="0"/>
                <a:cs typeface="Times New Roman" charset="0"/>
              </a:rPr>
              <a:t>“Hope Note”</a:t>
            </a:r>
          </a:p>
        </p:txBody>
      </p:sp>
      <p:sp>
        <p:nvSpPr>
          <p:cNvPr id="4" name="TextBox 3">
            <a:extLst>
              <a:ext uri="{FF2B5EF4-FFF2-40B4-BE49-F238E27FC236}">
                <a16:creationId xmlns:a16="http://schemas.microsoft.com/office/drawing/2014/main" id="{DCA365C9-F6C6-4DBA-8EFC-689756C854F2}"/>
              </a:ext>
            </a:extLst>
          </p:cNvPr>
          <p:cNvSpPr txBox="1"/>
          <p:nvPr/>
        </p:nvSpPr>
        <p:spPr>
          <a:xfrm>
            <a:off x="838200" y="1690688"/>
            <a:ext cx="10515600" cy="369332"/>
          </a:xfrm>
          <a:prstGeom prst="rect">
            <a:avLst/>
          </a:prstGeom>
          <a:noFill/>
          <a:ln>
            <a:solidFill>
              <a:schemeClr val="tx1"/>
            </a:solidFill>
          </a:ln>
        </p:spPr>
        <p:txBody>
          <a:bodyPr wrap="square" rtlCol="0">
            <a:spAutoFit/>
          </a:bodyPr>
          <a:lstStyle/>
          <a:p>
            <a:pPr algn="ctr"/>
            <a:r>
              <a:rPr lang="en-US" cap="small" dirty="0">
                <a:solidFill>
                  <a:srgbClr val="FF0000"/>
                </a:solidFill>
                <a:latin typeface="Times New Roman" charset="0"/>
                <a:ea typeface="Times New Roman" charset="0"/>
                <a:cs typeface="Times New Roman" charset="0"/>
              </a:rPr>
              <a:t>All solutions/workouts have potential immigration consequences</a:t>
            </a:r>
          </a:p>
        </p:txBody>
      </p:sp>
    </p:spTree>
    <p:extLst>
      <p:ext uri="{BB962C8B-B14F-4D97-AF65-F5344CB8AC3E}">
        <p14:creationId xmlns:p14="http://schemas.microsoft.com/office/powerpoint/2010/main" val="226326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495E-6FAB-4F39-85F5-D863E6A0E5A7}"/>
              </a:ext>
            </a:extLst>
          </p:cNvPr>
          <p:cNvSpPr>
            <a:spLocks noGrp="1"/>
          </p:cNvSpPr>
          <p:nvPr>
            <p:ph type="title"/>
          </p:nvPr>
        </p:nvSpPr>
        <p:spPr/>
        <p:txBody>
          <a:bodyPr>
            <a:normAutofit/>
          </a:bodyPr>
          <a:lstStyle/>
          <a:p>
            <a:r>
              <a:rPr lang="en-US" sz="3800" b="1" cap="small" dirty="0">
                <a:solidFill>
                  <a:srgbClr val="002060"/>
                </a:solidFill>
                <a:latin typeface="Times New Roman" charset="0"/>
                <a:ea typeface="Times New Roman" charset="0"/>
                <a:cs typeface="Times New Roman" charset="0"/>
              </a:rPr>
              <a:t>Managing Communication With Investors</a:t>
            </a:r>
          </a:p>
        </p:txBody>
      </p:sp>
      <p:sp>
        <p:nvSpPr>
          <p:cNvPr id="3" name="Content Placeholder 2">
            <a:extLst>
              <a:ext uri="{FF2B5EF4-FFF2-40B4-BE49-F238E27FC236}">
                <a16:creationId xmlns:a16="http://schemas.microsoft.com/office/drawing/2014/main" id="{7404175B-7929-4A04-9E50-905E5F01EDF4}"/>
              </a:ext>
            </a:extLst>
          </p:cNvPr>
          <p:cNvSpPr>
            <a:spLocks noGrp="1"/>
          </p:cNvSpPr>
          <p:nvPr>
            <p:ph idx="1"/>
          </p:nvPr>
        </p:nvSpPr>
        <p:spPr/>
        <p:txBody>
          <a:bodyPr/>
          <a:lstStyle/>
          <a:p>
            <a:r>
              <a:rPr lang="en-US" dirty="0">
                <a:latin typeface="Times New Roman" charset="0"/>
                <a:ea typeface="Times New Roman" charset="0"/>
                <a:cs typeface="Times New Roman" charset="0"/>
              </a:rPr>
              <a:t>Manage social media presence</a:t>
            </a:r>
          </a:p>
          <a:p>
            <a:r>
              <a:rPr lang="en-US" dirty="0">
                <a:latin typeface="Times New Roman" charset="0"/>
                <a:ea typeface="Times New Roman" charset="0"/>
                <a:cs typeface="Times New Roman" charset="0"/>
              </a:rPr>
              <a:t>Be proactive with investor engagement</a:t>
            </a:r>
          </a:p>
          <a:p>
            <a:r>
              <a:rPr lang="en-US" dirty="0">
                <a:latin typeface="Times New Roman" charset="0"/>
                <a:ea typeface="Times New Roman" charset="0"/>
                <a:cs typeface="Times New Roman" charset="0"/>
              </a:rPr>
              <a:t>Identify key investor leaders</a:t>
            </a:r>
          </a:p>
          <a:p>
            <a:r>
              <a:rPr lang="en-US" dirty="0">
                <a:latin typeface="Times New Roman" charset="0"/>
                <a:ea typeface="Times New Roman" charset="0"/>
                <a:cs typeface="Times New Roman" charset="0"/>
              </a:rPr>
              <a:t>Prepare for unsolicited contact by third parties</a:t>
            </a:r>
          </a:p>
          <a:p>
            <a:pPr lvl="1"/>
            <a:r>
              <a:rPr lang="en-US" dirty="0">
                <a:latin typeface="Times New Roman" charset="0"/>
                <a:ea typeface="Times New Roman" charset="0"/>
                <a:cs typeface="Times New Roman" charset="0"/>
              </a:rPr>
              <a:t>Entrepreneurial lawyers</a:t>
            </a:r>
          </a:p>
          <a:p>
            <a:pPr lvl="1"/>
            <a:r>
              <a:rPr lang="en-US" dirty="0">
                <a:latin typeface="Times New Roman" charset="0"/>
                <a:ea typeface="Times New Roman" charset="0"/>
                <a:cs typeface="Times New Roman" charset="0"/>
              </a:rPr>
              <a:t>Investment advisors </a:t>
            </a:r>
          </a:p>
          <a:p>
            <a:r>
              <a:rPr lang="en-US" dirty="0">
                <a:latin typeface="Times New Roman" charset="0"/>
                <a:ea typeface="Times New Roman" charset="0"/>
                <a:cs typeface="Times New Roman" charset="0"/>
              </a:rPr>
              <a:t>Budget for legal advice</a:t>
            </a:r>
          </a:p>
        </p:txBody>
      </p:sp>
    </p:spTree>
    <p:extLst>
      <p:ext uri="{BB962C8B-B14F-4D97-AF65-F5344CB8AC3E}">
        <p14:creationId xmlns:p14="http://schemas.microsoft.com/office/powerpoint/2010/main" val="165543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617A-338E-4144-8F29-800A8E16D4AE}"/>
              </a:ext>
            </a:extLst>
          </p:cNvPr>
          <p:cNvSpPr>
            <a:spLocks noGrp="1"/>
          </p:cNvSpPr>
          <p:nvPr>
            <p:ph type="title"/>
          </p:nvPr>
        </p:nvSpPr>
        <p:spPr/>
        <p:txBody>
          <a:bodyPr/>
          <a:lstStyle/>
          <a:p>
            <a:r>
              <a:rPr lang="en-US" b="1" cap="small" dirty="0">
                <a:solidFill>
                  <a:srgbClr val="002060"/>
                </a:solidFill>
                <a:latin typeface="Times New Roman" charset="0"/>
                <a:ea typeface="Times New Roman" charset="0"/>
                <a:cs typeface="Times New Roman" charset="0"/>
              </a:rPr>
              <a:t>Litigation Considerations</a:t>
            </a:r>
          </a:p>
        </p:txBody>
      </p:sp>
      <p:sp>
        <p:nvSpPr>
          <p:cNvPr id="3" name="Content Placeholder 2">
            <a:extLst>
              <a:ext uri="{FF2B5EF4-FFF2-40B4-BE49-F238E27FC236}">
                <a16:creationId xmlns:a16="http://schemas.microsoft.com/office/drawing/2014/main" id="{2EE92047-DBB7-48AF-8E78-CD8C7D76831B}"/>
              </a:ext>
            </a:extLst>
          </p:cNvPr>
          <p:cNvSpPr>
            <a:spLocks noGrp="1"/>
          </p:cNvSpPr>
          <p:nvPr>
            <p:ph idx="1"/>
          </p:nvPr>
        </p:nvSpPr>
        <p:spPr/>
        <p:txBody>
          <a:bodyPr>
            <a:normAutofit fontScale="85000" lnSpcReduction="20000"/>
          </a:bodyPr>
          <a:lstStyle/>
          <a:p>
            <a:r>
              <a:rPr lang="en-US" dirty="0">
                <a:latin typeface="Times New Roman" charset="0"/>
                <a:ea typeface="Times New Roman" charset="0"/>
                <a:cs typeface="Times New Roman" charset="0"/>
              </a:rPr>
              <a:t>Define goals</a:t>
            </a:r>
          </a:p>
          <a:p>
            <a:r>
              <a:rPr lang="en-US" dirty="0">
                <a:latin typeface="Times New Roman" charset="0"/>
                <a:ea typeface="Times New Roman" charset="0"/>
                <a:cs typeface="Times New Roman" charset="0"/>
              </a:rPr>
              <a:t>Client identification/organization/communication</a:t>
            </a:r>
          </a:p>
          <a:p>
            <a:r>
              <a:rPr lang="en-US" dirty="0">
                <a:latin typeface="Times New Roman" charset="0"/>
                <a:ea typeface="Times New Roman" charset="0"/>
                <a:cs typeface="Times New Roman" charset="0"/>
              </a:rPr>
              <a:t>Forum</a:t>
            </a:r>
          </a:p>
          <a:p>
            <a:pPr lvl="1"/>
            <a:r>
              <a:rPr lang="en-US" dirty="0">
                <a:latin typeface="Times New Roman" charset="0"/>
                <a:ea typeface="Times New Roman" charset="0"/>
                <a:cs typeface="Times New Roman" charset="0"/>
              </a:rPr>
              <a:t>Jurisdiction</a:t>
            </a:r>
          </a:p>
          <a:p>
            <a:pPr lvl="1"/>
            <a:r>
              <a:rPr lang="en-US" dirty="0">
                <a:latin typeface="Times New Roman" charset="0"/>
                <a:ea typeface="Times New Roman" charset="0"/>
                <a:cs typeface="Times New Roman" charset="0"/>
              </a:rPr>
              <a:t>Service of process</a:t>
            </a:r>
          </a:p>
          <a:p>
            <a:r>
              <a:rPr lang="en-US" dirty="0">
                <a:latin typeface="Times New Roman" charset="0"/>
                <a:ea typeface="Times New Roman" charset="0"/>
                <a:cs typeface="Times New Roman" charset="0"/>
              </a:rPr>
              <a:t>Funding litigation costs</a:t>
            </a:r>
          </a:p>
          <a:p>
            <a:pPr lvl="1"/>
            <a:r>
              <a:rPr lang="en-US" dirty="0">
                <a:latin typeface="Times New Roman" charset="0"/>
                <a:ea typeface="Times New Roman" charset="0"/>
                <a:cs typeface="Times New Roman" charset="0"/>
              </a:rPr>
              <a:t>Investor syndicates</a:t>
            </a:r>
          </a:p>
          <a:p>
            <a:pPr lvl="1"/>
            <a:r>
              <a:rPr lang="en-US" dirty="0">
                <a:latin typeface="Times New Roman" charset="0"/>
                <a:ea typeface="Times New Roman" charset="0"/>
                <a:cs typeface="Times New Roman" charset="0"/>
              </a:rPr>
              <a:t>Migration agents</a:t>
            </a:r>
          </a:p>
          <a:p>
            <a:pPr lvl="1"/>
            <a:r>
              <a:rPr lang="en-US" dirty="0">
                <a:latin typeface="Times New Roman" charset="0"/>
                <a:ea typeface="Times New Roman" charset="0"/>
                <a:cs typeface="Times New Roman" charset="0"/>
              </a:rPr>
              <a:t>Contingency fee attorneys</a:t>
            </a:r>
          </a:p>
          <a:p>
            <a:pPr lvl="1"/>
            <a:r>
              <a:rPr lang="en-US" dirty="0">
                <a:latin typeface="Times New Roman" charset="0"/>
                <a:ea typeface="Times New Roman" charset="0"/>
                <a:cs typeface="Times New Roman" charset="0"/>
              </a:rPr>
              <a:t>Private equity litigation funding</a:t>
            </a:r>
          </a:p>
          <a:p>
            <a:r>
              <a:rPr lang="en-US" dirty="0">
                <a:latin typeface="Times New Roman" charset="0"/>
                <a:ea typeface="Times New Roman" charset="0"/>
                <a:cs typeface="Times New Roman" charset="0"/>
              </a:rPr>
              <a:t>Evaluating likelihood of success</a:t>
            </a:r>
          </a:p>
          <a:p>
            <a:r>
              <a:rPr lang="en-US" dirty="0">
                <a:latin typeface="Times New Roman" charset="0"/>
                <a:ea typeface="Times New Roman" charset="0"/>
                <a:cs typeface="Times New Roman" charset="0"/>
              </a:rPr>
              <a:t>Collection</a:t>
            </a:r>
          </a:p>
          <a:p>
            <a:pPr lvl="1"/>
            <a:r>
              <a:rPr lang="en-US" dirty="0">
                <a:latin typeface="Times New Roman" charset="0"/>
                <a:ea typeface="Times New Roman" charset="0"/>
                <a:cs typeface="Times New Roman" charset="0"/>
              </a:rPr>
              <a:t>Insurance?</a:t>
            </a:r>
          </a:p>
          <a:p>
            <a:pPr lvl="1"/>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232867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8</TotalTime>
  <Words>463</Words>
  <Application>Microsoft Office PowerPoint</Application>
  <PresentationFormat>Widescreen</PresentationFormat>
  <Paragraphs>82</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Merriweather</vt:lpstr>
      <vt:lpstr>Open Sans Light</vt:lpstr>
      <vt:lpstr>Roboto</vt:lpstr>
      <vt:lpstr>Times New Roman</vt:lpstr>
      <vt:lpstr>Office Theme</vt:lpstr>
      <vt:lpstr>PowerPoint Presentation</vt:lpstr>
      <vt:lpstr>PowerPoint Presentation</vt:lpstr>
      <vt:lpstr>Workout Scenarios</vt:lpstr>
      <vt:lpstr>Roles of Professionals</vt:lpstr>
      <vt:lpstr>Signs of a Problem</vt:lpstr>
      <vt:lpstr>What Can Agents and Investors Do?</vt:lpstr>
      <vt:lpstr>Typical Workout Solutions</vt:lpstr>
      <vt:lpstr>Managing Communication With Investors</vt:lpstr>
      <vt:lpstr>Litigation Considerations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dc:creator>
  <cp:lastModifiedBy>Rebecca Esparza</cp:lastModifiedBy>
  <cp:revision>3</cp:revision>
  <dcterms:created xsi:type="dcterms:W3CDTF">1900-01-01T08:00:00Z</dcterms:created>
  <dcterms:modified xsi:type="dcterms:W3CDTF">2018-07-23T23:09:15Z</dcterms:modified>
</cp:coreProperties>
</file>