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1"/>
  </p:notesMasterIdLst>
  <p:handoutMasterIdLst>
    <p:handoutMasterId r:id="rId12"/>
  </p:handoutMasterIdLst>
  <p:sldIdLst>
    <p:sldId id="262" r:id="rId2"/>
    <p:sldId id="257" r:id="rId3"/>
    <p:sldId id="264" r:id="rId4"/>
    <p:sldId id="265" r:id="rId5"/>
    <p:sldId id="266" r:id="rId6"/>
    <p:sldId id="267" r:id="rId7"/>
    <p:sldId id="268" r:id="rId8"/>
    <p:sldId id="269"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4A0"/>
    <a:srgbClr val="2D5A8B"/>
    <a:srgbClr val="BDA177"/>
    <a:srgbClr val="4790CD"/>
    <a:srgbClr val="818F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06"/>
    <p:restoredTop sz="94600"/>
  </p:normalViewPr>
  <p:slideViewPr>
    <p:cSldViewPr snapToGrid="0" snapToObjects="1">
      <p:cViewPr varScale="1">
        <p:scale>
          <a:sx n="49" d="100"/>
          <a:sy n="49" d="100"/>
        </p:scale>
        <p:origin x="90" y="36"/>
      </p:cViewPr>
      <p:guideLst/>
    </p:cSldViewPr>
  </p:slideViewPr>
  <p:notesTextViewPr>
    <p:cViewPr>
      <p:scale>
        <a:sx n="1" d="1"/>
        <a:sy n="1" d="1"/>
      </p:scale>
      <p:origin x="0" y="0"/>
    </p:cViewPr>
  </p:notesTextViewPr>
  <p:notesViewPr>
    <p:cSldViewPr snapToGrid="0" snapToObjects="1">
      <p:cViewPr varScale="1">
        <p:scale>
          <a:sx n="103" d="100"/>
          <a:sy n="103" d="100"/>
        </p:scale>
        <p:origin x="276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F91BC2-A41E-0A4E-9BCB-14920B7DB953}" type="datetimeFigureOut">
              <a:rPr lang="en-US" smtClean="0"/>
              <a:t>7/22/2018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D3D493-8B54-FE4B-BC64-D52E5C02412D}" type="slidenum">
              <a:rPr lang="en-US" smtClean="0"/>
              <a:t>‹#›</a:t>
            </a:fld>
            <a:endParaRPr lang="en-US"/>
          </a:p>
        </p:txBody>
      </p:sp>
    </p:spTree>
    <p:extLst>
      <p:ext uri="{BB962C8B-B14F-4D97-AF65-F5344CB8AC3E}">
        <p14:creationId xmlns:p14="http://schemas.microsoft.com/office/powerpoint/2010/main" val="1403372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82393-CA54-410E-91A0-047EA5442AB9}" type="datetimeFigureOut">
              <a:rPr lang="en-US" smtClean="0"/>
              <a:t>7/22/2018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C60D1-668C-403F-B929-E301F51E2209}" type="slidenum">
              <a:rPr lang="en-US" smtClean="0"/>
              <a:t>‹#›</a:t>
            </a:fld>
            <a:endParaRPr lang="en-US"/>
          </a:p>
        </p:txBody>
      </p:sp>
    </p:spTree>
    <p:extLst>
      <p:ext uri="{BB962C8B-B14F-4D97-AF65-F5344CB8AC3E}">
        <p14:creationId xmlns:p14="http://schemas.microsoft.com/office/powerpoint/2010/main" val="559251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C60D1-668C-403F-B929-E301F51E2209}" type="slidenum">
              <a:rPr lang="en-US" smtClean="0"/>
              <a:t>2</a:t>
            </a:fld>
            <a:endParaRPr lang="en-US"/>
          </a:p>
        </p:txBody>
      </p:sp>
    </p:spTree>
    <p:extLst>
      <p:ext uri="{BB962C8B-B14F-4D97-AF65-F5344CB8AC3E}">
        <p14:creationId xmlns:p14="http://schemas.microsoft.com/office/powerpoint/2010/main" val="3208642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a:t>
            </a:r>
            <a:r>
              <a:rPr lang="en-US" baseline="0" dirty="0"/>
              <a:t> set the stage</a:t>
            </a:r>
            <a:endParaRPr lang="en-US" dirty="0"/>
          </a:p>
        </p:txBody>
      </p:sp>
      <p:sp>
        <p:nvSpPr>
          <p:cNvPr id="4" name="Slide Number Placeholder 3"/>
          <p:cNvSpPr>
            <a:spLocks noGrp="1"/>
          </p:cNvSpPr>
          <p:nvPr>
            <p:ph type="sldNum" sz="quarter" idx="10"/>
          </p:nvPr>
        </p:nvSpPr>
        <p:spPr/>
        <p:txBody>
          <a:bodyPr/>
          <a:lstStyle/>
          <a:p>
            <a:fld id="{E84C60D1-668C-403F-B929-E301F51E2209}" type="slidenum">
              <a:rPr lang="en-US" smtClean="0"/>
              <a:t>3</a:t>
            </a:fld>
            <a:endParaRPr lang="en-US"/>
          </a:p>
        </p:txBody>
      </p:sp>
    </p:spTree>
    <p:extLst>
      <p:ext uri="{BB962C8B-B14F-4D97-AF65-F5344CB8AC3E}">
        <p14:creationId xmlns:p14="http://schemas.microsoft.com/office/powerpoint/2010/main" val="3576463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Topics</a:t>
            </a:r>
            <a:r>
              <a:rPr lang="en-US" baseline="0" dirty="0"/>
              <a:t> to cover</a:t>
            </a:r>
            <a:endParaRPr lang="en-US" dirty="0"/>
          </a:p>
        </p:txBody>
      </p:sp>
      <p:sp>
        <p:nvSpPr>
          <p:cNvPr id="4" name="Slide Number Placeholder 3"/>
          <p:cNvSpPr>
            <a:spLocks noGrp="1"/>
          </p:cNvSpPr>
          <p:nvPr>
            <p:ph type="sldNum" sz="quarter" idx="10"/>
          </p:nvPr>
        </p:nvSpPr>
        <p:spPr/>
        <p:txBody>
          <a:bodyPr/>
          <a:lstStyle/>
          <a:p>
            <a:fld id="{E84C60D1-668C-403F-B929-E301F51E2209}" type="slidenum">
              <a:rPr lang="en-US" smtClean="0"/>
              <a:t>4</a:t>
            </a:fld>
            <a:endParaRPr lang="en-US"/>
          </a:p>
        </p:txBody>
      </p:sp>
    </p:spTree>
    <p:extLst>
      <p:ext uri="{BB962C8B-B14F-4D97-AF65-F5344CB8AC3E}">
        <p14:creationId xmlns:p14="http://schemas.microsoft.com/office/powerpoint/2010/main" val="2786151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a:t>
            </a:r>
            <a:r>
              <a:rPr lang="en-US" baseline="0" dirty="0"/>
              <a:t> discussion</a:t>
            </a:r>
            <a:endParaRPr lang="en-US" dirty="0"/>
          </a:p>
        </p:txBody>
      </p:sp>
      <p:sp>
        <p:nvSpPr>
          <p:cNvPr id="4" name="Slide Number Placeholder 3"/>
          <p:cNvSpPr>
            <a:spLocks noGrp="1"/>
          </p:cNvSpPr>
          <p:nvPr>
            <p:ph type="sldNum" sz="quarter" idx="10"/>
          </p:nvPr>
        </p:nvSpPr>
        <p:spPr/>
        <p:txBody>
          <a:bodyPr/>
          <a:lstStyle/>
          <a:p>
            <a:fld id="{E84C60D1-668C-403F-B929-E301F51E2209}" type="slidenum">
              <a:rPr lang="en-US" smtClean="0"/>
              <a:t>5</a:t>
            </a:fld>
            <a:endParaRPr lang="en-US"/>
          </a:p>
        </p:txBody>
      </p:sp>
    </p:spTree>
    <p:extLst>
      <p:ext uri="{BB962C8B-B14F-4D97-AF65-F5344CB8AC3E}">
        <p14:creationId xmlns:p14="http://schemas.microsoft.com/office/powerpoint/2010/main" val="2209168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a:t>
            </a:r>
            <a:r>
              <a:rPr lang="en-US" baseline="0" dirty="0"/>
              <a:t> discussion</a:t>
            </a:r>
            <a:endParaRPr lang="en-US" dirty="0"/>
          </a:p>
        </p:txBody>
      </p:sp>
      <p:sp>
        <p:nvSpPr>
          <p:cNvPr id="4" name="Slide Number Placeholder 3"/>
          <p:cNvSpPr>
            <a:spLocks noGrp="1"/>
          </p:cNvSpPr>
          <p:nvPr>
            <p:ph type="sldNum" sz="quarter" idx="10"/>
          </p:nvPr>
        </p:nvSpPr>
        <p:spPr/>
        <p:txBody>
          <a:bodyPr/>
          <a:lstStyle/>
          <a:p>
            <a:fld id="{E84C60D1-668C-403F-B929-E301F51E2209}" type="slidenum">
              <a:rPr lang="en-US" smtClean="0"/>
              <a:t>6</a:t>
            </a:fld>
            <a:endParaRPr lang="en-US"/>
          </a:p>
        </p:txBody>
      </p:sp>
    </p:spTree>
    <p:extLst>
      <p:ext uri="{BB962C8B-B14F-4D97-AF65-F5344CB8AC3E}">
        <p14:creationId xmlns:p14="http://schemas.microsoft.com/office/powerpoint/2010/main" val="2609430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a:t>
            </a:r>
            <a:r>
              <a:rPr lang="en-US" baseline="0" dirty="0"/>
              <a:t> discussion</a:t>
            </a:r>
            <a:endParaRPr lang="en-US" dirty="0"/>
          </a:p>
        </p:txBody>
      </p:sp>
      <p:sp>
        <p:nvSpPr>
          <p:cNvPr id="4" name="Slide Number Placeholder 3"/>
          <p:cNvSpPr>
            <a:spLocks noGrp="1"/>
          </p:cNvSpPr>
          <p:nvPr>
            <p:ph type="sldNum" sz="quarter" idx="10"/>
          </p:nvPr>
        </p:nvSpPr>
        <p:spPr/>
        <p:txBody>
          <a:bodyPr/>
          <a:lstStyle/>
          <a:p>
            <a:fld id="{E84C60D1-668C-403F-B929-E301F51E2209}" type="slidenum">
              <a:rPr lang="en-US" smtClean="0"/>
              <a:t>7</a:t>
            </a:fld>
            <a:endParaRPr lang="en-US"/>
          </a:p>
        </p:txBody>
      </p:sp>
    </p:spTree>
    <p:extLst>
      <p:ext uri="{BB962C8B-B14F-4D97-AF65-F5344CB8AC3E}">
        <p14:creationId xmlns:p14="http://schemas.microsoft.com/office/powerpoint/2010/main" val="679041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a:t>
            </a:r>
            <a:r>
              <a:rPr lang="en-US" baseline="0" dirty="0"/>
              <a:t> discussion</a:t>
            </a:r>
            <a:endParaRPr lang="en-US" dirty="0"/>
          </a:p>
        </p:txBody>
      </p:sp>
      <p:sp>
        <p:nvSpPr>
          <p:cNvPr id="4" name="Slide Number Placeholder 3"/>
          <p:cNvSpPr>
            <a:spLocks noGrp="1"/>
          </p:cNvSpPr>
          <p:nvPr>
            <p:ph type="sldNum" sz="quarter" idx="10"/>
          </p:nvPr>
        </p:nvSpPr>
        <p:spPr/>
        <p:txBody>
          <a:bodyPr/>
          <a:lstStyle/>
          <a:p>
            <a:fld id="{E84C60D1-668C-403F-B929-E301F51E2209}" type="slidenum">
              <a:rPr lang="en-US" smtClean="0"/>
              <a:t>8</a:t>
            </a:fld>
            <a:endParaRPr lang="en-US"/>
          </a:p>
        </p:txBody>
      </p:sp>
    </p:spTree>
    <p:extLst>
      <p:ext uri="{BB962C8B-B14F-4D97-AF65-F5344CB8AC3E}">
        <p14:creationId xmlns:p14="http://schemas.microsoft.com/office/powerpoint/2010/main" val="4040044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6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911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0" y="0"/>
            <a:ext cx="5769864" cy="2325624"/>
          </a:xfrm>
          <a:prstGeom prst="rect">
            <a:avLst/>
          </a:prstGeom>
        </p:spPr>
      </p:pic>
    </p:spTree>
    <p:extLst>
      <p:ext uri="{BB962C8B-B14F-4D97-AF65-F5344CB8AC3E}">
        <p14:creationId xmlns:p14="http://schemas.microsoft.com/office/powerpoint/2010/main" val="112085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20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7/22/2018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9444929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64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6" y="0"/>
            <a:ext cx="12227812" cy="93506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547" y="363255"/>
            <a:ext cx="9404682" cy="3322612"/>
          </a:xfrm>
          <a:prstGeom prst="rect">
            <a:avLst/>
          </a:prstGeom>
        </p:spPr>
      </p:pic>
    </p:spTree>
    <p:extLst>
      <p:ext uri="{BB962C8B-B14F-4D97-AF65-F5344CB8AC3E}">
        <p14:creationId xmlns:p14="http://schemas.microsoft.com/office/powerpoint/2010/main" val="18990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70972" y="2685218"/>
            <a:ext cx="6626677" cy="4939814"/>
          </a:xfrm>
          <a:prstGeom prst="rect">
            <a:avLst/>
          </a:prstGeom>
          <a:noFill/>
        </p:spPr>
        <p:txBody>
          <a:bodyPr wrap="square" rtlCol="0">
            <a:spAutoFit/>
          </a:bodyPr>
          <a:lstStyle/>
          <a:p>
            <a:pPr algn="ctr"/>
            <a:r>
              <a:rPr lang="en-US" sz="2400" b="1" dirty="0">
                <a:latin typeface="Aharoni" panose="02010803020104030203" pitchFamily="2" charset="-79"/>
                <a:cs typeface="Aharoni" panose="02010803020104030203" pitchFamily="2" charset="-79"/>
              </a:rPr>
              <a:t>A Deep Dive Into "At Risk“</a:t>
            </a:r>
          </a:p>
          <a:p>
            <a:pPr algn="ctr"/>
            <a:endParaRPr lang="en-US" sz="2400" dirty="0"/>
          </a:p>
          <a:p>
            <a:pPr algn="ctr"/>
            <a:r>
              <a:rPr lang="en-US" sz="2400" dirty="0"/>
              <a:t>Michael </a:t>
            </a:r>
            <a:r>
              <a:rPr lang="en-US" sz="2400" dirty="0" err="1"/>
              <a:t>Homeier</a:t>
            </a:r>
            <a:r>
              <a:rPr lang="en-US" sz="2400" dirty="0"/>
              <a:t>, </a:t>
            </a:r>
            <a:r>
              <a:rPr lang="en-US" sz="2400" dirty="0" err="1"/>
              <a:t>Homeier</a:t>
            </a:r>
            <a:r>
              <a:rPr lang="en-US" sz="2400" dirty="0"/>
              <a:t> Law PC</a:t>
            </a:r>
          </a:p>
          <a:p>
            <a:pPr algn="ctr"/>
            <a:r>
              <a:rPr lang="en-US" sz="2400" dirty="0"/>
              <a:t>Mary King, New York City Regional Center (NYCRC)</a:t>
            </a:r>
          </a:p>
          <a:p>
            <a:pPr algn="ctr"/>
            <a:r>
              <a:rPr lang="en-US" sz="2400" dirty="0"/>
              <a:t>Raymond </a:t>
            </a:r>
            <a:r>
              <a:rPr lang="en-US" sz="2400" dirty="0" err="1"/>
              <a:t>Lahoud</a:t>
            </a:r>
            <a:r>
              <a:rPr lang="en-US" sz="2400" dirty="0"/>
              <a:t>, Norris McLaughlin &amp; Marcus</a:t>
            </a:r>
          </a:p>
          <a:p>
            <a:pPr algn="ctr"/>
            <a:r>
              <a:rPr lang="en-US" sz="2400" dirty="0"/>
              <a:t>Mitch Wexler, </a:t>
            </a:r>
            <a:r>
              <a:rPr lang="en-US" sz="2400" dirty="0" err="1"/>
              <a:t>Fragomen</a:t>
            </a:r>
            <a:r>
              <a:rPr lang="en-US" sz="2400" dirty="0"/>
              <a:t> Worldwide</a:t>
            </a:r>
          </a:p>
          <a:p>
            <a:pPr algn="ctr"/>
            <a:endParaRPr lang="en-US" sz="2400" b="1" dirty="0">
              <a:latin typeface="Aharoni" panose="02010803020104030203" pitchFamily="2" charset="-79"/>
              <a:cs typeface="Aharoni" panose="02010803020104030203" pitchFamily="2" charset="-79"/>
            </a:endParaRPr>
          </a:p>
          <a:p>
            <a:pPr algn="ctr"/>
            <a:r>
              <a:rPr lang="en-US" sz="2400" b="1" dirty="0">
                <a:latin typeface="Aharoni" panose="02010803020104030203" pitchFamily="2" charset="-79"/>
                <a:cs typeface="Aharoni" panose="02010803020104030203" pitchFamily="2" charset="-79"/>
              </a:rPr>
              <a:t>Moderated by:</a:t>
            </a:r>
          </a:p>
          <a:p>
            <a:pPr algn="ctr"/>
            <a:r>
              <a:rPr lang="en-US" sz="2400" dirty="0"/>
              <a:t>Carolyn Lee, Miller Mayer, LLP</a:t>
            </a:r>
            <a:endParaRPr lang="en-US" sz="2400" b="1" dirty="0">
              <a:latin typeface="Aharoni" panose="02010803020104030203" pitchFamily="2" charset="-79"/>
              <a:cs typeface="Aharoni" panose="02010803020104030203" pitchFamily="2" charset="-79"/>
            </a:endParaRPr>
          </a:p>
          <a:p>
            <a:pPr algn="ctr"/>
            <a:endParaRPr lang="en-US" sz="2400" b="1" dirty="0">
              <a:latin typeface="Aharoni" panose="02010803020104030203" pitchFamily="2" charset="-79"/>
              <a:cs typeface="Aharoni" panose="02010803020104030203" pitchFamily="2" charset="-79"/>
            </a:endParaRPr>
          </a:p>
          <a:p>
            <a:pPr algn="ctr"/>
            <a:endParaRPr lang="en-US" sz="2400" b="1" dirty="0">
              <a:latin typeface="Aharoni" panose="02010803020104030203" pitchFamily="2" charset="-79"/>
              <a:cs typeface="Aharoni" panose="02010803020104030203" pitchFamily="2" charset="-79"/>
            </a:endParaRPr>
          </a:p>
          <a:p>
            <a:pPr algn="ctr"/>
            <a:endParaRPr lang="en-US" sz="2400" b="1" dirty="0">
              <a:solidFill>
                <a:schemeClr val="bg1">
                  <a:lumMod val="50000"/>
                </a:schemeClr>
              </a:solidFill>
              <a:latin typeface="Roboto" charset="0"/>
              <a:ea typeface="Roboto" charset="0"/>
              <a:cs typeface="Roboto" charset="0"/>
            </a:endParaRPr>
          </a:p>
          <a:p>
            <a:pPr algn="ctr"/>
            <a:r>
              <a:rPr lang="en-US" sz="1350" dirty="0">
                <a:solidFill>
                  <a:schemeClr val="bg1">
                    <a:lumMod val="50000"/>
                  </a:schemeClr>
                </a:solidFill>
                <a:latin typeface="Roboto" charset="0"/>
                <a:ea typeface="Roboto" charset="0"/>
                <a:cs typeface="Roboto" charset="0"/>
              </a:rPr>
              <a:t>:</a:t>
            </a:r>
          </a:p>
          <a:p>
            <a:endParaRPr lang="en-US" sz="135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0"/>
            <a:ext cx="5769864" cy="2325624"/>
          </a:xfrm>
          <a:prstGeom prst="rect">
            <a:avLst/>
          </a:prstGeom>
        </p:spPr>
      </p:pic>
      <p:pic>
        <p:nvPicPr>
          <p:cNvPr id="3" name="Picture 2"/>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rot="10800000" flipV="1">
            <a:off x="-2533880" y="3"/>
            <a:ext cx="16084625" cy="6887530"/>
          </a:xfrm>
          <a:prstGeom prst="rect">
            <a:avLst/>
          </a:prstGeom>
        </p:spPr>
      </p:pic>
    </p:spTree>
    <p:extLst>
      <p:ext uri="{BB962C8B-B14F-4D97-AF65-F5344CB8AC3E}">
        <p14:creationId xmlns:p14="http://schemas.microsoft.com/office/powerpoint/2010/main" val="1233805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98295" y="2325624"/>
            <a:ext cx="9210100" cy="4401205"/>
          </a:xfrm>
          <a:prstGeom prst="rect">
            <a:avLst/>
          </a:prstGeom>
          <a:noFill/>
        </p:spPr>
        <p:txBody>
          <a:bodyPr wrap="square" rtlCol="0">
            <a:spAutoFit/>
          </a:bodyPr>
          <a:lstStyle/>
          <a:p>
            <a:pPr marL="342900" indent="-342900">
              <a:buFont typeface="Wingdings" panose="05000000000000000000" pitchFamily="2" charset="2"/>
              <a:buChar char="v"/>
            </a:pPr>
            <a:r>
              <a:rPr lang="en-US" sz="4000" dirty="0"/>
              <a:t>What does “at risk” mean?</a:t>
            </a:r>
          </a:p>
          <a:p>
            <a:endParaRPr lang="en-US" sz="4000" dirty="0"/>
          </a:p>
          <a:p>
            <a:pPr marL="342900" indent="-342900">
              <a:buFont typeface="Wingdings" panose="05000000000000000000" pitchFamily="2" charset="2"/>
              <a:buChar char="v"/>
            </a:pPr>
            <a:r>
              <a:rPr lang="en-US" sz="4000" dirty="0"/>
              <a:t>Where does the “at risk” requirement come from?</a:t>
            </a:r>
          </a:p>
          <a:p>
            <a:pPr marL="342900" indent="-342900">
              <a:buFont typeface="Wingdings" panose="05000000000000000000" pitchFamily="2" charset="2"/>
              <a:buChar char="v"/>
            </a:pPr>
            <a:endParaRPr lang="en-US" sz="4000" dirty="0"/>
          </a:p>
          <a:p>
            <a:pPr marL="342900" indent="-342900">
              <a:buFont typeface="Wingdings" panose="05000000000000000000" pitchFamily="2" charset="2"/>
              <a:buChar char="v"/>
            </a:pPr>
            <a:r>
              <a:rPr lang="en-US" sz="4000" dirty="0"/>
              <a:t>Why is the “at risk” requirement so sticky?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0"/>
            <a:ext cx="5769864" cy="2325624"/>
          </a:xfrm>
          <a:prstGeom prst="rect">
            <a:avLst/>
          </a:prstGeom>
        </p:spPr>
      </p:pic>
    </p:spTree>
    <p:extLst>
      <p:ext uri="{BB962C8B-B14F-4D97-AF65-F5344CB8AC3E}">
        <p14:creationId xmlns:p14="http://schemas.microsoft.com/office/powerpoint/2010/main" val="781304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98295" y="2325624"/>
            <a:ext cx="9210100" cy="3170099"/>
          </a:xfrm>
          <a:prstGeom prst="rect">
            <a:avLst/>
          </a:prstGeom>
          <a:noFill/>
        </p:spPr>
        <p:txBody>
          <a:bodyPr wrap="square" rtlCol="0">
            <a:spAutoFit/>
          </a:bodyPr>
          <a:lstStyle/>
          <a:p>
            <a:pPr marL="342900" indent="-342900">
              <a:buFont typeface="Wingdings" panose="05000000000000000000" pitchFamily="2" charset="2"/>
              <a:buChar char="v"/>
            </a:pPr>
            <a:r>
              <a:rPr lang="en-US" sz="4000" dirty="0"/>
              <a:t>Redeployment</a:t>
            </a:r>
          </a:p>
          <a:p>
            <a:pPr marL="342900" indent="-342900">
              <a:buFont typeface="Wingdings" panose="05000000000000000000" pitchFamily="2" charset="2"/>
              <a:buChar char="v"/>
            </a:pPr>
            <a:endParaRPr lang="en-US" sz="4000" dirty="0"/>
          </a:p>
          <a:p>
            <a:pPr marL="342900" indent="-342900">
              <a:buFont typeface="Wingdings" panose="05000000000000000000" pitchFamily="2" charset="2"/>
              <a:buChar char="v"/>
            </a:pPr>
            <a:r>
              <a:rPr lang="en-US" sz="4000" dirty="0"/>
              <a:t>Redemption</a:t>
            </a:r>
          </a:p>
          <a:p>
            <a:pPr marL="342900" indent="-342900">
              <a:buFont typeface="Wingdings" panose="05000000000000000000" pitchFamily="2" charset="2"/>
              <a:buChar char="v"/>
            </a:pPr>
            <a:endParaRPr lang="en-US" sz="4000" dirty="0"/>
          </a:p>
          <a:p>
            <a:pPr marL="342900" indent="-342900">
              <a:buFont typeface="Wingdings" panose="05000000000000000000" pitchFamily="2" charset="2"/>
              <a:buChar char="v"/>
            </a:pPr>
            <a:r>
              <a:rPr lang="en-US" sz="4000" dirty="0"/>
              <a:t>Guarantees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0"/>
            <a:ext cx="5769864" cy="2325624"/>
          </a:xfrm>
          <a:prstGeom prst="rect">
            <a:avLst/>
          </a:prstGeom>
        </p:spPr>
      </p:pic>
    </p:spTree>
    <p:extLst>
      <p:ext uri="{BB962C8B-B14F-4D97-AF65-F5344CB8AC3E}">
        <p14:creationId xmlns:p14="http://schemas.microsoft.com/office/powerpoint/2010/main" val="460474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98295" y="2325624"/>
            <a:ext cx="9210100" cy="4401205"/>
          </a:xfrm>
          <a:prstGeom prst="rect">
            <a:avLst/>
          </a:prstGeom>
          <a:noFill/>
        </p:spPr>
        <p:txBody>
          <a:bodyPr wrap="square" rtlCol="0">
            <a:spAutoFit/>
          </a:bodyPr>
          <a:lstStyle/>
          <a:p>
            <a:pPr marL="342900" indent="-342900">
              <a:buFont typeface="Wingdings" panose="05000000000000000000" pitchFamily="2" charset="2"/>
              <a:buChar char="v"/>
            </a:pPr>
            <a:r>
              <a:rPr lang="en-US" sz="4000" dirty="0"/>
              <a:t>Redeployment</a:t>
            </a:r>
          </a:p>
          <a:p>
            <a:endParaRPr lang="en-US" sz="4000" dirty="0"/>
          </a:p>
          <a:p>
            <a:pPr marL="1028700" lvl="1" indent="-571500">
              <a:buFont typeface="Wingdings" panose="05000000000000000000" pitchFamily="2" charset="2"/>
              <a:buChar char="Ø"/>
            </a:pPr>
            <a:r>
              <a:rPr lang="en-US" sz="4000" dirty="0"/>
              <a:t>What is it</a:t>
            </a:r>
          </a:p>
          <a:p>
            <a:pPr marL="1028700" lvl="1" indent="-571500">
              <a:buFont typeface="Wingdings" panose="05000000000000000000" pitchFamily="2" charset="2"/>
              <a:buChar char="Ø"/>
            </a:pPr>
            <a:r>
              <a:rPr lang="en-US" sz="4000" dirty="0"/>
              <a:t>Why is it required</a:t>
            </a:r>
          </a:p>
          <a:p>
            <a:pPr marL="1028700" lvl="1" indent="-571500">
              <a:buFont typeface="Wingdings" panose="05000000000000000000" pitchFamily="2" charset="2"/>
              <a:buChar char="Ø"/>
            </a:pPr>
            <a:r>
              <a:rPr lang="en-US" sz="4000" dirty="0"/>
              <a:t>Risks</a:t>
            </a:r>
          </a:p>
          <a:p>
            <a:pPr marL="1028700" lvl="1" indent="-571500">
              <a:buFont typeface="Wingdings" panose="05000000000000000000" pitchFamily="2" charset="2"/>
              <a:buChar char="Ø"/>
            </a:pPr>
            <a:r>
              <a:rPr lang="en-US" sz="4000" dirty="0"/>
              <a:t>Managing risks</a:t>
            </a:r>
          </a:p>
          <a:p>
            <a:pPr marL="342900" indent="-342900">
              <a:buFont typeface="Wingdings" panose="05000000000000000000" pitchFamily="2" charset="2"/>
              <a:buChar char="v"/>
            </a:pPr>
            <a:endParaRPr lang="en-US" sz="4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0"/>
            <a:ext cx="5769864" cy="2325624"/>
          </a:xfrm>
          <a:prstGeom prst="rect">
            <a:avLst/>
          </a:prstGeom>
        </p:spPr>
      </p:pic>
    </p:spTree>
    <p:extLst>
      <p:ext uri="{BB962C8B-B14F-4D97-AF65-F5344CB8AC3E}">
        <p14:creationId xmlns:p14="http://schemas.microsoft.com/office/powerpoint/2010/main" val="2130010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98295" y="2325624"/>
            <a:ext cx="9210100" cy="5016758"/>
          </a:xfrm>
          <a:prstGeom prst="rect">
            <a:avLst/>
          </a:prstGeom>
          <a:noFill/>
        </p:spPr>
        <p:txBody>
          <a:bodyPr wrap="square" rtlCol="0">
            <a:spAutoFit/>
          </a:bodyPr>
          <a:lstStyle/>
          <a:p>
            <a:pPr marL="342900" indent="-342900">
              <a:buFont typeface="Wingdings" panose="05000000000000000000" pitchFamily="2" charset="2"/>
              <a:buChar char="v"/>
            </a:pPr>
            <a:r>
              <a:rPr lang="en-US" sz="4000" dirty="0"/>
              <a:t>Redemption</a:t>
            </a:r>
          </a:p>
          <a:p>
            <a:endParaRPr lang="en-US" sz="4000" dirty="0"/>
          </a:p>
          <a:p>
            <a:pPr marL="1028700" lvl="1" indent="-571500">
              <a:buFont typeface="Wingdings" panose="05000000000000000000" pitchFamily="2" charset="2"/>
              <a:buChar char="Ø"/>
            </a:pPr>
            <a:r>
              <a:rPr lang="en-US" sz="4000" dirty="0"/>
              <a:t>What is prohibited redemption</a:t>
            </a:r>
          </a:p>
          <a:p>
            <a:pPr marL="1028700" lvl="1" indent="-571500">
              <a:buFont typeface="Wingdings" panose="05000000000000000000" pitchFamily="2" charset="2"/>
              <a:buChar char="Ø"/>
            </a:pPr>
            <a:r>
              <a:rPr lang="en-US" sz="4000" dirty="0"/>
              <a:t>Characteristics</a:t>
            </a:r>
          </a:p>
          <a:p>
            <a:pPr marL="1028700" lvl="1" indent="-571500">
              <a:buFont typeface="Wingdings" panose="05000000000000000000" pitchFamily="2" charset="2"/>
              <a:buChar char="Ø"/>
            </a:pPr>
            <a:r>
              <a:rPr lang="en-US" sz="4000" dirty="0"/>
              <a:t>Recent denials &amp; litigation – call/buy options</a:t>
            </a:r>
          </a:p>
          <a:p>
            <a:pPr marL="1028700" lvl="1" indent="-571500">
              <a:buFont typeface="Wingdings" panose="05000000000000000000" pitchFamily="2" charset="2"/>
              <a:buChar char="Ø"/>
            </a:pPr>
            <a:r>
              <a:rPr lang="en-US" sz="4000" dirty="0"/>
              <a:t>Managing risks</a:t>
            </a:r>
          </a:p>
          <a:p>
            <a:pPr marL="342900" indent="-342900">
              <a:buFont typeface="Wingdings" panose="05000000000000000000" pitchFamily="2" charset="2"/>
              <a:buChar char="v"/>
            </a:pPr>
            <a:endParaRPr lang="en-US" sz="4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0"/>
            <a:ext cx="5769864" cy="2325624"/>
          </a:xfrm>
          <a:prstGeom prst="rect">
            <a:avLst/>
          </a:prstGeom>
        </p:spPr>
      </p:pic>
    </p:spTree>
    <p:extLst>
      <p:ext uri="{BB962C8B-B14F-4D97-AF65-F5344CB8AC3E}">
        <p14:creationId xmlns:p14="http://schemas.microsoft.com/office/powerpoint/2010/main" val="1879864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98295" y="2325624"/>
            <a:ext cx="9210100" cy="3785652"/>
          </a:xfrm>
          <a:prstGeom prst="rect">
            <a:avLst/>
          </a:prstGeom>
          <a:noFill/>
        </p:spPr>
        <p:txBody>
          <a:bodyPr wrap="square" rtlCol="0">
            <a:spAutoFit/>
          </a:bodyPr>
          <a:lstStyle/>
          <a:p>
            <a:pPr marL="342900" indent="-342900">
              <a:buFont typeface="Wingdings" panose="05000000000000000000" pitchFamily="2" charset="2"/>
              <a:buChar char="v"/>
            </a:pPr>
            <a:r>
              <a:rPr lang="en-US" sz="4000" dirty="0"/>
              <a:t>Guarantees</a:t>
            </a:r>
          </a:p>
          <a:p>
            <a:endParaRPr lang="en-US" sz="4000" dirty="0"/>
          </a:p>
          <a:p>
            <a:pPr marL="1028700" lvl="1" indent="-571500">
              <a:buFont typeface="Wingdings" panose="05000000000000000000" pitchFamily="2" charset="2"/>
              <a:buChar char="Ø"/>
            </a:pPr>
            <a:r>
              <a:rPr lang="en-US" sz="4000" dirty="0"/>
              <a:t>What is prohibited guarantee</a:t>
            </a:r>
          </a:p>
          <a:p>
            <a:pPr marL="1028700" lvl="1" indent="-571500">
              <a:buFont typeface="Wingdings" panose="05000000000000000000" pitchFamily="2" charset="2"/>
              <a:buChar char="Ø"/>
            </a:pPr>
            <a:r>
              <a:rPr lang="en-US" sz="4000" dirty="0"/>
              <a:t>RFEs</a:t>
            </a:r>
          </a:p>
          <a:p>
            <a:pPr marL="1028700" lvl="1" indent="-571500">
              <a:buFont typeface="Wingdings" panose="05000000000000000000" pitchFamily="2" charset="2"/>
              <a:buChar char="Ø"/>
            </a:pPr>
            <a:r>
              <a:rPr lang="en-US" sz="4000" dirty="0"/>
              <a:t>Managing risks</a:t>
            </a:r>
          </a:p>
          <a:p>
            <a:pPr marL="342900" indent="-342900">
              <a:buFont typeface="Wingdings" panose="05000000000000000000" pitchFamily="2" charset="2"/>
              <a:buChar char="v"/>
            </a:pPr>
            <a:endParaRPr lang="en-US" sz="4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0"/>
            <a:ext cx="5769864" cy="2325624"/>
          </a:xfrm>
          <a:prstGeom prst="rect">
            <a:avLst/>
          </a:prstGeom>
        </p:spPr>
      </p:pic>
    </p:spTree>
    <p:extLst>
      <p:ext uri="{BB962C8B-B14F-4D97-AF65-F5344CB8AC3E}">
        <p14:creationId xmlns:p14="http://schemas.microsoft.com/office/powerpoint/2010/main" val="2041250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44907" y="2446810"/>
            <a:ext cx="9210100" cy="4093428"/>
          </a:xfrm>
          <a:prstGeom prst="rect">
            <a:avLst/>
          </a:prstGeom>
          <a:noFill/>
        </p:spPr>
        <p:txBody>
          <a:bodyPr wrap="square" rtlCol="0">
            <a:spAutoFit/>
          </a:bodyPr>
          <a:lstStyle/>
          <a:p>
            <a:pPr algn="ctr"/>
            <a:endParaRPr lang="en-US" sz="4000" dirty="0"/>
          </a:p>
          <a:p>
            <a:pPr algn="ctr"/>
            <a:endParaRPr lang="en-US" sz="4000" dirty="0"/>
          </a:p>
          <a:p>
            <a:pPr algn="ctr"/>
            <a:r>
              <a:rPr lang="en-US" sz="6000" i="1" dirty="0"/>
              <a:t>Questions?</a:t>
            </a:r>
          </a:p>
          <a:p>
            <a:pPr algn="ctr"/>
            <a:endParaRPr lang="en-US" sz="4000" dirty="0"/>
          </a:p>
          <a:p>
            <a:pPr algn="ctr"/>
            <a:endParaRPr lang="en-US" sz="4000" dirty="0"/>
          </a:p>
          <a:p>
            <a:pPr algn="ctr"/>
            <a:endParaRPr lang="en-US" sz="4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0"/>
            <a:ext cx="5769864" cy="2325624"/>
          </a:xfrm>
          <a:prstGeom prst="rect">
            <a:avLst/>
          </a:prstGeom>
        </p:spPr>
      </p:pic>
    </p:spTree>
    <p:extLst>
      <p:ext uri="{BB962C8B-B14F-4D97-AF65-F5344CB8AC3E}">
        <p14:creationId xmlns:p14="http://schemas.microsoft.com/office/powerpoint/2010/main" val="117696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877826" y="432179"/>
            <a:ext cx="16864419" cy="7237227"/>
          </a:xfrm>
          <a:prstGeom prst="rect">
            <a:avLst/>
          </a:prstGeom>
        </p:spPr>
      </p:pic>
      <p:sp>
        <p:nvSpPr>
          <p:cNvPr id="2" name="TextBox 1"/>
          <p:cNvSpPr txBox="1"/>
          <p:nvPr/>
        </p:nvSpPr>
        <p:spPr>
          <a:xfrm>
            <a:off x="3556597" y="3171275"/>
            <a:ext cx="5218958" cy="2793072"/>
          </a:xfrm>
          <a:prstGeom prst="rect">
            <a:avLst/>
          </a:prstGeom>
          <a:noFill/>
        </p:spPr>
        <p:txBody>
          <a:bodyPr wrap="square" rtlCol="0">
            <a:spAutoFit/>
          </a:bodyPr>
          <a:lstStyle/>
          <a:p>
            <a:pPr algn="ctr"/>
            <a:r>
              <a:rPr lang="en-US" sz="2400" b="1" u="sng" dirty="0">
                <a:solidFill>
                  <a:srgbClr val="BDA177"/>
                </a:solidFill>
                <a:latin typeface="Merriweather" charset="0"/>
                <a:ea typeface="Merriweather" charset="0"/>
                <a:cs typeface="Merriweather" charset="0"/>
              </a:rPr>
              <a:t>DISCLAIMER</a:t>
            </a:r>
          </a:p>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500" dirty="0">
                <a:solidFill>
                  <a:schemeClr val="bg1">
                    <a:lumMod val="50000"/>
                  </a:schemeClr>
                </a:solidFill>
                <a:latin typeface="Roboto" charset="0"/>
                <a:ea typeface="Roboto" charset="0"/>
                <a:cs typeface="Roboto" charset="0"/>
              </a:rPr>
              <a:t>This presentation outline and the presentation itself are for general education purposes only and are not intended to provide specific guidance or legal advice about what to do or not to do in any particular case. You should not rely on this general information to make decisions about specific immigration matters. If you are not yourself a lawyer, you should seek the assistance of an immigration lawyer to help you resolve these issues. Thank you.</a:t>
            </a:r>
          </a:p>
          <a:p>
            <a:endParaRPr lang="en-US" sz="1350" dirty="0"/>
          </a:p>
        </p:txBody>
      </p:sp>
    </p:spTree>
    <p:extLst>
      <p:ext uri="{BB962C8B-B14F-4D97-AF65-F5344CB8AC3E}">
        <p14:creationId xmlns:p14="http://schemas.microsoft.com/office/powerpoint/2010/main" val="4046873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TotalTime>
  <Words>223</Words>
  <Application>Microsoft Office PowerPoint</Application>
  <PresentationFormat>Widescreen</PresentationFormat>
  <Paragraphs>60</Paragraphs>
  <Slides>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Aharoni</vt:lpstr>
      <vt:lpstr>Arial</vt:lpstr>
      <vt:lpstr>Calibri</vt:lpstr>
      <vt:lpstr>Calibri Light</vt:lpstr>
      <vt:lpstr>Merriweather</vt:lpstr>
      <vt:lpstr>Open Sans Light</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Moreno</dc:creator>
  <cp:lastModifiedBy>Rebecca Esparza</cp:lastModifiedBy>
  <cp:revision>20</cp:revision>
  <dcterms:created xsi:type="dcterms:W3CDTF">2018-02-06T21:24:04Z</dcterms:created>
  <dcterms:modified xsi:type="dcterms:W3CDTF">2018-07-23T06:19:02Z</dcterms:modified>
</cp:coreProperties>
</file>