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charts/chart2.xml" ContentType="application/vnd.openxmlformats-officedocument.drawingml.chart+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charts/chart3.xml" ContentType="application/vnd.openxmlformats-officedocument.drawingml.chart+xml"/>
  <Override PartName="/ppt/tags/tag80.xml" ContentType="application/vnd.openxmlformats-officedocument.presentationml.tags+xml"/>
  <Override PartName="/ppt/notesSlides/notesSlide6.xml" ContentType="application/vnd.openxmlformats-officedocument.presentationml.notesSlide+xml"/>
  <Override PartName="/ppt/tags/tag81.xml" ContentType="application/vnd.openxmlformats-officedocument.presentationml.tags+xml"/>
  <Override PartName="/ppt/notesSlides/notesSlide7.xml" ContentType="application/vnd.openxmlformats-officedocument.presentationml.notesSlide+xml"/>
  <Override PartName="/ppt/tags/tag82.xml" ContentType="application/vnd.openxmlformats-officedocument.presentationml.tags+xml"/>
  <Override PartName="/ppt/notesSlides/notesSlide8.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8"/>
  </p:notesMasterIdLst>
  <p:handoutMasterIdLst>
    <p:handoutMasterId r:id="rId39"/>
  </p:handoutMasterIdLst>
  <p:sldIdLst>
    <p:sldId id="262" r:id="rId2"/>
    <p:sldId id="257" r:id="rId3"/>
    <p:sldId id="260" r:id="rId4"/>
    <p:sldId id="296" r:id="rId5"/>
    <p:sldId id="295" r:id="rId6"/>
    <p:sldId id="267" r:id="rId7"/>
    <p:sldId id="268" r:id="rId8"/>
    <p:sldId id="265" r:id="rId9"/>
    <p:sldId id="314" r:id="rId10"/>
    <p:sldId id="274" r:id="rId11"/>
    <p:sldId id="275" r:id="rId12"/>
    <p:sldId id="276" r:id="rId13"/>
    <p:sldId id="277" r:id="rId14"/>
    <p:sldId id="315" r:id="rId15"/>
    <p:sldId id="279" r:id="rId16"/>
    <p:sldId id="280" r:id="rId17"/>
    <p:sldId id="282" r:id="rId18"/>
    <p:sldId id="316" r:id="rId19"/>
    <p:sldId id="293" r:id="rId20"/>
    <p:sldId id="310" r:id="rId21"/>
    <p:sldId id="317" r:id="rId22"/>
    <p:sldId id="272" r:id="rId23"/>
    <p:sldId id="270" r:id="rId24"/>
    <p:sldId id="294" r:id="rId25"/>
    <p:sldId id="318" r:id="rId26"/>
    <p:sldId id="311" r:id="rId27"/>
    <p:sldId id="312" r:id="rId28"/>
    <p:sldId id="313" r:id="rId29"/>
    <p:sldId id="319" r:id="rId30"/>
    <p:sldId id="305" r:id="rId31"/>
    <p:sldId id="306" r:id="rId32"/>
    <p:sldId id="307" r:id="rId33"/>
    <p:sldId id="308" r:id="rId34"/>
    <p:sldId id="309" r:id="rId35"/>
    <p:sldId id="288" r:id="rId36"/>
    <p:sldId id="261"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
          <p15:clr>
            <a:srgbClr val="A4A3A4"/>
          </p15:clr>
        </p15:guide>
        <p15:guide id="2" orient="horz" pos="4152">
          <p15:clr>
            <a:srgbClr val="A4A3A4"/>
          </p15:clr>
        </p15:guide>
        <p15:guide id="3" orient="horz" pos="96">
          <p15:clr>
            <a:srgbClr val="A4A3A4"/>
          </p15:clr>
        </p15:guide>
        <p15:guide id="4" pos="288">
          <p15:clr>
            <a:srgbClr val="A4A3A4"/>
          </p15:clr>
        </p15:guide>
        <p15:guide id="5" pos="739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4A2"/>
    <a:srgbClr val="0B3568"/>
    <a:srgbClr val="FDB414"/>
    <a:srgbClr val="153D6E"/>
    <a:srgbClr val="143D6E"/>
    <a:srgbClr val="1DA9FF"/>
    <a:srgbClr val="2264A0"/>
    <a:srgbClr val="2D5A8B"/>
    <a:srgbClr val="BDA177"/>
    <a:srgbClr val="4790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88" autoAdjust="0"/>
    <p:restoredTop sz="93437" autoAdjust="0"/>
  </p:normalViewPr>
  <p:slideViewPr>
    <p:cSldViewPr snapToGrid="0" snapToObjects="1">
      <p:cViewPr varScale="1">
        <p:scale>
          <a:sx n="105" d="100"/>
          <a:sy n="105" d="100"/>
        </p:scale>
        <p:origin x="882" y="78"/>
      </p:cViewPr>
      <p:guideLst>
        <p:guide orient="horz" pos="1152"/>
        <p:guide orient="horz" pos="4152"/>
        <p:guide orient="horz" pos="96"/>
        <p:guide pos="288"/>
        <p:guide pos="7392"/>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103" d="100"/>
          <a:sy n="103" d="100"/>
        </p:scale>
        <p:origin x="2768"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000595592614605E-2"/>
          <c:y val="4.6475995914198202E-2"/>
          <c:w val="0.91125670041691498"/>
          <c:h val="0.90704800817160403"/>
        </c:manualLayout>
      </c:layout>
      <c:barChart>
        <c:barDir val="col"/>
        <c:grouping val="stacked"/>
        <c:varyColors val="0"/>
        <c:ser>
          <c:idx val="0"/>
          <c:order val="0"/>
          <c:spPr>
            <a:solidFill>
              <a:schemeClr val="accent4"/>
            </a:solidFill>
            <a:ln>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1EEE-47A1-A316-73E33770C976}"/>
                </c:ext>
              </c:extLst>
            </c:dLbl>
            <c:dLbl>
              <c:idx val="1"/>
              <c:numFmt formatCode="#,##0;&quot;-&quot;#,##0" sourceLinked="0"/>
              <c:spPr>
                <a:noFill/>
                <a:ln>
                  <a:noFill/>
                </a:ln>
                <a:effectLst/>
              </c:spPr>
              <c:txPr>
                <a:bodyPr rot="0" spcFirstLastPara="0" vertOverflow="ellipsis" vert="horz" wrap="square" lIns="38100" tIns="19050" rIns="38100" bIns="19050" anchor="ctr" anchorCtr="1"/>
                <a:lstStyle/>
                <a:p>
                  <a:pPr>
                    <a:defRPr lang="en-US"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EEE-47A1-A316-73E33770C976}"/>
                </c:ext>
              </c:extLst>
            </c:dLbl>
            <c:dLbl>
              <c:idx val="2"/>
              <c:numFmt formatCode="#,##0;&quot;-&quot;#,##0" sourceLinked="0"/>
              <c:spPr>
                <a:noFill/>
                <a:ln>
                  <a:noFill/>
                </a:ln>
                <a:effectLst/>
              </c:spPr>
              <c:txPr>
                <a:bodyPr rot="0" spcFirstLastPara="0" vertOverflow="ellipsis" vert="horz" wrap="square" lIns="38100" tIns="19050" rIns="38100" bIns="19050" anchor="ctr" anchorCtr="1"/>
                <a:lstStyle/>
                <a:p>
                  <a:pPr>
                    <a:defRPr lang="en-US"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EEE-47A1-A316-73E33770C976}"/>
                </c:ext>
              </c:extLst>
            </c:dLbl>
            <c:dLbl>
              <c:idx val="3"/>
              <c:numFmt formatCode="#,##0;&quot;-&quot;#,##0" sourceLinked="0"/>
              <c:spPr>
                <a:noFill/>
                <a:ln>
                  <a:noFill/>
                </a:ln>
                <a:effectLst/>
              </c:spPr>
              <c:txPr>
                <a:bodyPr rot="0" spcFirstLastPara="0" vertOverflow="ellipsis" vert="horz" wrap="square" lIns="38100" tIns="19050" rIns="38100" bIns="19050" anchor="ctr" anchorCtr="1"/>
                <a:lstStyle/>
                <a:p>
                  <a:pPr>
                    <a:defRPr lang="en-US"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EEE-47A1-A316-73E33770C976}"/>
                </c:ext>
              </c:extLst>
            </c:dLbl>
            <c:dLbl>
              <c:idx val="4"/>
              <c:numFmt formatCode="#,##0;&quot;-&quot;#,##0" sourceLinked="0"/>
              <c:spPr>
                <a:noFill/>
                <a:ln>
                  <a:noFill/>
                </a:ln>
                <a:effectLst/>
              </c:spPr>
              <c:txPr>
                <a:bodyPr rot="0" spcFirstLastPara="0" vertOverflow="ellipsis" vert="horz" wrap="square" lIns="38100" tIns="19050" rIns="38100" bIns="19050" anchor="ctr" anchorCtr="1"/>
                <a:lstStyle/>
                <a:p>
                  <a:pPr>
                    <a:defRPr lang="en-US"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EEE-47A1-A316-73E33770C976}"/>
                </c:ext>
              </c:extLst>
            </c:dLbl>
            <c:dLbl>
              <c:idx val="5"/>
              <c:numFmt formatCode="#,##0;&quot;-&quot;#,##0" sourceLinked="0"/>
              <c:spPr>
                <a:noFill/>
                <a:ln>
                  <a:noFill/>
                </a:ln>
                <a:effectLst/>
              </c:spPr>
              <c:txPr>
                <a:bodyPr rot="0" spcFirstLastPara="0" vertOverflow="ellipsis" vert="horz" wrap="square" lIns="38100" tIns="19050" rIns="38100" bIns="19050" anchor="ctr" anchorCtr="1"/>
                <a:lstStyle/>
                <a:p>
                  <a:pPr>
                    <a:defRPr lang="en-US"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EEE-47A1-A316-73E33770C976}"/>
                </c:ext>
              </c:extLst>
            </c:dLbl>
            <c:dLbl>
              <c:idx val="6"/>
              <c:numFmt formatCode="#,##0;&quot;-&quot;#,##0" sourceLinked="0"/>
              <c:spPr>
                <a:noFill/>
                <a:ln>
                  <a:noFill/>
                </a:ln>
                <a:effectLst/>
              </c:spPr>
              <c:txPr>
                <a:bodyPr rot="0" spcFirstLastPara="0" vertOverflow="ellipsis" vert="horz" wrap="square" lIns="38100" tIns="19050" rIns="38100" bIns="19050" anchor="ctr" anchorCtr="1"/>
                <a:lstStyle/>
                <a:p>
                  <a:pPr>
                    <a:defRPr lang="en-US"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EEE-47A1-A316-73E33770C976}"/>
                </c:ext>
              </c:extLst>
            </c:dLbl>
            <c:spPr>
              <a:noFill/>
              <a:ln>
                <a:noFill/>
              </a:ln>
              <a:effectLst/>
            </c:spPr>
            <c:txPr>
              <a:bodyPr rot="0" spcFirstLastPara="0" vertOverflow="ellipsis" vert="horz" wrap="square" lIns="38100" tIns="19050" rIns="38100" bIns="19050" anchor="ctr" anchorCtr="1"/>
              <a:lstStyle/>
              <a:p>
                <a:pPr>
                  <a:defRPr lang="en-US" sz="1400" b="0" i="0" u="none" strike="noStrike" kern="1200" baseline="0">
                    <a:solidFill>
                      <a:schemeClr val="tx1"/>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Sheet1!$A$1:$G$1</c:f>
              <c:numCache>
                <c:formatCode>General</c:formatCode>
                <c:ptCount val="7"/>
                <c:pt idx="0">
                  <c:v>1571</c:v>
                </c:pt>
                <c:pt idx="1">
                  <c:v>3677</c:v>
                </c:pt>
                <c:pt idx="2">
                  <c:v>3699</c:v>
                </c:pt>
                <c:pt idx="3">
                  <c:v>5115</c:v>
                </c:pt>
                <c:pt idx="4">
                  <c:v>8761</c:v>
                </c:pt>
                <c:pt idx="5">
                  <c:v>7632</c:v>
                </c:pt>
                <c:pt idx="6">
                  <c:v>11321</c:v>
                </c:pt>
              </c:numCache>
            </c:numRef>
          </c:val>
          <c:extLst>
            <c:ext xmlns:c16="http://schemas.microsoft.com/office/drawing/2014/chart" uri="{C3380CC4-5D6E-409C-BE32-E72D297353CC}">
              <c16:uniqueId val="{00000007-1EEE-47A1-A316-73E33770C976}"/>
            </c:ext>
          </c:extLst>
        </c:ser>
        <c:ser>
          <c:idx val="1"/>
          <c:order val="1"/>
          <c:spPr>
            <a:solidFill>
              <a:srgbClr val="0064A2"/>
            </a:solidFill>
            <a:ln>
              <a:noFill/>
            </a:ln>
          </c:spPr>
          <c:invertIfNegative val="0"/>
          <c:dLbls>
            <c:dLbl>
              <c:idx val="0"/>
              <c:layout>
                <c:manualLayout>
                  <c:x val="-3.9904705181655703E-2"/>
                  <c:y val="-5.3115423901940802E-2"/>
                </c:manualLayout>
              </c:layout>
              <c:numFmt formatCode="#,##0;&quot;-&quot;#,##0" sourceLinked="0"/>
              <c:spPr>
                <a:noFill/>
                <a:ln>
                  <a:noFill/>
                </a:ln>
                <a:effectLst/>
              </c:spPr>
              <c:txPr>
                <a:bodyPr rot="0" spcFirstLastPara="0" vertOverflow="ellipsis" vert="horz" wrap="square" lIns="38100" tIns="19050" rIns="38100" bIns="19050" anchor="ctr" anchorCtr="1"/>
                <a:lstStyle/>
                <a:p>
                  <a:pPr>
                    <a:defRPr lang="en-US"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EEE-47A1-A316-73E33770C976}"/>
                </c:ext>
              </c:extLst>
            </c:dLbl>
            <c:dLbl>
              <c:idx val="1"/>
              <c:delete val="1"/>
              <c:extLst>
                <c:ext xmlns:c15="http://schemas.microsoft.com/office/drawing/2012/chart" uri="{CE6537A1-D6FC-4f65-9D91-7224C49458BB}"/>
                <c:ext xmlns:c16="http://schemas.microsoft.com/office/drawing/2014/chart" uri="{C3380CC4-5D6E-409C-BE32-E72D297353CC}">
                  <c16:uniqueId val="{00000009-1EEE-47A1-A316-73E33770C976}"/>
                </c:ext>
              </c:extLst>
            </c:dLbl>
            <c:dLbl>
              <c:idx val="2"/>
              <c:delete val="1"/>
              <c:extLst>
                <c:ext xmlns:c15="http://schemas.microsoft.com/office/drawing/2012/chart" uri="{CE6537A1-D6FC-4f65-9D91-7224C49458BB}"/>
                <c:ext xmlns:c16="http://schemas.microsoft.com/office/drawing/2014/chart" uri="{C3380CC4-5D6E-409C-BE32-E72D297353CC}">
                  <c16:uniqueId val="{0000000A-1EEE-47A1-A316-73E33770C976}"/>
                </c:ext>
              </c:extLst>
            </c:dLbl>
            <c:dLbl>
              <c:idx val="3"/>
              <c:delete val="1"/>
              <c:extLst>
                <c:ext xmlns:c15="http://schemas.microsoft.com/office/drawing/2012/chart" uri="{CE6537A1-D6FC-4f65-9D91-7224C49458BB}"/>
                <c:ext xmlns:c16="http://schemas.microsoft.com/office/drawing/2014/chart" uri="{C3380CC4-5D6E-409C-BE32-E72D297353CC}">
                  <c16:uniqueId val="{0000000B-1EEE-47A1-A316-73E33770C976}"/>
                </c:ext>
              </c:extLst>
            </c:dLbl>
            <c:dLbl>
              <c:idx val="4"/>
              <c:delete val="1"/>
              <c:extLst>
                <c:ext xmlns:c15="http://schemas.microsoft.com/office/drawing/2012/chart" uri="{CE6537A1-D6FC-4f65-9D91-7224C49458BB}"/>
                <c:ext xmlns:c16="http://schemas.microsoft.com/office/drawing/2014/chart" uri="{C3380CC4-5D6E-409C-BE32-E72D297353CC}">
                  <c16:uniqueId val="{0000000C-1EEE-47A1-A316-73E33770C976}"/>
                </c:ext>
              </c:extLst>
            </c:dLbl>
            <c:dLbl>
              <c:idx val="5"/>
              <c:delete val="1"/>
              <c:extLst>
                <c:ext xmlns:c15="http://schemas.microsoft.com/office/drawing/2012/chart" uri="{CE6537A1-D6FC-4f65-9D91-7224C49458BB}"/>
                <c:ext xmlns:c16="http://schemas.microsoft.com/office/drawing/2014/chart" uri="{C3380CC4-5D6E-409C-BE32-E72D297353CC}">
                  <c16:uniqueId val="{0000000D-1EEE-47A1-A316-73E33770C976}"/>
                </c:ext>
              </c:extLst>
            </c:dLbl>
            <c:dLbl>
              <c:idx val="6"/>
              <c:delete val="1"/>
              <c:extLst>
                <c:ext xmlns:c15="http://schemas.microsoft.com/office/drawing/2012/chart" uri="{CE6537A1-D6FC-4f65-9D91-7224C49458BB}"/>
                <c:ext xmlns:c16="http://schemas.microsoft.com/office/drawing/2014/chart" uri="{C3380CC4-5D6E-409C-BE32-E72D297353CC}">
                  <c16:uniqueId val="{0000000E-1EEE-47A1-A316-73E33770C976}"/>
                </c:ext>
              </c:extLst>
            </c:dLbl>
            <c:spPr>
              <a:noFill/>
              <a:ln>
                <a:noFill/>
              </a:ln>
              <a:effectLst/>
            </c:spPr>
            <c:txPr>
              <a:bodyPr rot="0" spcFirstLastPara="0" vertOverflow="ellipsis" vert="horz" wrap="square" lIns="38100" tIns="19050" rIns="38100" bIns="19050" anchor="ctr" anchorCtr="1"/>
              <a:lstStyle/>
              <a:p>
                <a:pPr>
                  <a:defRPr lang="en-US" sz="1400" b="0" i="0" u="none" strike="noStrike" kern="1200" baseline="0">
                    <a:solidFill>
                      <a:schemeClr val="tx1"/>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Sheet1!$A$2:$G$2</c:f>
              <c:numCache>
                <c:formatCode>General</c:formatCode>
                <c:ptCount val="7"/>
                <c:pt idx="0">
                  <c:v>372</c:v>
                </c:pt>
                <c:pt idx="1">
                  <c:v>957</c:v>
                </c:pt>
                <c:pt idx="2">
                  <c:v>943</c:v>
                </c:pt>
                <c:pt idx="3">
                  <c:v>1266</c:v>
                </c:pt>
                <c:pt idx="4">
                  <c:v>1056</c:v>
                </c:pt>
                <c:pt idx="5">
                  <c:v>1735</c:v>
                </c:pt>
                <c:pt idx="6">
                  <c:v>922</c:v>
                </c:pt>
              </c:numCache>
            </c:numRef>
          </c:val>
          <c:extLst>
            <c:ext xmlns:c16="http://schemas.microsoft.com/office/drawing/2014/chart" uri="{C3380CC4-5D6E-409C-BE32-E72D297353CC}">
              <c16:uniqueId val="{0000000F-1EEE-47A1-A316-73E33770C976}"/>
            </c:ext>
          </c:extLst>
        </c:ser>
        <c:dLbls>
          <c:showLegendKey val="0"/>
          <c:showVal val="0"/>
          <c:showCatName val="0"/>
          <c:showSerName val="0"/>
          <c:showPercent val="0"/>
          <c:showBubbleSize val="0"/>
        </c:dLbls>
        <c:gapWidth val="80"/>
        <c:overlap val="100"/>
        <c:axId val="38362112"/>
        <c:axId val="38384384"/>
      </c:barChart>
      <c:lineChart>
        <c:grouping val="standard"/>
        <c:varyColors val="0"/>
        <c:ser>
          <c:idx val="2"/>
          <c:order val="2"/>
          <c:spPr>
            <a:ln w="28575" cap="rnd" cmpd="sng" algn="ctr">
              <a:solidFill>
                <a:schemeClr val="accent1"/>
              </a:solidFill>
              <a:prstDash val="solid"/>
              <a:round/>
            </a:ln>
          </c:spPr>
          <c:marker>
            <c:symbol val="none"/>
          </c:marker>
          <c:dLbls>
            <c:dLbl>
              <c:idx val="0"/>
              <c:layout>
                <c:manualLayout>
                  <c:x val="0"/>
                  <c:y val="-5.9244126659856997E-2"/>
                </c:manualLayout>
              </c:layout>
              <c:numFmt formatCode="#,##0;&quot;-&quot;#,##0" sourceLinked="0"/>
              <c:spPr>
                <a:noFill/>
                <a:ln>
                  <a:noFill/>
                </a:ln>
                <a:effectLst/>
              </c:spPr>
              <c:txPr>
                <a:bodyPr rot="0" spcFirstLastPara="0" vertOverflow="ellipsis" vert="horz" wrap="square" lIns="38100" tIns="19050" rIns="38100" bIns="19050" anchor="ctr" anchorCtr="1"/>
                <a:lstStyle/>
                <a:p>
                  <a:pPr>
                    <a:defRPr lang="en-US"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1EEE-47A1-A316-73E33770C976}"/>
                </c:ext>
              </c:extLst>
            </c:dLbl>
            <c:dLbl>
              <c:idx val="1"/>
              <c:layout>
                <c:manualLayout>
                  <c:x val="0"/>
                  <c:y val="-5.9244126659856997E-2"/>
                </c:manualLayout>
              </c:layout>
              <c:numFmt formatCode="#,##0;&quot;-&quot;#,##0" sourceLinked="0"/>
              <c:spPr>
                <a:noFill/>
                <a:ln>
                  <a:noFill/>
                </a:ln>
                <a:effectLst/>
              </c:spPr>
              <c:txPr>
                <a:bodyPr rot="0" spcFirstLastPara="0" vertOverflow="ellipsis" vert="horz" wrap="square" lIns="38100" tIns="19050" rIns="38100" bIns="19050" anchor="ctr" anchorCtr="1"/>
                <a:lstStyle/>
                <a:p>
                  <a:pPr>
                    <a:defRPr lang="en-US"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1EEE-47A1-A316-73E33770C976}"/>
                </c:ext>
              </c:extLst>
            </c:dLbl>
            <c:dLbl>
              <c:idx val="2"/>
              <c:layout>
                <c:manualLayout>
                  <c:x val="3.3502084574151297E-2"/>
                  <c:y val="1.88968335035751E-2"/>
                </c:manualLayout>
              </c:layout>
              <c:numFmt formatCode="#,##0;&quot;-&quot;#,##0" sourceLinked="0"/>
              <c:spPr>
                <a:noFill/>
                <a:ln>
                  <a:noFill/>
                </a:ln>
                <a:effectLst/>
              </c:spPr>
              <c:txPr>
                <a:bodyPr rot="0" spcFirstLastPara="0" vertOverflow="ellipsis" vert="horz" wrap="square" lIns="38100" tIns="19050" rIns="38100" bIns="19050" anchor="ctr" anchorCtr="1"/>
                <a:lstStyle/>
                <a:p>
                  <a:pPr>
                    <a:defRPr lang="en-US"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1EEE-47A1-A316-73E33770C976}"/>
                </c:ext>
              </c:extLst>
            </c:dLbl>
            <c:dLbl>
              <c:idx val="3"/>
              <c:layout>
                <c:manualLayout>
                  <c:x val="1.7718880285884499E-2"/>
                  <c:y val="4.5454545454545497E-2"/>
                </c:manualLayout>
              </c:layout>
              <c:numFmt formatCode="#,##0;&quot;-&quot;#,##0" sourceLinked="0"/>
              <c:spPr>
                <a:noFill/>
                <a:ln>
                  <a:noFill/>
                </a:ln>
                <a:effectLst/>
              </c:spPr>
              <c:txPr>
                <a:bodyPr rot="0" spcFirstLastPara="0" vertOverflow="ellipsis" vert="horz" wrap="square" lIns="38100" tIns="19050" rIns="38100" bIns="19050" anchor="ctr" anchorCtr="1"/>
                <a:lstStyle/>
                <a:p>
                  <a:pPr>
                    <a:defRPr lang="en-US"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1EEE-47A1-A316-73E33770C976}"/>
                </c:ext>
              </c:extLst>
            </c:dLbl>
            <c:dLbl>
              <c:idx val="4"/>
              <c:layout>
                <c:manualLayout>
                  <c:x val="1.9207861822513401E-2"/>
                  <c:y val="5.5669050051072498E-2"/>
                </c:manualLayout>
              </c:layout>
              <c:numFmt formatCode="#,##0;&quot;-&quot;#,##0" sourceLinked="0"/>
              <c:spPr>
                <a:noFill/>
                <a:ln>
                  <a:noFill/>
                </a:ln>
                <a:effectLst/>
              </c:spPr>
              <c:txPr>
                <a:bodyPr rot="0" spcFirstLastPara="0" vertOverflow="ellipsis" vert="horz" wrap="square" lIns="38100" tIns="19050" rIns="38100" bIns="19050" anchor="ctr" anchorCtr="1"/>
                <a:lstStyle/>
                <a:p>
                  <a:pPr>
                    <a:defRPr lang="en-US"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1EEE-47A1-A316-73E33770C976}"/>
                </c:ext>
              </c:extLst>
            </c:dLbl>
            <c:dLbl>
              <c:idx val="5"/>
              <c:layout>
                <c:manualLayout>
                  <c:x val="2.9779630732578902E-4"/>
                  <c:y val="7.9673135852911095E-2"/>
                </c:manualLayout>
              </c:layout>
              <c:numFmt formatCode="#,##0;&quot;-&quot;#,##0" sourceLinked="0"/>
              <c:spPr>
                <a:noFill/>
                <a:ln>
                  <a:noFill/>
                </a:ln>
                <a:effectLst/>
              </c:spPr>
              <c:txPr>
                <a:bodyPr rot="0" spcFirstLastPara="0" vertOverflow="ellipsis" vert="horz" wrap="square" lIns="38100" tIns="19050" rIns="38100" bIns="19050" anchor="ctr" anchorCtr="1"/>
                <a:lstStyle/>
                <a:p>
                  <a:pPr>
                    <a:defRPr lang="en-US"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1EEE-47A1-A316-73E33770C976}"/>
                </c:ext>
              </c:extLst>
            </c:dLbl>
            <c:dLbl>
              <c:idx val="6"/>
              <c:layout>
                <c:manualLayout>
                  <c:x val="0"/>
                  <c:y val="-5.9244126659856997E-2"/>
                </c:manualLayout>
              </c:layout>
              <c:numFmt formatCode="#,##0;&quot;-&quot;#,##0" sourceLinked="0"/>
              <c:spPr>
                <a:noFill/>
                <a:ln>
                  <a:noFill/>
                </a:ln>
                <a:effectLst/>
              </c:spPr>
              <c:txPr>
                <a:bodyPr rot="0" spcFirstLastPara="0" vertOverflow="ellipsis" vert="horz" wrap="square" lIns="38100" tIns="19050" rIns="38100" bIns="19050" anchor="ctr" anchorCtr="1"/>
                <a:lstStyle/>
                <a:p>
                  <a:pPr>
                    <a:defRPr lang="en-US"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1EEE-47A1-A316-73E33770C976}"/>
                </c:ext>
              </c:extLst>
            </c:dLbl>
            <c:spPr>
              <a:noFill/>
              <a:ln>
                <a:noFill/>
              </a:ln>
              <a:effectLst/>
            </c:spPr>
            <c:txPr>
              <a:bodyPr rot="0" spcFirstLastPara="0" vertOverflow="ellipsis" vert="horz" wrap="square" lIns="38100" tIns="19050" rIns="38100" bIns="19050" anchor="ctr" anchorCtr="1"/>
              <a:lstStyle/>
              <a:p>
                <a:pPr>
                  <a:defRPr lang="en-US" sz="1400" b="0" i="0" u="none" strike="noStrike" kern="1200" baseline="0">
                    <a:solidFill>
                      <a:schemeClr val="tx1"/>
                    </a:solidFill>
                    <a:latin typeface="+mn-lt"/>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Sheet1!$A$3:$G$3</c:f>
              <c:numCache>
                <c:formatCode>General</c:formatCode>
                <c:ptCount val="7"/>
                <c:pt idx="0">
                  <c:v>3805</c:v>
                </c:pt>
                <c:pt idx="1">
                  <c:v>6041</c:v>
                </c:pt>
                <c:pt idx="2">
                  <c:v>6346</c:v>
                </c:pt>
                <c:pt idx="3">
                  <c:v>10950</c:v>
                </c:pt>
                <c:pt idx="4">
                  <c:v>14373</c:v>
                </c:pt>
                <c:pt idx="5">
                  <c:v>14147</c:v>
                </c:pt>
                <c:pt idx="6">
                  <c:v>12165</c:v>
                </c:pt>
              </c:numCache>
            </c:numRef>
          </c:val>
          <c:smooth val="0"/>
          <c:extLst>
            <c:ext xmlns:c16="http://schemas.microsoft.com/office/drawing/2014/chart" uri="{C3380CC4-5D6E-409C-BE32-E72D297353CC}">
              <c16:uniqueId val="{00000017-1EEE-47A1-A316-73E33770C976}"/>
            </c:ext>
          </c:extLst>
        </c:ser>
        <c:ser>
          <c:idx val="3"/>
          <c:order val="3"/>
          <c:spPr>
            <a:ln w="28575" cap="rnd" cmpd="sng" algn="ctr">
              <a:solidFill>
                <a:schemeClr val="accent2"/>
              </a:solidFill>
              <a:prstDash val="solid"/>
              <a:round/>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18-1EEE-47A1-A316-73E33770C976}"/>
                </c:ext>
              </c:extLst>
            </c:dLbl>
            <c:dLbl>
              <c:idx val="1"/>
              <c:delete val="1"/>
              <c:extLst>
                <c:ext xmlns:c15="http://schemas.microsoft.com/office/drawing/2012/chart" uri="{CE6537A1-D6FC-4f65-9D91-7224C49458BB}"/>
                <c:ext xmlns:c16="http://schemas.microsoft.com/office/drawing/2014/chart" uri="{C3380CC4-5D6E-409C-BE32-E72D297353CC}">
                  <c16:uniqueId val="{00000019-1EEE-47A1-A316-73E33770C976}"/>
                </c:ext>
              </c:extLst>
            </c:dLbl>
            <c:dLbl>
              <c:idx val="2"/>
              <c:layout>
                <c:manualLayout>
                  <c:x val="-7.2960095294818299E-3"/>
                  <c:y val="-6.7926455566905006E-2"/>
                </c:manualLayout>
              </c:layout>
              <c:numFmt formatCode="#,##0;&quot;-&quot;#,##0" sourceLinked="0"/>
              <c:spPr>
                <a:noFill/>
                <a:ln>
                  <a:noFill/>
                </a:ln>
                <a:effectLst/>
              </c:spPr>
              <c:txPr>
                <a:bodyPr rot="0" spcFirstLastPara="0" vertOverflow="ellipsis" vert="horz" wrap="square" lIns="38100" tIns="19050" rIns="38100" bIns="19050" anchor="ctr" anchorCtr="1"/>
                <a:lstStyle/>
                <a:p>
                  <a:pPr>
                    <a:defRPr lang="en-US"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1EEE-47A1-A316-73E33770C976}"/>
                </c:ext>
              </c:extLst>
            </c:dLbl>
            <c:dLbl>
              <c:idx val="3"/>
              <c:layout>
                <c:manualLayout>
                  <c:x val="-1.2656343061346E-2"/>
                  <c:y val="-6.8947906026557704E-2"/>
                </c:manualLayout>
              </c:layout>
              <c:numFmt formatCode="#,##0;&quot;-&quot;#,##0" sourceLinked="0"/>
              <c:spPr>
                <a:noFill/>
                <a:ln>
                  <a:noFill/>
                </a:ln>
                <a:effectLst/>
              </c:spPr>
              <c:txPr>
                <a:bodyPr rot="0" spcFirstLastPara="0" vertOverflow="ellipsis" vert="horz" wrap="square" lIns="38100" tIns="19050" rIns="38100" bIns="19050" anchor="ctr" anchorCtr="1"/>
                <a:lstStyle/>
                <a:p>
                  <a:pPr>
                    <a:defRPr lang="en-US"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1EEE-47A1-A316-73E33770C976}"/>
                </c:ext>
              </c:extLst>
            </c:dLbl>
            <c:dLbl>
              <c:idx val="4"/>
              <c:layout>
                <c:manualLayout>
                  <c:x val="-1.2060750446694499E-2"/>
                  <c:y val="-6.7415730337078594E-2"/>
                </c:manualLayout>
              </c:layout>
              <c:numFmt formatCode="#,##0;&quot;-&quot;#,##0" sourceLinked="0"/>
              <c:spPr>
                <a:noFill/>
                <a:ln>
                  <a:noFill/>
                </a:ln>
                <a:effectLst/>
              </c:spPr>
              <c:txPr>
                <a:bodyPr rot="0" spcFirstLastPara="0" vertOverflow="ellipsis" vert="horz" wrap="square" lIns="38100" tIns="19050" rIns="38100" bIns="19050" anchor="ctr" anchorCtr="1"/>
                <a:lstStyle/>
                <a:p>
                  <a:pPr>
                    <a:defRPr lang="en-US"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1EEE-47A1-A316-73E33770C976}"/>
                </c:ext>
              </c:extLst>
            </c:dLbl>
            <c:dLbl>
              <c:idx val="5"/>
              <c:layout>
                <c:manualLayout>
                  <c:x val="-1.5783204288266801E-2"/>
                  <c:y val="-6.8947906026557704E-2"/>
                </c:manualLayout>
              </c:layout>
              <c:numFmt formatCode="#,##0;&quot;-&quot;#,##0" sourceLinked="0"/>
              <c:spPr>
                <a:noFill/>
                <a:ln>
                  <a:noFill/>
                </a:ln>
                <a:effectLst/>
              </c:spPr>
              <c:txPr>
                <a:bodyPr rot="0" spcFirstLastPara="0" vertOverflow="ellipsis" vert="horz" wrap="square" lIns="38100" tIns="19050" rIns="38100" bIns="19050" anchor="ctr" anchorCtr="1"/>
                <a:lstStyle/>
                <a:p>
                  <a:pPr>
                    <a:defRPr lang="en-US"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1EEE-47A1-A316-73E33770C976}"/>
                </c:ext>
              </c:extLst>
            </c:dLbl>
            <c:dLbl>
              <c:idx val="6"/>
              <c:layout>
                <c:manualLayout>
                  <c:x val="0"/>
                  <c:y val="-5.9244126659856997E-2"/>
                </c:manualLayout>
              </c:layout>
              <c:numFmt formatCode="#,##0;&quot;-&quot;#,##0" sourceLinked="0"/>
              <c:spPr>
                <a:noFill/>
                <a:ln>
                  <a:noFill/>
                </a:ln>
                <a:effectLst/>
              </c:spPr>
              <c:txPr>
                <a:bodyPr rot="0" spcFirstLastPara="0" vertOverflow="ellipsis" vert="horz" wrap="square" lIns="38100" tIns="19050" rIns="38100" bIns="19050" anchor="ctr" anchorCtr="1"/>
                <a:lstStyle/>
                <a:p>
                  <a:pPr>
                    <a:defRPr lang="en-US"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1EEE-47A1-A316-73E33770C976}"/>
                </c:ext>
              </c:extLst>
            </c:dLbl>
            <c:spPr>
              <a:noFill/>
              <a:ln>
                <a:noFill/>
              </a:ln>
              <a:effectLst/>
            </c:spPr>
            <c:txPr>
              <a:bodyPr rot="0" spcFirstLastPara="0" vertOverflow="ellipsis" vert="horz" wrap="square" lIns="38100" tIns="19050" rIns="38100" bIns="19050" anchor="ctr" anchorCtr="1"/>
              <a:lstStyle/>
              <a:p>
                <a:pPr>
                  <a:defRPr lang="en-US" sz="1400" b="0" i="0" u="none" strike="noStrike" kern="1200" baseline="0">
                    <a:solidFill>
                      <a:schemeClr val="tx1"/>
                    </a:solidFill>
                    <a:latin typeface="+mn-lt"/>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Sheet1!$A$4:$G$4</c:f>
              <c:numCache>
                <c:formatCode>General</c:formatCode>
                <c:ptCount val="7"/>
                <c:pt idx="0">
                  <c:v>3347</c:v>
                </c:pt>
                <c:pt idx="1">
                  <c:v>5018</c:v>
                </c:pt>
                <c:pt idx="2">
                  <c:v>7131</c:v>
                </c:pt>
                <c:pt idx="3">
                  <c:v>12474</c:v>
                </c:pt>
                <c:pt idx="4">
                  <c:v>17367</c:v>
                </c:pt>
                <c:pt idx="5">
                  <c:v>20804</c:v>
                </c:pt>
                <c:pt idx="6">
                  <c:v>24992</c:v>
                </c:pt>
              </c:numCache>
            </c:numRef>
          </c:val>
          <c:smooth val="0"/>
          <c:extLst>
            <c:ext xmlns:c16="http://schemas.microsoft.com/office/drawing/2014/chart" uri="{C3380CC4-5D6E-409C-BE32-E72D297353CC}">
              <c16:uniqueId val="{0000001F-1EEE-47A1-A316-73E33770C976}"/>
            </c:ext>
          </c:extLst>
        </c:ser>
        <c:dLbls>
          <c:showLegendKey val="0"/>
          <c:showVal val="0"/>
          <c:showCatName val="0"/>
          <c:showSerName val="0"/>
          <c:showPercent val="0"/>
          <c:showBubbleSize val="0"/>
        </c:dLbls>
        <c:marker val="1"/>
        <c:smooth val="0"/>
        <c:axId val="38362112"/>
        <c:axId val="38384384"/>
      </c:lineChart>
      <c:catAx>
        <c:axId val="38362112"/>
        <c:scaling>
          <c:orientation val="minMax"/>
        </c:scaling>
        <c:delete val="0"/>
        <c:axPos val="b"/>
        <c:majorGridlines>
          <c:spPr>
            <a:ln w="6350" cap="flat" cmpd="sng" algn="ctr">
              <a:noFill/>
              <a:prstDash val="solid"/>
              <a:round/>
            </a:ln>
          </c:spPr>
        </c:majorGridlines>
        <c:majorTickMark val="none"/>
        <c:minorTickMark val="none"/>
        <c:tickLblPos val="none"/>
        <c:spPr>
          <a:ln w="9525" cap="flat" cmpd="sng" algn="ctr">
            <a:solidFill>
              <a:schemeClr val="tx1"/>
            </a:solidFill>
            <a:prstDash val="solid"/>
            <a:round/>
          </a:ln>
        </c:spPr>
        <c:txPr>
          <a:bodyPr rot="-60000000" spcFirstLastPara="0" vertOverflow="ellipsis" vert="horz" wrap="square" anchor="ctr" anchorCtr="1"/>
          <a:lstStyle/>
          <a:p>
            <a:pPr>
              <a:defRPr lang="en-US" sz="1400" b="0" i="0" u="none" strike="noStrike" kern="1200" baseline="0">
                <a:solidFill>
                  <a:schemeClr val="tx1"/>
                </a:solidFill>
                <a:latin typeface="+mn-lt"/>
                <a:ea typeface="+mn-ea"/>
                <a:cs typeface="+mn-cs"/>
              </a:defRPr>
            </a:pPr>
            <a:endParaRPr lang="en-US"/>
          </a:p>
        </c:txPr>
        <c:crossAx val="38384384"/>
        <c:crosses val="min"/>
        <c:auto val="0"/>
        <c:lblAlgn val="ctr"/>
        <c:lblOffset val="100"/>
        <c:noMultiLvlLbl val="0"/>
      </c:catAx>
      <c:valAx>
        <c:axId val="38384384"/>
        <c:scaling>
          <c:orientation val="minMax"/>
          <c:max val="30000"/>
          <c:min val="0"/>
        </c:scaling>
        <c:delete val="0"/>
        <c:axPos val="l"/>
        <c:majorGridlines>
          <c:spPr>
            <a:ln w="6350" cap="flat" cmpd="sng" algn="ctr">
              <a:noFill/>
              <a:prstDash val="solid"/>
              <a:round/>
            </a:ln>
          </c:spPr>
        </c:majorGridlines>
        <c:numFmt formatCode="#,##0;&quot;-&quot;#,##0" sourceLinked="0"/>
        <c:majorTickMark val="out"/>
        <c:minorTickMark val="none"/>
        <c:tickLblPos val="nextTo"/>
        <c:spPr>
          <a:ln w="9525" cap="flat" cmpd="sng" algn="ctr">
            <a:solidFill>
              <a:schemeClr val="tx1"/>
            </a:solidFill>
            <a:prstDash val="solid"/>
            <a:round/>
          </a:ln>
        </c:spPr>
        <c:txPr>
          <a:bodyPr rot="-60000000" spcFirstLastPara="0" vertOverflow="ellipsis" vert="horz" wrap="square" anchor="ctr" anchorCtr="1"/>
          <a:lstStyle/>
          <a:p>
            <a:pPr>
              <a:defRPr lang="en-US" sz="1400" b="0" i="0" u="none" strike="noStrike" kern="1200" baseline="0">
                <a:solidFill>
                  <a:schemeClr val="tx1"/>
                </a:solidFill>
                <a:latin typeface="+mn-lt"/>
                <a:ea typeface="+mn-ea"/>
                <a:cs typeface="+mn-cs"/>
              </a:defRPr>
            </a:pPr>
            <a:endParaRPr lang="en-US"/>
          </a:p>
        </c:txPr>
        <c:crossAx val="38362112"/>
        <c:crosses val="min"/>
        <c:crossBetween val="between"/>
        <c:majorUnit val="5000"/>
      </c:valAx>
    </c:plotArea>
    <c:plotVisOnly val="0"/>
    <c:dispBlanksAs val="gap"/>
    <c:showDLblsOverMax val="1"/>
  </c:chart>
  <c:txPr>
    <a:bodyPr/>
    <a:lstStyle/>
    <a:p>
      <a:pPr>
        <a:defRPr lang="en-US" sz="14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583090379008697E-2"/>
          <c:y val="3.6060279870828799E-2"/>
          <c:w val="0.94183673469387796"/>
          <c:h val="0.92787944025834201"/>
        </c:manualLayout>
      </c:layout>
      <c:barChart>
        <c:barDir val="col"/>
        <c:grouping val="stacked"/>
        <c:varyColors val="0"/>
        <c:ser>
          <c:idx val="0"/>
          <c:order val="0"/>
          <c:spPr>
            <a:solidFill>
              <a:schemeClr val="accent4"/>
            </a:solidFill>
            <a:ln>
              <a:noFill/>
            </a:ln>
          </c:spPr>
          <c:invertIfNegative val="0"/>
          <c:dLbls>
            <c:dLbl>
              <c:idx val="0"/>
              <c:numFmt formatCode="#,##0;&quot;-&quot;#,##0" sourceLinked="0"/>
              <c:spPr>
                <a:noFill/>
                <a:ln>
                  <a:noFill/>
                </a:ln>
                <a:effectLst/>
              </c:spPr>
              <c:txPr>
                <a:bodyPr rot="0" spcFirstLastPara="0" vertOverflow="ellipsis" vert="horz" wrap="none" lIns="38100" tIns="19050" rIns="38100" bIns="19050" anchor="ctr" anchorCtr="1"/>
                <a:lstStyle/>
                <a:p>
                  <a:pPr>
                    <a:defRPr lang="en-US" sz="1100" b="0" i="0" u="none" strike="noStrike" kern="1200" baseline="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5FE4-4C69-870C-A02E9A891914}"/>
                </c:ext>
              </c:extLst>
            </c:dLbl>
            <c:dLbl>
              <c:idx val="1"/>
              <c:numFmt formatCode="#,##0;&quot;-&quot;#,##0" sourceLinked="0"/>
              <c:spPr>
                <a:noFill/>
                <a:ln>
                  <a:noFill/>
                </a:ln>
                <a:effectLst/>
              </c:spPr>
              <c:txPr>
                <a:bodyPr rot="0" spcFirstLastPara="0" vertOverflow="ellipsis" vert="horz" wrap="none" lIns="38100" tIns="19050" rIns="38100" bIns="19050" anchor="ctr" anchorCtr="1"/>
                <a:lstStyle/>
                <a:p>
                  <a:pPr>
                    <a:defRPr lang="en-US" sz="1100" b="0" i="0" u="none" strike="noStrike" kern="1200" baseline="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5FE4-4C69-870C-A02E9A891914}"/>
                </c:ext>
              </c:extLst>
            </c:dLbl>
            <c:dLbl>
              <c:idx val="2"/>
              <c:numFmt formatCode="#,##0;&quot;-&quot;#,##0" sourceLinked="0"/>
              <c:spPr>
                <a:noFill/>
                <a:ln>
                  <a:noFill/>
                </a:ln>
                <a:effectLst/>
              </c:spPr>
              <c:txPr>
                <a:bodyPr rot="0" spcFirstLastPara="0" vertOverflow="ellipsis" vert="horz" wrap="none" lIns="38100" tIns="19050" rIns="38100" bIns="19050" anchor="ctr" anchorCtr="1"/>
                <a:lstStyle/>
                <a:p>
                  <a:pPr>
                    <a:defRPr lang="en-US" sz="1100" b="0" i="0" u="none" strike="noStrike" kern="1200" baseline="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5FE4-4C69-870C-A02E9A891914}"/>
                </c:ext>
              </c:extLst>
            </c:dLbl>
            <c:dLbl>
              <c:idx val="3"/>
              <c:numFmt formatCode="#,##0;&quot;-&quot;#,##0" sourceLinked="0"/>
              <c:spPr>
                <a:noFill/>
                <a:ln>
                  <a:noFill/>
                </a:ln>
                <a:effectLst/>
              </c:spPr>
              <c:txPr>
                <a:bodyPr rot="0" spcFirstLastPara="0" vertOverflow="ellipsis" vert="horz" wrap="none" lIns="38100" tIns="19050" rIns="38100" bIns="19050" anchor="ctr" anchorCtr="1"/>
                <a:lstStyle/>
                <a:p>
                  <a:pPr>
                    <a:defRPr lang="en-US" sz="1100" b="0" i="0" u="none" strike="noStrike" kern="1200" baseline="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5FE4-4C69-870C-A02E9A891914}"/>
                </c:ext>
              </c:extLst>
            </c:dLbl>
            <c:dLbl>
              <c:idx val="4"/>
              <c:delete val="1"/>
              <c:extLst>
                <c:ext xmlns:c15="http://schemas.microsoft.com/office/drawing/2012/chart" uri="{CE6537A1-D6FC-4f65-9D91-7224C49458BB}"/>
                <c:ext xmlns:c16="http://schemas.microsoft.com/office/drawing/2014/chart" uri="{C3380CC4-5D6E-409C-BE32-E72D297353CC}">
                  <c16:uniqueId val="{00000004-5FE4-4C69-870C-A02E9A891914}"/>
                </c:ext>
              </c:extLst>
            </c:dLbl>
            <c:dLbl>
              <c:idx val="5"/>
              <c:numFmt formatCode="#,##0;&quot;-&quot;#,##0" sourceLinked="0"/>
              <c:spPr>
                <a:noFill/>
                <a:ln>
                  <a:noFill/>
                </a:ln>
                <a:effectLst/>
              </c:spPr>
              <c:txPr>
                <a:bodyPr rot="0" spcFirstLastPara="0" vertOverflow="ellipsis" vert="horz" wrap="none" lIns="38100" tIns="19050" rIns="38100" bIns="19050" anchor="ctr" anchorCtr="1"/>
                <a:lstStyle/>
                <a:p>
                  <a:pPr>
                    <a:defRPr lang="en-US" sz="1100" b="0" i="0" u="none" strike="noStrike" kern="1200" baseline="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FE4-4C69-870C-A02E9A891914}"/>
                </c:ext>
              </c:extLst>
            </c:dLbl>
            <c:dLbl>
              <c:idx val="6"/>
              <c:numFmt formatCode="#,##0;&quot;-&quot;#,##0" sourceLinked="0"/>
              <c:spPr>
                <a:noFill/>
                <a:ln>
                  <a:noFill/>
                </a:ln>
                <a:effectLst/>
              </c:spPr>
              <c:txPr>
                <a:bodyPr rot="0" spcFirstLastPara="0" vertOverflow="ellipsis" vert="horz" wrap="none" lIns="38100" tIns="19050" rIns="38100" bIns="19050" anchor="ctr" anchorCtr="1"/>
                <a:lstStyle/>
                <a:p>
                  <a:pPr>
                    <a:defRPr lang="en-US" sz="1100" b="0" i="0" u="none" strike="noStrike" kern="1200" baseline="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5FE4-4C69-870C-A02E9A891914}"/>
                </c:ext>
              </c:extLst>
            </c:dLbl>
            <c:dLbl>
              <c:idx val="7"/>
              <c:numFmt formatCode="#,##0;&quot;-&quot;#,##0" sourceLinked="0"/>
              <c:spPr>
                <a:noFill/>
                <a:ln>
                  <a:noFill/>
                </a:ln>
                <a:effectLst/>
              </c:spPr>
              <c:txPr>
                <a:bodyPr rot="0" spcFirstLastPara="0" vertOverflow="ellipsis" vert="horz" wrap="none" lIns="38100" tIns="19050" rIns="38100" bIns="19050" anchor="ctr" anchorCtr="1"/>
                <a:lstStyle/>
                <a:p>
                  <a:pPr>
                    <a:defRPr lang="en-US" sz="1100" b="0" i="0" u="none" strike="noStrike" kern="1200" baseline="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5FE4-4C69-870C-A02E9A891914}"/>
                </c:ext>
              </c:extLst>
            </c:dLbl>
            <c:dLbl>
              <c:idx val="8"/>
              <c:numFmt formatCode="#,##0;&quot;-&quot;#,##0" sourceLinked="0"/>
              <c:spPr>
                <a:noFill/>
                <a:ln>
                  <a:noFill/>
                </a:ln>
                <a:effectLst/>
              </c:spPr>
              <c:txPr>
                <a:bodyPr rot="0" spcFirstLastPara="0" vertOverflow="ellipsis" vert="horz" wrap="none" lIns="38100" tIns="19050" rIns="38100" bIns="19050" anchor="ctr" anchorCtr="1"/>
                <a:lstStyle/>
                <a:p>
                  <a:pPr>
                    <a:defRPr lang="en-US" sz="1100" b="0" i="0" u="none" strike="noStrike" kern="1200" baseline="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5FE4-4C69-870C-A02E9A891914}"/>
                </c:ext>
              </c:extLst>
            </c:dLbl>
            <c:dLbl>
              <c:idx val="9"/>
              <c:numFmt formatCode="#,##0;&quot;-&quot;#,##0" sourceLinked="0"/>
              <c:spPr>
                <a:noFill/>
                <a:ln>
                  <a:noFill/>
                </a:ln>
                <a:effectLst/>
              </c:spPr>
              <c:txPr>
                <a:bodyPr rot="0" spcFirstLastPara="0" vertOverflow="ellipsis" vert="horz" wrap="none" lIns="38100" tIns="19050" rIns="38100" bIns="19050" anchor="ctr" anchorCtr="1"/>
                <a:lstStyle/>
                <a:p>
                  <a:pPr>
                    <a:defRPr lang="en-US" sz="1100" b="0" i="0" u="none" strike="noStrike" kern="1200" baseline="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5FE4-4C69-870C-A02E9A891914}"/>
                </c:ext>
              </c:extLst>
            </c:dLbl>
            <c:dLbl>
              <c:idx val="10"/>
              <c:numFmt formatCode="#,##0;&quot;-&quot;#,##0" sourceLinked="0"/>
              <c:spPr>
                <a:noFill/>
                <a:ln>
                  <a:noFill/>
                </a:ln>
                <a:effectLst/>
              </c:spPr>
              <c:txPr>
                <a:bodyPr rot="0" spcFirstLastPara="0" vertOverflow="ellipsis" vert="horz" wrap="none" lIns="38100" tIns="19050" rIns="38100" bIns="19050" anchor="ctr" anchorCtr="1"/>
                <a:lstStyle/>
                <a:p>
                  <a:pPr>
                    <a:defRPr lang="en-US" sz="1100" b="0" i="0" u="none" strike="noStrike" kern="1200" baseline="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5FE4-4C69-870C-A02E9A891914}"/>
                </c:ext>
              </c:extLst>
            </c:dLbl>
            <c:spPr>
              <a:noFill/>
              <a:ln>
                <a:noFill/>
              </a:ln>
              <a:effectLst/>
            </c:spPr>
            <c:txPr>
              <a:bodyPr rot="0" spcFirstLastPara="0" vertOverflow="ellipsis" vert="horz" wrap="square" lIns="38100" tIns="19050" rIns="38100" bIns="19050" anchor="ctr" anchorCtr="1">
                <a:spAutoFit/>
              </a:bodyPr>
              <a:lstStyle/>
              <a:p>
                <a:pPr>
                  <a:defRPr lang="en-US" sz="1100" b="0" i="0" u="none" strike="noStrike" kern="1200" baseline="0">
                    <a:solidFill>
                      <a:schemeClr val="tx1"/>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Sheet1!$A$1:$K$1</c:f>
              <c:numCache>
                <c:formatCode>General</c:formatCode>
                <c:ptCount val="11"/>
                <c:pt idx="0">
                  <c:v>1978</c:v>
                </c:pt>
                <c:pt idx="1">
                  <c:v>2868</c:v>
                </c:pt>
                <c:pt idx="2">
                  <c:v>2185</c:v>
                </c:pt>
                <c:pt idx="3">
                  <c:v>1257</c:v>
                </c:pt>
                <c:pt idx="4">
                  <c:v>1864</c:v>
                </c:pt>
                <c:pt idx="5">
                  <c:v>1660</c:v>
                </c:pt>
                <c:pt idx="6">
                  <c:v>2851</c:v>
                </c:pt>
                <c:pt idx="7">
                  <c:v>3346</c:v>
                </c:pt>
                <c:pt idx="8">
                  <c:v>2816</c:v>
                </c:pt>
                <c:pt idx="9">
                  <c:v>2386</c:v>
                </c:pt>
                <c:pt idx="10">
                  <c:v>2876</c:v>
                </c:pt>
              </c:numCache>
            </c:numRef>
          </c:val>
          <c:extLst>
            <c:ext xmlns:c16="http://schemas.microsoft.com/office/drawing/2014/chart" uri="{C3380CC4-5D6E-409C-BE32-E72D297353CC}">
              <c16:uniqueId val="{0000000B-5FE4-4C69-870C-A02E9A891914}"/>
            </c:ext>
          </c:extLst>
        </c:ser>
        <c:ser>
          <c:idx val="1"/>
          <c:order val="1"/>
          <c:spPr>
            <a:solidFill>
              <a:srgbClr val="0064A2"/>
            </a:solidFill>
            <a:ln>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C-5FE4-4C69-870C-A02E9A891914}"/>
                </c:ext>
              </c:extLst>
            </c:dLbl>
            <c:dLbl>
              <c:idx val="1"/>
              <c:delete val="1"/>
              <c:extLst>
                <c:ext xmlns:c15="http://schemas.microsoft.com/office/drawing/2012/chart" uri="{CE6537A1-D6FC-4f65-9D91-7224C49458BB}"/>
                <c:ext xmlns:c16="http://schemas.microsoft.com/office/drawing/2014/chart" uri="{C3380CC4-5D6E-409C-BE32-E72D297353CC}">
                  <c16:uniqueId val="{0000000D-5FE4-4C69-870C-A02E9A891914}"/>
                </c:ext>
              </c:extLst>
            </c:dLbl>
            <c:dLbl>
              <c:idx val="2"/>
              <c:numFmt formatCode="#,##0;&quot;-&quot;#,##0" sourceLinked="0"/>
              <c:spPr>
                <a:noFill/>
                <a:ln>
                  <a:noFill/>
                </a:ln>
                <a:effectLst/>
              </c:spPr>
              <c:txPr>
                <a:bodyPr rot="0" spcFirstLastPara="0" vertOverflow="ellipsis" vert="horz" wrap="none" lIns="38100" tIns="19050" rIns="38100" bIns="19050" anchor="ctr" anchorCtr="1"/>
                <a:lstStyle/>
                <a:p>
                  <a:pPr>
                    <a:defRPr lang="en-US" sz="1100" b="0" i="0" u="none" strike="noStrike" kern="1200" baseline="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5FE4-4C69-870C-A02E9A891914}"/>
                </c:ext>
              </c:extLst>
            </c:dLbl>
            <c:dLbl>
              <c:idx val="3"/>
              <c:numFmt formatCode="#,##0;&quot;-&quot;#,##0" sourceLinked="0"/>
              <c:spPr>
                <a:noFill/>
                <a:ln>
                  <a:noFill/>
                </a:ln>
                <a:effectLst/>
              </c:spPr>
              <c:txPr>
                <a:bodyPr rot="0" spcFirstLastPara="0" vertOverflow="ellipsis" vert="horz" wrap="none" lIns="38100" tIns="19050" rIns="38100" bIns="19050" anchor="ctr" anchorCtr="1"/>
                <a:lstStyle/>
                <a:p>
                  <a:pPr>
                    <a:defRPr lang="en-US" sz="1100" b="0" i="0" u="none" strike="noStrike" kern="1200" baseline="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5FE4-4C69-870C-A02E9A891914}"/>
                </c:ext>
              </c:extLst>
            </c:dLbl>
            <c:dLbl>
              <c:idx val="4"/>
              <c:numFmt formatCode="#,##0;&quot;-&quot;#,##0" sourceLinked="0"/>
              <c:spPr>
                <a:noFill/>
                <a:ln>
                  <a:noFill/>
                </a:ln>
                <a:effectLst/>
              </c:spPr>
              <c:txPr>
                <a:bodyPr rot="0" spcFirstLastPara="0" vertOverflow="ellipsis" vert="horz" wrap="none" lIns="38100" tIns="19050" rIns="38100" bIns="19050" anchor="ctr" anchorCtr="1"/>
                <a:lstStyle/>
                <a:p>
                  <a:pPr>
                    <a:defRPr lang="en-US" sz="1100" b="0" i="0" u="none" strike="noStrike" kern="1200" baseline="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5FE4-4C69-870C-A02E9A891914}"/>
                </c:ext>
              </c:extLst>
            </c:dLbl>
            <c:dLbl>
              <c:idx val="5"/>
              <c:delete val="1"/>
              <c:extLst>
                <c:ext xmlns:c15="http://schemas.microsoft.com/office/drawing/2012/chart" uri="{CE6537A1-D6FC-4f65-9D91-7224C49458BB}"/>
                <c:ext xmlns:c16="http://schemas.microsoft.com/office/drawing/2014/chart" uri="{C3380CC4-5D6E-409C-BE32-E72D297353CC}">
                  <c16:uniqueId val="{00000011-5FE4-4C69-870C-A02E9A891914}"/>
                </c:ext>
              </c:extLst>
            </c:dLbl>
            <c:dLbl>
              <c:idx val="6"/>
              <c:delete val="1"/>
              <c:extLst>
                <c:ext xmlns:c15="http://schemas.microsoft.com/office/drawing/2012/chart" uri="{CE6537A1-D6FC-4f65-9D91-7224C49458BB}"/>
                <c:ext xmlns:c16="http://schemas.microsoft.com/office/drawing/2014/chart" uri="{C3380CC4-5D6E-409C-BE32-E72D297353CC}">
                  <c16:uniqueId val="{00000012-5FE4-4C69-870C-A02E9A891914}"/>
                </c:ext>
              </c:extLst>
            </c:dLbl>
            <c:dLbl>
              <c:idx val="7"/>
              <c:delete val="1"/>
              <c:extLst>
                <c:ext xmlns:c15="http://schemas.microsoft.com/office/drawing/2012/chart" uri="{CE6537A1-D6FC-4f65-9D91-7224C49458BB}"/>
                <c:ext xmlns:c16="http://schemas.microsoft.com/office/drawing/2014/chart" uri="{C3380CC4-5D6E-409C-BE32-E72D297353CC}">
                  <c16:uniqueId val="{00000013-5FE4-4C69-870C-A02E9A891914}"/>
                </c:ext>
              </c:extLst>
            </c:dLbl>
            <c:dLbl>
              <c:idx val="8"/>
              <c:delete val="1"/>
              <c:extLst>
                <c:ext xmlns:c15="http://schemas.microsoft.com/office/drawing/2012/chart" uri="{CE6537A1-D6FC-4f65-9D91-7224C49458BB}"/>
                <c:ext xmlns:c16="http://schemas.microsoft.com/office/drawing/2014/chart" uri="{C3380CC4-5D6E-409C-BE32-E72D297353CC}">
                  <c16:uniqueId val="{00000014-5FE4-4C69-870C-A02E9A891914}"/>
                </c:ext>
              </c:extLst>
            </c:dLbl>
            <c:dLbl>
              <c:idx val="9"/>
              <c:delete val="1"/>
              <c:extLst>
                <c:ext xmlns:c15="http://schemas.microsoft.com/office/drawing/2012/chart" uri="{CE6537A1-D6FC-4f65-9D91-7224C49458BB}"/>
                <c:ext xmlns:c16="http://schemas.microsoft.com/office/drawing/2014/chart" uri="{C3380CC4-5D6E-409C-BE32-E72D297353CC}">
                  <c16:uniqueId val="{00000015-5FE4-4C69-870C-A02E9A891914}"/>
                </c:ext>
              </c:extLst>
            </c:dLbl>
            <c:dLbl>
              <c:idx val="10"/>
              <c:delete val="1"/>
              <c:extLst>
                <c:ext xmlns:c15="http://schemas.microsoft.com/office/drawing/2012/chart" uri="{CE6537A1-D6FC-4f65-9D91-7224C49458BB}"/>
                <c:ext xmlns:c16="http://schemas.microsoft.com/office/drawing/2014/chart" uri="{C3380CC4-5D6E-409C-BE32-E72D297353CC}">
                  <c16:uniqueId val="{00000016-5FE4-4C69-870C-A02E9A891914}"/>
                </c:ext>
              </c:extLst>
            </c:dLbl>
            <c:spPr>
              <a:noFill/>
              <a:ln>
                <a:noFill/>
              </a:ln>
              <a:effectLst/>
            </c:spPr>
            <c:txPr>
              <a:bodyPr rot="0" spcFirstLastPara="0" vertOverflow="ellipsis" vert="horz" wrap="square" lIns="38100" tIns="19050" rIns="38100" bIns="19050" anchor="ctr" anchorCtr="1">
                <a:spAutoFit/>
              </a:bodyPr>
              <a:lstStyle/>
              <a:p>
                <a:pPr>
                  <a:defRPr lang="en-US" sz="1100" b="0" i="0" u="none" strike="noStrike" kern="1200" baseline="0">
                    <a:solidFill>
                      <a:schemeClr val="tx1"/>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Sheet1!$A$2:$K$2</c:f>
              <c:numCache>
                <c:formatCode>General</c:formatCode>
                <c:ptCount val="11"/>
                <c:pt idx="0">
                  <c:v>273</c:v>
                </c:pt>
                <c:pt idx="1">
                  <c:v>257</c:v>
                </c:pt>
                <c:pt idx="2">
                  <c:v>377</c:v>
                </c:pt>
                <c:pt idx="3">
                  <c:v>372</c:v>
                </c:pt>
                <c:pt idx="4">
                  <c:v>637</c:v>
                </c:pt>
                <c:pt idx="5">
                  <c:v>433</c:v>
                </c:pt>
                <c:pt idx="6">
                  <c:v>293</c:v>
                </c:pt>
                <c:pt idx="7">
                  <c:v>236</c:v>
                </c:pt>
                <c:pt idx="8">
                  <c:v>199</c:v>
                </c:pt>
                <c:pt idx="9">
                  <c:v>278</c:v>
                </c:pt>
                <c:pt idx="10">
                  <c:v>217</c:v>
                </c:pt>
              </c:numCache>
            </c:numRef>
          </c:val>
          <c:extLst>
            <c:ext xmlns:c16="http://schemas.microsoft.com/office/drawing/2014/chart" uri="{C3380CC4-5D6E-409C-BE32-E72D297353CC}">
              <c16:uniqueId val="{00000017-5FE4-4C69-870C-A02E9A891914}"/>
            </c:ext>
          </c:extLst>
        </c:ser>
        <c:dLbls>
          <c:showLegendKey val="0"/>
          <c:showVal val="0"/>
          <c:showCatName val="0"/>
          <c:showSerName val="0"/>
          <c:showPercent val="0"/>
          <c:showBubbleSize val="0"/>
        </c:dLbls>
        <c:gapWidth val="80"/>
        <c:overlap val="100"/>
        <c:axId val="38643584"/>
        <c:axId val="38645120"/>
      </c:barChart>
      <c:lineChart>
        <c:grouping val="standard"/>
        <c:varyColors val="0"/>
        <c:ser>
          <c:idx val="2"/>
          <c:order val="2"/>
          <c:spPr>
            <a:ln w="28575" cap="rnd" cmpd="sng" algn="ctr">
              <a:solidFill>
                <a:schemeClr val="accent1"/>
              </a:solidFill>
              <a:prstDash val="solid"/>
              <a:round/>
            </a:ln>
          </c:spPr>
          <c:marker>
            <c:symbol val="none"/>
          </c:marker>
          <c:dLbls>
            <c:dLbl>
              <c:idx val="0"/>
              <c:layout>
                <c:manualLayout>
                  <c:x val="0"/>
                  <c:y val="-4.6824542518837498E-2"/>
                </c:manualLayout>
              </c:layout>
              <c:numFmt formatCode="#,##0;&quot;-&quot;#,##0" sourceLinked="0"/>
              <c:spPr>
                <a:noFill/>
                <a:ln>
                  <a:noFill/>
                </a:ln>
                <a:effectLst/>
              </c:spPr>
              <c:txPr>
                <a:bodyPr rot="0" spcFirstLastPara="0" vertOverflow="ellipsis" vert="horz" wrap="none" lIns="38100" tIns="19050" rIns="38100" bIns="19050" anchor="ctr" anchorCtr="1"/>
                <a:lstStyle/>
                <a:p>
                  <a:pPr>
                    <a:defRPr lang="en-US" sz="1100" b="0" i="0" u="none" strike="noStrike" kern="1200" baseline="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5FE4-4C69-870C-A02E9A891914}"/>
                </c:ext>
              </c:extLst>
            </c:dLbl>
            <c:dLbl>
              <c:idx val="1"/>
              <c:layout>
                <c:manualLayout>
                  <c:x val="0"/>
                  <c:y val="4.7362755651237903E-2"/>
                </c:manualLayout>
              </c:layout>
              <c:numFmt formatCode="#,##0;&quot;-&quot;#,##0" sourceLinked="0"/>
              <c:spPr>
                <a:noFill/>
                <a:ln>
                  <a:noFill/>
                </a:ln>
                <a:effectLst/>
              </c:spPr>
              <c:txPr>
                <a:bodyPr rot="0" spcFirstLastPara="0" vertOverflow="ellipsis" vert="horz" wrap="none" lIns="38100" tIns="19050" rIns="38100" bIns="19050" anchor="ctr" anchorCtr="1"/>
                <a:lstStyle/>
                <a:p>
                  <a:pPr>
                    <a:defRPr lang="en-US" sz="1100" b="0" i="0" u="none" strike="noStrike" kern="1200" baseline="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5FE4-4C69-870C-A02E9A891914}"/>
                </c:ext>
              </c:extLst>
            </c:dLbl>
            <c:dLbl>
              <c:idx val="2"/>
              <c:layout>
                <c:manualLayout>
                  <c:x val="0"/>
                  <c:y val="-4.6824542518837498E-2"/>
                </c:manualLayout>
              </c:layout>
              <c:numFmt formatCode="#,##0;&quot;-&quot;#,##0" sourceLinked="0"/>
              <c:spPr>
                <a:noFill/>
                <a:ln>
                  <a:noFill/>
                </a:ln>
                <a:effectLst/>
              </c:spPr>
              <c:txPr>
                <a:bodyPr rot="0" spcFirstLastPara="0" vertOverflow="ellipsis" vert="horz" wrap="none" lIns="38100" tIns="19050" rIns="38100" bIns="19050" anchor="ctr" anchorCtr="1"/>
                <a:lstStyle/>
                <a:p>
                  <a:pPr>
                    <a:defRPr lang="en-US" sz="1100" b="0" i="0" u="none" strike="noStrike" kern="1200" baseline="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5FE4-4C69-870C-A02E9A891914}"/>
                </c:ext>
              </c:extLst>
            </c:dLbl>
            <c:dLbl>
              <c:idx val="3"/>
              <c:layout>
                <c:manualLayout>
                  <c:x val="0"/>
                  <c:y val="-4.6824542518837498E-2"/>
                </c:manualLayout>
              </c:layout>
              <c:numFmt formatCode="#,##0;&quot;-&quot;#,##0" sourceLinked="0"/>
              <c:spPr>
                <a:noFill/>
                <a:ln>
                  <a:noFill/>
                </a:ln>
                <a:effectLst/>
              </c:spPr>
              <c:txPr>
                <a:bodyPr rot="0" spcFirstLastPara="0" vertOverflow="ellipsis" vert="horz" wrap="none" lIns="38100" tIns="19050" rIns="38100" bIns="19050" anchor="ctr" anchorCtr="1"/>
                <a:lstStyle/>
                <a:p>
                  <a:pPr>
                    <a:defRPr lang="en-US" sz="1100" b="0" i="0" u="none" strike="noStrike" kern="1200" baseline="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5FE4-4C69-870C-A02E9A891914}"/>
                </c:ext>
              </c:extLst>
            </c:dLbl>
            <c:dLbl>
              <c:idx val="4"/>
              <c:layout>
                <c:manualLayout>
                  <c:x val="1.0787172011661799E-2"/>
                  <c:y val="-8.2884822389666296E-2"/>
                </c:manualLayout>
              </c:layout>
              <c:numFmt formatCode="#,##0;&quot;-&quot;#,##0" sourceLinked="0"/>
              <c:spPr>
                <a:noFill/>
                <a:ln>
                  <a:noFill/>
                </a:ln>
                <a:effectLst/>
              </c:spPr>
              <c:txPr>
                <a:bodyPr rot="0" spcFirstLastPara="0" vertOverflow="ellipsis" vert="horz" wrap="none" lIns="38100" tIns="19050" rIns="38100" bIns="19050" anchor="ctr" anchorCtr="1"/>
                <a:lstStyle/>
                <a:p>
                  <a:pPr>
                    <a:defRPr lang="en-US" sz="1100" b="0" i="0" u="none" strike="noStrike" kern="1200" baseline="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5FE4-4C69-870C-A02E9A891914}"/>
                </c:ext>
              </c:extLst>
            </c:dLbl>
            <c:dLbl>
              <c:idx val="5"/>
              <c:delete val="1"/>
              <c:extLst>
                <c:ext xmlns:c15="http://schemas.microsoft.com/office/drawing/2012/chart" uri="{CE6537A1-D6FC-4f65-9D91-7224C49458BB}"/>
                <c:ext xmlns:c16="http://schemas.microsoft.com/office/drawing/2014/chart" uri="{C3380CC4-5D6E-409C-BE32-E72D297353CC}">
                  <c16:uniqueId val="{0000001D-5FE4-4C69-870C-A02E9A891914}"/>
                </c:ext>
              </c:extLst>
            </c:dLbl>
            <c:dLbl>
              <c:idx val="6"/>
              <c:layout>
                <c:manualLayout>
                  <c:x val="0"/>
                  <c:y val="-4.6824542518837498E-2"/>
                </c:manualLayout>
              </c:layout>
              <c:numFmt formatCode="#,##0;&quot;-&quot;#,##0" sourceLinked="0"/>
              <c:spPr>
                <a:noFill/>
                <a:ln>
                  <a:noFill/>
                </a:ln>
                <a:effectLst/>
              </c:spPr>
              <c:txPr>
                <a:bodyPr rot="0" spcFirstLastPara="0" vertOverflow="ellipsis" vert="horz" wrap="none" lIns="38100" tIns="19050" rIns="38100" bIns="19050" anchor="ctr" anchorCtr="1"/>
                <a:lstStyle/>
                <a:p>
                  <a:pPr>
                    <a:defRPr lang="en-US" sz="1100" b="0" i="0" u="none" strike="noStrike" kern="1200" baseline="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5FE4-4C69-870C-A02E9A891914}"/>
                </c:ext>
              </c:extLst>
            </c:dLbl>
            <c:dLbl>
              <c:idx val="7"/>
              <c:layout>
                <c:manualLayout>
                  <c:x val="9.6209912536443093E-3"/>
                  <c:y val="-6.1894510226049498E-2"/>
                </c:manualLayout>
              </c:layout>
              <c:numFmt formatCode="#,##0;&quot;-&quot;#,##0" sourceLinked="0"/>
              <c:spPr>
                <a:noFill/>
                <a:ln>
                  <a:noFill/>
                </a:ln>
                <a:effectLst/>
              </c:spPr>
              <c:txPr>
                <a:bodyPr rot="0" spcFirstLastPara="0" vertOverflow="ellipsis" vert="horz" wrap="none" lIns="38100" tIns="19050" rIns="38100" bIns="19050" anchor="ctr" anchorCtr="1"/>
                <a:lstStyle/>
                <a:p>
                  <a:pPr>
                    <a:defRPr lang="en-US" sz="1100" b="0" i="0" u="none" strike="noStrike" kern="1200" baseline="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5FE4-4C69-870C-A02E9A891914}"/>
                </c:ext>
              </c:extLst>
            </c:dLbl>
            <c:dLbl>
              <c:idx val="8"/>
              <c:delete val="1"/>
              <c:extLst>
                <c:ext xmlns:c15="http://schemas.microsoft.com/office/drawing/2012/chart" uri="{CE6537A1-D6FC-4f65-9D91-7224C49458BB}"/>
                <c:ext xmlns:c16="http://schemas.microsoft.com/office/drawing/2014/chart" uri="{C3380CC4-5D6E-409C-BE32-E72D297353CC}">
                  <c16:uniqueId val="{00000020-5FE4-4C69-870C-A02E9A891914}"/>
                </c:ext>
              </c:extLst>
            </c:dLbl>
            <c:dLbl>
              <c:idx val="9"/>
              <c:layout>
                <c:manualLayout>
                  <c:x val="0"/>
                  <c:y val="-4.6824542518837498E-2"/>
                </c:manualLayout>
              </c:layout>
              <c:numFmt formatCode="#,##0;&quot;-&quot;#,##0" sourceLinked="0"/>
              <c:spPr>
                <a:noFill/>
                <a:ln>
                  <a:noFill/>
                </a:ln>
                <a:effectLst/>
              </c:spPr>
              <c:txPr>
                <a:bodyPr rot="0" spcFirstLastPara="0" vertOverflow="ellipsis" vert="horz" wrap="none" lIns="38100" tIns="19050" rIns="38100" bIns="19050" anchor="ctr" anchorCtr="1"/>
                <a:lstStyle/>
                <a:p>
                  <a:pPr>
                    <a:defRPr lang="en-US" sz="1100" b="0" i="0" u="none" strike="noStrike" kern="1200" baseline="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5FE4-4C69-870C-A02E9A891914}"/>
                </c:ext>
              </c:extLst>
            </c:dLbl>
            <c:dLbl>
              <c:idx val="10"/>
              <c:delete val="1"/>
              <c:extLst>
                <c:ext xmlns:c15="http://schemas.microsoft.com/office/drawing/2012/chart" uri="{CE6537A1-D6FC-4f65-9D91-7224C49458BB}"/>
                <c:ext xmlns:c16="http://schemas.microsoft.com/office/drawing/2014/chart" uri="{C3380CC4-5D6E-409C-BE32-E72D297353CC}">
                  <c16:uniqueId val="{00000022-5FE4-4C69-870C-A02E9A891914}"/>
                </c:ext>
              </c:extLst>
            </c:dLbl>
            <c:spPr>
              <a:noFill/>
              <a:ln>
                <a:noFill/>
              </a:ln>
              <a:effectLst/>
            </c:spPr>
            <c:txPr>
              <a:bodyPr rot="0" spcFirstLastPara="0" vertOverflow="ellipsis" vert="horz" wrap="square" lIns="38100" tIns="19050" rIns="38100" bIns="19050" anchor="ctr" anchorCtr="1">
                <a:spAutoFit/>
              </a:bodyPr>
              <a:lstStyle/>
              <a:p>
                <a:pPr>
                  <a:defRPr lang="en-US" sz="1100" b="0" i="0" u="none" strike="noStrike" kern="1200" baseline="0">
                    <a:solidFill>
                      <a:schemeClr val="tx1"/>
                    </a:solidFill>
                    <a:latin typeface="+mn-lt"/>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Sheet1!$A$3:$K$3</c:f>
              <c:numCache>
                <c:formatCode>General</c:formatCode>
                <c:ptCount val="11"/>
                <c:pt idx="0">
                  <c:v>2309</c:v>
                </c:pt>
                <c:pt idx="1">
                  <c:v>2473</c:v>
                </c:pt>
                <c:pt idx="2">
                  <c:v>6575</c:v>
                </c:pt>
                <c:pt idx="3">
                  <c:v>6277</c:v>
                </c:pt>
                <c:pt idx="4">
                  <c:v>848</c:v>
                </c:pt>
                <c:pt idx="5">
                  <c:v>1513</c:v>
                </c:pt>
                <c:pt idx="6">
                  <c:v>5509</c:v>
                </c:pt>
                <c:pt idx="7">
                  <c:v>4395</c:v>
                </c:pt>
                <c:pt idx="8">
                  <c:v>1731</c:v>
                </c:pt>
                <c:pt idx="9">
                  <c:v>4402</c:v>
                </c:pt>
                <c:pt idx="10">
                  <c:v>1637</c:v>
                </c:pt>
              </c:numCache>
            </c:numRef>
          </c:val>
          <c:smooth val="0"/>
          <c:extLst>
            <c:ext xmlns:c16="http://schemas.microsoft.com/office/drawing/2014/chart" uri="{C3380CC4-5D6E-409C-BE32-E72D297353CC}">
              <c16:uniqueId val="{00000023-5FE4-4C69-870C-A02E9A891914}"/>
            </c:ext>
          </c:extLst>
        </c:ser>
        <c:dLbls>
          <c:showLegendKey val="0"/>
          <c:showVal val="0"/>
          <c:showCatName val="0"/>
          <c:showSerName val="0"/>
          <c:showPercent val="0"/>
          <c:showBubbleSize val="0"/>
        </c:dLbls>
        <c:marker val="1"/>
        <c:smooth val="0"/>
        <c:axId val="38643584"/>
        <c:axId val="38645120"/>
      </c:lineChart>
      <c:catAx>
        <c:axId val="38643584"/>
        <c:scaling>
          <c:orientation val="minMax"/>
        </c:scaling>
        <c:delete val="0"/>
        <c:axPos val="b"/>
        <c:majorGridlines>
          <c:spPr>
            <a:ln w="6350" cap="flat" cmpd="sng" algn="ctr">
              <a:noFill/>
              <a:prstDash val="solid"/>
              <a:round/>
            </a:ln>
          </c:spPr>
        </c:majorGridlines>
        <c:majorTickMark val="none"/>
        <c:minorTickMark val="none"/>
        <c:tickLblPos val="none"/>
        <c:spPr>
          <a:ln w="9525" cap="flat" cmpd="sng" algn="ctr">
            <a:solidFill>
              <a:schemeClr val="tx1"/>
            </a:solidFill>
            <a:prstDash val="solid"/>
            <a:round/>
          </a:ln>
        </c:spPr>
        <c:txPr>
          <a:bodyPr rot="-60000000" spcFirstLastPara="0" vertOverflow="ellipsis" vert="horz" wrap="square" anchor="ctr" anchorCtr="1"/>
          <a:lstStyle/>
          <a:p>
            <a:pPr>
              <a:defRPr lang="en-US" sz="1000" b="0" i="0" u="none" strike="noStrike" kern="1200" baseline="0">
                <a:solidFill>
                  <a:schemeClr val="tx1"/>
                </a:solidFill>
                <a:latin typeface="+mn-lt"/>
                <a:ea typeface="+mn-ea"/>
                <a:cs typeface="+mn-cs"/>
              </a:defRPr>
            </a:pPr>
            <a:endParaRPr lang="en-US"/>
          </a:p>
        </c:txPr>
        <c:crossAx val="38645120"/>
        <c:crosses val="min"/>
        <c:auto val="0"/>
        <c:lblAlgn val="ctr"/>
        <c:lblOffset val="100"/>
        <c:noMultiLvlLbl val="0"/>
      </c:catAx>
      <c:valAx>
        <c:axId val="38645120"/>
        <c:scaling>
          <c:orientation val="minMax"/>
          <c:max val="7000"/>
          <c:min val="0"/>
        </c:scaling>
        <c:delete val="0"/>
        <c:axPos val="l"/>
        <c:majorGridlines>
          <c:spPr>
            <a:ln w="6350" cap="flat" cmpd="sng" algn="ctr">
              <a:noFill/>
              <a:prstDash val="solid"/>
              <a:round/>
            </a:ln>
          </c:spPr>
        </c:majorGridlines>
        <c:numFmt formatCode="#,##0;&quot;-&quot;#,##0" sourceLinked="0"/>
        <c:majorTickMark val="out"/>
        <c:minorTickMark val="none"/>
        <c:tickLblPos val="nextTo"/>
        <c:spPr>
          <a:ln w="9525" cap="flat" cmpd="sng" algn="ctr">
            <a:solidFill>
              <a:schemeClr val="tx1"/>
            </a:solidFill>
            <a:prstDash val="solid"/>
            <a:round/>
          </a:ln>
        </c:spPr>
        <c:txPr>
          <a:bodyPr rot="-60000000" spcFirstLastPara="0" vertOverflow="ellipsis" vert="horz" wrap="none" anchor="ctr" anchorCtr="1"/>
          <a:lstStyle/>
          <a:p>
            <a:pPr>
              <a:defRPr lang="en-US" sz="1100" b="0" i="0" u="none" strike="noStrike" kern="1200" baseline="0">
                <a:solidFill>
                  <a:schemeClr val="tx1"/>
                </a:solidFill>
                <a:latin typeface="+mn-lt"/>
                <a:ea typeface="+mn-ea"/>
                <a:cs typeface="+mn-cs"/>
                <a:sym typeface="+mn-lt"/>
              </a:defRPr>
            </a:pPr>
            <a:endParaRPr lang="en-US"/>
          </a:p>
        </c:txPr>
        <c:crossAx val="38643584"/>
        <c:crosses val="min"/>
        <c:crossBetween val="between"/>
        <c:majorUnit val="1000"/>
      </c:valAx>
    </c:plotArea>
    <c:plotVisOnly val="0"/>
    <c:dispBlanksAs val="gap"/>
    <c:showDLblsOverMax val="1"/>
  </c:chart>
  <c:txPr>
    <a:bodyPr/>
    <a:lstStyle/>
    <a:p>
      <a:pPr>
        <a:defRPr lang="en-US"/>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68531348725002E-2"/>
          <c:y val="4.7945205479452101E-2"/>
          <c:w val="0.92891401629626602"/>
          <c:h val="0.90410958904109595"/>
        </c:manualLayout>
      </c:layout>
      <c:barChart>
        <c:barDir val="col"/>
        <c:grouping val="stacked"/>
        <c:varyColors val="0"/>
        <c:ser>
          <c:idx val="0"/>
          <c:order val="0"/>
          <c:spPr>
            <a:solidFill>
              <a:schemeClr val="accent4"/>
            </a:solidFill>
            <a:ln>
              <a:noFill/>
            </a:ln>
          </c:spPr>
          <c:invertIfNegative val="0"/>
          <c:val>
            <c:numRef>
              <c:f>Sheet1!$A$1:$J$1</c:f>
              <c:numCache>
                <c:formatCode>General</c:formatCode>
                <c:ptCount val="10"/>
                <c:pt idx="0">
                  <c:v>76</c:v>
                </c:pt>
                <c:pt idx="1">
                  <c:v>76</c:v>
                </c:pt>
                <c:pt idx="2">
                  <c:v>60</c:v>
                </c:pt>
                <c:pt idx="3">
                  <c:v>83</c:v>
                </c:pt>
                <c:pt idx="4">
                  <c:v>87</c:v>
                </c:pt>
                <c:pt idx="5">
                  <c:v>85</c:v>
                </c:pt>
                <c:pt idx="6">
                  <c:v>86</c:v>
                </c:pt>
                <c:pt idx="7">
                  <c:v>90</c:v>
                </c:pt>
                <c:pt idx="8">
                  <c:v>86</c:v>
                </c:pt>
                <c:pt idx="9">
                  <c:v>83</c:v>
                </c:pt>
              </c:numCache>
            </c:numRef>
          </c:val>
          <c:extLst>
            <c:ext xmlns:c16="http://schemas.microsoft.com/office/drawing/2014/chart" uri="{C3380CC4-5D6E-409C-BE32-E72D297353CC}">
              <c16:uniqueId val="{00000000-5914-4DDB-A51F-A5CB4FF8706D}"/>
            </c:ext>
          </c:extLst>
        </c:ser>
        <c:ser>
          <c:idx val="1"/>
          <c:order val="1"/>
          <c:spPr>
            <a:solidFill>
              <a:srgbClr val="0064A2"/>
            </a:solidFill>
            <a:ln>
              <a:noFill/>
            </a:ln>
          </c:spPr>
          <c:invertIfNegative val="0"/>
          <c:dLbls>
            <c:dLbl>
              <c:idx val="0"/>
              <c:numFmt formatCode="#,##0&quot;%&quot;;&quot;-&quot;#,##0&quot;%&quot;" sourceLinked="0"/>
              <c:spPr>
                <a:noFill/>
                <a:ln>
                  <a:noFill/>
                </a:ln>
                <a:effectLst/>
              </c:spPr>
              <c:txPr>
                <a:bodyPr rot="0" spcFirstLastPara="0" vertOverflow="ellipsis" vert="horz" wrap="none" lIns="38100" tIns="19050" rIns="38100" bIns="19050" anchor="ctr" anchorCtr="1"/>
                <a:lstStyle/>
                <a:p>
                  <a:pPr>
                    <a:defRPr lang="en-US" sz="1400" b="0" i="0" u="none" strike="noStrike" kern="1200" baseline="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5914-4DDB-A51F-A5CB4FF8706D}"/>
                </c:ext>
              </c:extLst>
            </c:dLbl>
            <c:dLbl>
              <c:idx val="1"/>
              <c:numFmt formatCode="#,##0&quot;%&quot;;&quot;-&quot;#,##0&quot;%&quot;" sourceLinked="0"/>
              <c:spPr>
                <a:noFill/>
                <a:ln>
                  <a:noFill/>
                </a:ln>
                <a:effectLst/>
              </c:spPr>
              <c:txPr>
                <a:bodyPr rot="0" spcFirstLastPara="0" vertOverflow="ellipsis" vert="horz" wrap="none" lIns="38100" tIns="19050" rIns="38100" bIns="19050" anchor="ctr" anchorCtr="1"/>
                <a:lstStyle/>
                <a:p>
                  <a:pPr>
                    <a:defRPr lang="en-US" sz="1400" b="0" i="0" u="none" strike="noStrike" kern="1200" baseline="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5914-4DDB-A51F-A5CB4FF8706D}"/>
                </c:ext>
              </c:extLst>
            </c:dLbl>
            <c:dLbl>
              <c:idx val="2"/>
              <c:numFmt formatCode="#,##0&quot;%&quot;;&quot;-&quot;#,##0&quot;%&quot;" sourceLinked="0"/>
              <c:spPr>
                <a:noFill/>
                <a:ln>
                  <a:noFill/>
                </a:ln>
                <a:effectLst/>
              </c:spPr>
              <c:txPr>
                <a:bodyPr rot="0" spcFirstLastPara="0" vertOverflow="ellipsis" vert="horz" wrap="none" lIns="38100" tIns="19050" rIns="38100" bIns="19050" anchor="ctr" anchorCtr="1"/>
                <a:lstStyle/>
                <a:p>
                  <a:pPr>
                    <a:defRPr lang="en-US" sz="1400" b="0" i="0" u="none" strike="noStrike" kern="1200" baseline="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5914-4DDB-A51F-A5CB4FF8706D}"/>
                </c:ext>
              </c:extLst>
            </c:dLbl>
            <c:dLbl>
              <c:idx val="3"/>
              <c:numFmt formatCode="#,##0&quot;%&quot;;&quot;-&quot;#,##0&quot;%&quot;" sourceLinked="0"/>
              <c:spPr>
                <a:noFill/>
                <a:ln>
                  <a:noFill/>
                </a:ln>
                <a:effectLst/>
              </c:spPr>
              <c:txPr>
                <a:bodyPr rot="0" spcFirstLastPara="0" vertOverflow="ellipsis" vert="horz" wrap="none" lIns="38100" tIns="19050" rIns="38100" bIns="19050" anchor="ctr" anchorCtr="1"/>
                <a:lstStyle/>
                <a:p>
                  <a:pPr>
                    <a:defRPr lang="en-US" sz="1400" b="0" i="0" u="none" strike="noStrike" kern="1200" baseline="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5914-4DDB-A51F-A5CB4FF8706D}"/>
                </c:ext>
              </c:extLst>
            </c:dLbl>
            <c:dLbl>
              <c:idx val="4"/>
              <c:numFmt formatCode="#,##0&quot;%&quot;;&quot;-&quot;#,##0&quot;%&quot;" sourceLinked="0"/>
              <c:spPr>
                <a:noFill/>
                <a:ln>
                  <a:noFill/>
                </a:ln>
                <a:effectLst/>
              </c:spPr>
              <c:txPr>
                <a:bodyPr rot="0" spcFirstLastPara="0" vertOverflow="ellipsis" vert="horz" wrap="none" lIns="38100" tIns="19050" rIns="38100" bIns="19050" anchor="ctr" anchorCtr="1"/>
                <a:lstStyle/>
                <a:p>
                  <a:pPr>
                    <a:defRPr lang="en-US" sz="1400" b="0" i="0" u="none" strike="noStrike" kern="1200" baseline="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914-4DDB-A51F-A5CB4FF8706D}"/>
                </c:ext>
              </c:extLst>
            </c:dLbl>
            <c:dLbl>
              <c:idx val="5"/>
              <c:numFmt formatCode="#,##0&quot;%&quot;;&quot;-&quot;#,##0&quot;%&quot;" sourceLinked="0"/>
              <c:spPr>
                <a:noFill/>
                <a:ln>
                  <a:noFill/>
                </a:ln>
                <a:effectLst/>
              </c:spPr>
              <c:txPr>
                <a:bodyPr rot="0" spcFirstLastPara="0" vertOverflow="ellipsis" vert="horz" wrap="none" lIns="38100" tIns="19050" rIns="38100" bIns="19050" anchor="ctr" anchorCtr="1"/>
                <a:lstStyle/>
                <a:p>
                  <a:pPr>
                    <a:defRPr lang="en-US" sz="1400" b="0" i="0" u="none" strike="noStrike" kern="1200" baseline="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5914-4DDB-A51F-A5CB4FF8706D}"/>
                </c:ext>
              </c:extLst>
            </c:dLbl>
            <c:dLbl>
              <c:idx val="6"/>
              <c:numFmt formatCode="#,##0&quot;%&quot;;&quot;-&quot;#,##0&quot;%&quot;" sourceLinked="0"/>
              <c:spPr>
                <a:noFill/>
                <a:ln>
                  <a:noFill/>
                </a:ln>
                <a:effectLst/>
              </c:spPr>
              <c:txPr>
                <a:bodyPr rot="0" spcFirstLastPara="0" vertOverflow="ellipsis" vert="horz" wrap="none" lIns="38100" tIns="19050" rIns="38100" bIns="19050" anchor="ctr" anchorCtr="1"/>
                <a:lstStyle/>
                <a:p>
                  <a:pPr>
                    <a:defRPr lang="en-US" sz="1400" b="0" i="0" u="none" strike="noStrike" kern="1200" baseline="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5914-4DDB-A51F-A5CB4FF8706D}"/>
                </c:ext>
              </c:extLst>
            </c:dLbl>
            <c:dLbl>
              <c:idx val="7"/>
              <c:numFmt formatCode="#,##0&quot;%&quot;;&quot;-&quot;#,##0&quot;%&quot;" sourceLinked="0"/>
              <c:spPr>
                <a:noFill/>
                <a:ln>
                  <a:noFill/>
                </a:ln>
                <a:effectLst/>
              </c:spPr>
              <c:txPr>
                <a:bodyPr rot="0" spcFirstLastPara="0" vertOverflow="ellipsis" vert="horz" wrap="none" lIns="38100" tIns="19050" rIns="38100" bIns="19050" anchor="ctr" anchorCtr="1"/>
                <a:lstStyle/>
                <a:p>
                  <a:pPr>
                    <a:defRPr lang="en-US" sz="1400" b="0" i="0" u="none" strike="noStrike" kern="1200" baseline="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5914-4DDB-A51F-A5CB4FF8706D}"/>
                </c:ext>
              </c:extLst>
            </c:dLbl>
            <c:dLbl>
              <c:idx val="8"/>
              <c:numFmt formatCode="#,##0&quot;%&quot;;&quot;-&quot;#,##0&quot;%&quot;" sourceLinked="0"/>
              <c:spPr>
                <a:noFill/>
                <a:ln>
                  <a:noFill/>
                </a:ln>
                <a:effectLst/>
              </c:spPr>
              <c:txPr>
                <a:bodyPr rot="0" spcFirstLastPara="0" vertOverflow="ellipsis" vert="horz" wrap="none" lIns="38100" tIns="19050" rIns="38100" bIns="19050" anchor="ctr" anchorCtr="1"/>
                <a:lstStyle/>
                <a:p>
                  <a:pPr>
                    <a:defRPr lang="en-US" sz="1400" b="0" i="0" u="none" strike="noStrike" kern="1200" baseline="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5914-4DDB-A51F-A5CB4FF8706D}"/>
                </c:ext>
              </c:extLst>
            </c:dLbl>
            <c:dLbl>
              <c:idx val="9"/>
              <c:numFmt formatCode="#,##0&quot;%&quot;;&quot;-&quot;#,##0&quot;%&quot;" sourceLinked="0"/>
              <c:spPr>
                <a:noFill/>
                <a:ln>
                  <a:noFill/>
                </a:ln>
                <a:effectLst/>
              </c:spPr>
              <c:txPr>
                <a:bodyPr rot="0" spcFirstLastPara="0" vertOverflow="ellipsis" vert="horz" wrap="none" lIns="38100" tIns="19050" rIns="38100" bIns="19050" anchor="ctr" anchorCtr="1"/>
                <a:lstStyle/>
                <a:p>
                  <a:pPr>
                    <a:defRPr lang="en-US" sz="1400" b="0" i="0" u="none" strike="noStrike" kern="1200" baseline="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5914-4DDB-A51F-A5CB4FF8706D}"/>
                </c:ext>
              </c:extLst>
            </c:dLbl>
            <c:spPr>
              <a:noFill/>
              <a:ln>
                <a:noFill/>
              </a:ln>
              <a:effectLst/>
            </c:spPr>
            <c:txPr>
              <a:bodyPr rot="0" spcFirstLastPara="0" vertOverflow="ellipsis" vert="horz" wrap="square" lIns="38100" tIns="19050" rIns="38100" bIns="19050" anchor="ctr" anchorCtr="1">
                <a:spAutoFit/>
              </a:bodyPr>
              <a:lstStyle/>
              <a:p>
                <a:pPr>
                  <a:defRPr lang="en-US" sz="1400" b="0" i="0" u="none" strike="noStrike" kern="1200" baseline="0">
                    <a:solidFill>
                      <a:schemeClr val="tx1"/>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Sheet1!$A$2:$J$2</c:f>
              <c:numCache>
                <c:formatCode>General</c:formatCode>
                <c:ptCount val="10"/>
                <c:pt idx="0">
                  <c:v>24</c:v>
                </c:pt>
                <c:pt idx="1">
                  <c:v>24</c:v>
                </c:pt>
                <c:pt idx="2">
                  <c:v>40</c:v>
                </c:pt>
                <c:pt idx="3">
                  <c:v>17</c:v>
                </c:pt>
                <c:pt idx="4">
                  <c:v>13</c:v>
                </c:pt>
                <c:pt idx="5">
                  <c:v>15</c:v>
                </c:pt>
                <c:pt idx="6">
                  <c:v>14</c:v>
                </c:pt>
                <c:pt idx="7">
                  <c:v>10</c:v>
                </c:pt>
                <c:pt idx="8">
                  <c:v>14</c:v>
                </c:pt>
                <c:pt idx="9">
                  <c:v>17</c:v>
                </c:pt>
              </c:numCache>
            </c:numRef>
          </c:val>
          <c:extLst>
            <c:ext xmlns:c16="http://schemas.microsoft.com/office/drawing/2014/chart" uri="{C3380CC4-5D6E-409C-BE32-E72D297353CC}">
              <c16:uniqueId val="{0000000B-5914-4DDB-A51F-A5CB4FF8706D}"/>
            </c:ext>
          </c:extLst>
        </c:ser>
        <c:dLbls>
          <c:showLegendKey val="0"/>
          <c:showVal val="0"/>
          <c:showCatName val="0"/>
          <c:showSerName val="0"/>
          <c:showPercent val="0"/>
          <c:showBubbleSize val="0"/>
        </c:dLbls>
        <c:gapWidth val="80"/>
        <c:overlap val="100"/>
        <c:axId val="40348288"/>
        <c:axId val="40366464"/>
      </c:barChart>
      <c:catAx>
        <c:axId val="40348288"/>
        <c:scaling>
          <c:orientation val="minMax"/>
        </c:scaling>
        <c:delete val="0"/>
        <c:axPos val="b"/>
        <c:majorGridlines>
          <c:spPr>
            <a:ln w="6350" cap="flat" cmpd="sng" algn="ctr">
              <a:noFill/>
              <a:prstDash val="solid"/>
              <a:round/>
            </a:ln>
          </c:spPr>
        </c:majorGridlines>
        <c:majorTickMark val="none"/>
        <c:minorTickMark val="none"/>
        <c:tickLblPos val="none"/>
        <c:spPr>
          <a:ln w="9525" cap="flat" cmpd="sng" algn="ctr">
            <a:solidFill>
              <a:schemeClr val="tx1"/>
            </a:solidFill>
            <a:prstDash val="solid"/>
            <a:round/>
          </a:ln>
        </c:spPr>
        <c:txPr>
          <a:bodyPr rot="-60000000" spcFirstLastPara="0" vertOverflow="ellipsis" vert="horz" wrap="square" anchor="ctr" anchorCtr="1"/>
          <a:lstStyle/>
          <a:p>
            <a:pPr>
              <a:defRPr lang="en-US" sz="1000" b="0" i="0" u="none" strike="noStrike" kern="1200" baseline="0">
                <a:solidFill>
                  <a:schemeClr val="tx1"/>
                </a:solidFill>
                <a:latin typeface="+mn-lt"/>
                <a:ea typeface="+mn-ea"/>
                <a:cs typeface="+mn-cs"/>
              </a:defRPr>
            </a:pPr>
            <a:endParaRPr lang="en-US"/>
          </a:p>
        </c:txPr>
        <c:crossAx val="40366464"/>
        <c:crosses val="min"/>
        <c:auto val="0"/>
        <c:lblAlgn val="ctr"/>
        <c:lblOffset val="100"/>
        <c:noMultiLvlLbl val="0"/>
      </c:catAx>
      <c:valAx>
        <c:axId val="40366464"/>
        <c:scaling>
          <c:orientation val="minMax"/>
          <c:max val="100"/>
          <c:min val="0"/>
        </c:scaling>
        <c:delete val="0"/>
        <c:axPos val="l"/>
        <c:majorGridlines>
          <c:spPr>
            <a:ln w="6350" cap="flat" cmpd="sng" algn="ctr">
              <a:noFill/>
              <a:prstDash val="solid"/>
              <a:round/>
            </a:ln>
          </c:spPr>
        </c:majorGridlines>
        <c:numFmt formatCode="#,##0&quot;%&quot;;&quot;-&quot;#,##0&quot;%&quot;" sourceLinked="0"/>
        <c:majorTickMark val="out"/>
        <c:minorTickMark val="none"/>
        <c:tickLblPos val="nextTo"/>
        <c:spPr>
          <a:ln w="9525" cap="flat" cmpd="sng" algn="ctr">
            <a:solidFill>
              <a:schemeClr val="tx1"/>
            </a:solidFill>
            <a:prstDash val="solid"/>
            <a:round/>
          </a:ln>
        </c:spPr>
        <c:txPr>
          <a:bodyPr rot="-60000000" spcFirstLastPara="0" vertOverflow="ellipsis" vert="horz" wrap="none" anchor="ctr" anchorCtr="1"/>
          <a:lstStyle/>
          <a:p>
            <a:pPr>
              <a:defRPr lang="en-US" sz="1400" b="0" i="0" u="none" strike="noStrike" kern="1200" baseline="0">
                <a:solidFill>
                  <a:schemeClr val="tx1"/>
                </a:solidFill>
                <a:latin typeface="+mn-lt"/>
                <a:ea typeface="+mn-ea"/>
                <a:cs typeface="+mn-cs"/>
                <a:sym typeface="+mn-lt"/>
              </a:defRPr>
            </a:pPr>
            <a:endParaRPr lang="en-US"/>
          </a:p>
        </c:txPr>
        <c:crossAx val="40348288"/>
        <c:crosses val="min"/>
        <c:crossBetween val="between"/>
        <c:majorUnit val="10"/>
      </c:valAx>
    </c:plotArea>
    <c:plotVisOnly val="0"/>
    <c:dispBlanksAs val="gap"/>
    <c:showDLblsOverMax val="1"/>
  </c:chart>
  <c:txPr>
    <a:bodyPr/>
    <a:lstStyle/>
    <a:p>
      <a:pPr>
        <a:defRPr lang="en-US"/>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734512236249801"/>
          <c:y val="9.8796670686434496E-2"/>
          <c:w val="0.77211708871586604"/>
          <c:h val="0.86721099051807704"/>
        </c:manualLayout>
      </c:layout>
      <c:barChart>
        <c:barDir val="bar"/>
        <c:grouping val="clustered"/>
        <c:varyColors val="0"/>
        <c:ser>
          <c:idx val="0"/>
          <c:order val="0"/>
          <c:tx>
            <c:strRef>
              <c:f>Sheet1!$B$1</c:f>
              <c:strCache>
                <c:ptCount val="1"/>
                <c:pt idx="0">
                  <c:v>TEA</c:v>
                </c:pt>
              </c:strCache>
            </c:strRef>
          </c:tx>
          <c:spPr>
            <a:solidFill>
              <a:srgbClr val="0064A2"/>
            </a:solidFill>
            <a:ln>
              <a:noFill/>
            </a:ln>
            <a:effectLst/>
          </c:spPr>
          <c:invertIfNegative val="0"/>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lang="en-US"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Current</c:v>
                </c:pt>
                <c:pt idx="1">
                  <c:v>2018 Reform Act</c:v>
                </c:pt>
                <c:pt idx="2">
                  <c:v>Regulations</c:v>
                </c:pt>
              </c:strCache>
            </c:strRef>
          </c:cat>
          <c:val>
            <c:numRef>
              <c:f>Sheet1!$B$2:$B$4</c:f>
              <c:numCache>
                <c:formatCode>General</c:formatCode>
                <c:ptCount val="3"/>
                <c:pt idx="0">
                  <c:v>500000</c:v>
                </c:pt>
                <c:pt idx="1">
                  <c:v>925000</c:v>
                </c:pt>
                <c:pt idx="2">
                  <c:v>1350000</c:v>
                </c:pt>
              </c:numCache>
            </c:numRef>
          </c:val>
          <c:extLst>
            <c:ext xmlns:c16="http://schemas.microsoft.com/office/drawing/2014/chart" uri="{C3380CC4-5D6E-409C-BE32-E72D297353CC}">
              <c16:uniqueId val="{00000000-3320-45E8-B41C-AF0CE55E50F1}"/>
            </c:ext>
          </c:extLst>
        </c:ser>
        <c:ser>
          <c:idx val="1"/>
          <c:order val="1"/>
          <c:tx>
            <c:strRef>
              <c:f>Sheet1!$C$1</c:f>
              <c:strCache>
                <c:ptCount val="1"/>
                <c:pt idx="0">
                  <c:v>Standard</c:v>
                </c:pt>
              </c:strCache>
            </c:strRef>
          </c:tx>
          <c:spPr>
            <a:solidFill>
              <a:srgbClr val="FFC000"/>
            </a:solidFill>
            <a:ln>
              <a:noFill/>
            </a:ln>
            <a:effectLst/>
          </c:spPr>
          <c:invertIfNegative val="0"/>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lang="en-US"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Current</c:v>
                </c:pt>
                <c:pt idx="1">
                  <c:v>2018 Reform Act</c:v>
                </c:pt>
                <c:pt idx="2">
                  <c:v>Regulations</c:v>
                </c:pt>
              </c:strCache>
            </c:strRef>
          </c:cat>
          <c:val>
            <c:numRef>
              <c:f>Sheet1!$C$2:$C$4</c:f>
              <c:numCache>
                <c:formatCode>General</c:formatCode>
                <c:ptCount val="3"/>
                <c:pt idx="0">
                  <c:v>1000000</c:v>
                </c:pt>
                <c:pt idx="1">
                  <c:v>1025000</c:v>
                </c:pt>
                <c:pt idx="2">
                  <c:v>1800000</c:v>
                </c:pt>
              </c:numCache>
            </c:numRef>
          </c:val>
          <c:extLst>
            <c:ext xmlns:c16="http://schemas.microsoft.com/office/drawing/2014/chart" uri="{C3380CC4-5D6E-409C-BE32-E72D297353CC}">
              <c16:uniqueId val="{00000001-3320-45E8-B41C-AF0CE55E50F1}"/>
            </c:ext>
          </c:extLst>
        </c:ser>
        <c:dLbls>
          <c:showLegendKey val="0"/>
          <c:showVal val="0"/>
          <c:showCatName val="0"/>
          <c:showSerName val="0"/>
          <c:showPercent val="0"/>
          <c:showBubbleSize val="0"/>
        </c:dLbls>
        <c:gapWidth val="47"/>
        <c:axId val="46448000"/>
        <c:axId val="46453888"/>
      </c:barChart>
      <c:catAx>
        <c:axId val="46448000"/>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lang="en-US" sz="1800" b="0" i="0" u="none" strike="noStrike" kern="1200" baseline="0">
                <a:solidFill>
                  <a:schemeClr val="tx1"/>
                </a:solidFill>
                <a:latin typeface="+mn-lt"/>
                <a:ea typeface="+mn-ea"/>
                <a:cs typeface="+mn-cs"/>
              </a:defRPr>
            </a:pPr>
            <a:endParaRPr lang="en-US"/>
          </a:p>
        </c:txPr>
        <c:crossAx val="46453888"/>
        <c:crosses val="autoZero"/>
        <c:auto val="1"/>
        <c:lblAlgn val="ctr"/>
        <c:lblOffset val="100"/>
        <c:noMultiLvlLbl val="0"/>
      </c:catAx>
      <c:valAx>
        <c:axId val="46453888"/>
        <c:scaling>
          <c:orientation val="minMax"/>
        </c:scaling>
        <c:delete val="1"/>
        <c:axPos val="b"/>
        <c:numFmt formatCode="General" sourceLinked="1"/>
        <c:majorTickMark val="none"/>
        <c:minorTickMark val="none"/>
        <c:tickLblPos val="nextTo"/>
        <c:crossAx val="46448000"/>
        <c:crosses val="autoZero"/>
        <c:crossBetween val="between"/>
      </c:valAx>
      <c:spPr>
        <a:noFill/>
        <a:ln>
          <a:noFill/>
        </a:ln>
        <a:effectLst/>
      </c:spPr>
    </c:plotArea>
    <c:legend>
      <c:legendPos val="b"/>
      <c:layout>
        <c:manualLayout>
          <c:xMode val="edge"/>
          <c:yMode val="edge"/>
          <c:x val="0.87302731251027399"/>
          <c:y val="1.8955395258436099E-2"/>
          <c:w val="0.12697273176048501"/>
          <c:h val="6.1572202123383199E-2"/>
        </c:manualLayout>
      </c:layout>
      <c:overlay val="0"/>
      <c:spPr>
        <a:noFill/>
        <a:ln>
          <a:noFill/>
        </a:ln>
        <a:effectLst/>
      </c:spPr>
      <c:txPr>
        <a:bodyPr rot="0" spcFirstLastPara="1" vertOverflow="ellipsis" vert="horz" wrap="square" anchor="ctr" anchorCtr="1"/>
        <a:lstStyle/>
        <a:p>
          <a:pPr>
            <a:defRPr lang="en-US"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lang="en-US" sz="18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238320711149198E-2"/>
          <c:y val="6.72543331941294E-3"/>
          <c:w val="0.97548625466492001"/>
          <c:h val="0.87971509335765297"/>
        </c:manualLayout>
      </c:layout>
      <c:barChart>
        <c:barDir val="col"/>
        <c:grouping val="clustered"/>
        <c:varyColors val="0"/>
        <c:ser>
          <c:idx val="0"/>
          <c:order val="0"/>
          <c:tx>
            <c:strRef>
              <c:f>Sheet1!$B$1</c:f>
              <c:strCache>
                <c:ptCount val="1"/>
                <c:pt idx="0">
                  <c:v>Series 1</c:v>
                </c:pt>
              </c:strCache>
            </c:strRef>
          </c:tx>
          <c:spPr>
            <a:solidFill>
              <a:srgbClr val="FFC000"/>
            </a:solidFill>
            <a:ln>
              <a:noFill/>
            </a:ln>
            <a:effectLst/>
          </c:spPr>
          <c:invertIfNegative val="0"/>
          <c:dLbls>
            <c:dLbl>
              <c:idx val="0"/>
              <c:layout>
                <c:manualLayout>
                  <c:x val="6.4060680428671898E-3"/>
                  <c:y val="1.3201672350431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175-4008-A8C5-614B93B99FF1}"/>
                </c:ext>
              </c:extLst>
            </c:dLbl>
            <c:dLbl>
              <c:idx val="1"/>
              <c:layout>
                <c:manualLayout>
                  <c:x val="0"/>
                  <c:y val="8.801114900287530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175-4008-A8C5-614B93B99FF1}"/>
                </c:ext>
              </c:extLst>
            </c:dLbl>
            <c:dLbl>
              <c:idx val="2"/>
              <c:layout>
                <c:manualLayout>
                  <c:x val="0"/>
                  <c:y val="1.760222980057499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175-4008-A8C5-614B93B99FF1}"/>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lang="en-US"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FY2008</c:v>
                </c:pt>
                <c:pt idx="1">
                  <c:v>FY2009</c:v>
                </c:pt>
                <c:pt idx="2">
                  <c:v>FY2010</c:v>
                </c:pt>
                <c:pt idx="3">
                  <c:v>FY2011</c:v>
                </c:pt>
                <c:pt idx="4">
                  <c:v>FY2012</c:v>
                </c:pt>
                <c:pt idx="5">
                  <c:v>FY2013</c:v>
                </c:pt>
                <c:pt idx="6">
                  <c:v>FY2014</c:v>
                </c:pt>
                <c:pt idx="7">
                  <c:v>FY2015</c:v>
                </c:pt>
                <c:pt idx="8">
                  <c:v>FY2016</c:v>
                </c:pt>
                <c:pt idx="9">
                  <c:v>FY2017</c:v>
                </c:pt>
              </c:strCache>
            </c:strRef>
          </c:cat>
          <c:val>
            <c:numRef>
              <c:f>Sheet1!$B$2:$B$11</c:f>
              <c:numCache>
                <c:formatCode>General</c:formatCode>
                <c:ptCount val="10"/>
                <c:pt idx="0">
                  <c:v>1600</c:v>
                </c:pt>
                <c:pt idx="1">
                  <c:v>1500</c:v>
                </c:pt>
                <c:pt idx="2">
                  <c:v>1900</c:v>
                </c:pt>
                <c:pt idx="3">
                  <c:v>3900</c:v>
                </c:pt>
                <c:pt idx="4">
                  <c:v>6000</c:v>
                </c:pt>
                <c:pt idx="5">
                  <c:v>6500</c:v>
                </c:pt>
                <c:pt idx="6">
                  <c:v>11000</c:v>
                </c:pt>
                <c:pt idx="7">
                  <c:v>14200</c:v>
                </c:pt>
                <c:pt idx="8">
                  <c:v>14050</c:v>
                </c:pt>
                <c:pt idx="9">
                  <c:v>12050</c:v>
                </c:pt>
              </c:numCache>
            </c:numRef>
          </c:val>
          <c:extLst>
            <c:ext xmlns:c16="http://schemas.microsoft.com/office/drawing/2014/chart" uri="{C3380CC4-5D6E-409C-BE32-E72D297353CC}">
              <c16:uniqueId val="{00000003-1175-4008-A8C5-614B93B99FF1}"/>
            </c:ext>
          </c:extLst>
        </c:ser>
        <c:dLbls>
          <c:showLegendKey val="0"/>
          <c:showVal val="0"/>
          <c:showCatName val="0"/>
          <c:showSerName val="0"/>
          <c:showPercent val="0"/>
          <c:showBubbleSize val="0"/>
        </c:dLbls>
        <c:gapWidth val="68"/>
        <c:overlap val="-27"/>
        <c:axId val="46562304"/>
        <c:axId val="48280320"/>
      </c:barChart>
      <c:lineChart>
        <c:grouping val="standard"/>
        <c:varyColors val="0"/>
        <c:ser>
          <c:idx val="1"/>
          <c:order val="1"/>
          <c:tx>
            <c:strRef>
              <c:f>Sheet1!$C$1</c:f>
              <c:strCache>
                <c:ptCount val="1"/>
                <c:pt idx="0">
                  <c:v>Series 2</c:v>
                </c:pt>
              </c:strCache>
            </c:strRef>
          </c:tx>
          <c:spPr>
            <a:ln w="28575" cap="rnd">
              <a:solidFill>
                <a:schemeClr val="accent1"/>
              </a:solidFill>
              <a:round/>
            </a:ln>
            <a:effectLst/>
          </c:spPr>
          <c:marker>
            <c:symbol val="none"/>
          </c:marker>
          <c:cat>
            <c:strRef>
              <c:f>Sheet1!$A$2:$A$11</c:f>
              <c:strCache>
                <c:ptCount val="10"/>
                <c:pt idx="0">
                  <c:v>FY2008</c:v>
                </c:pt>
                <c:pt idx="1">
                  <c:v>FY2009</c:v>
                </c:pt>
                <c:pt idx="2">
                  <c:v>FY2010</c:v>
                </c:pt>
                <c:pt idx="3">
                  <c:v>FY2011</c:v>
                </c:pt>
                <c:pt idx="4">
                  <c:v>FY2012</c:v>
                </c:pt>
                <c:pt idx="5">
                  <c:v>FY2013</c:v>
                </c:pt>
                <c:pt idx="6">
                  <c:v>FY2014</c:v>
                </c:pt>
                <c:pt idx="7">
                  <c:v>FY2015</c:v>
                </c:pt>
                <c:pt idx="8">
                  <c:v>FY2016</c:v>
                </c:pt>
                <c:pt idx="9">
                  <c:v>FY2017</c:v>
                </c:pt>
              </c:strCache>
            </c:strRef>
          </c:cat>
          <c:val>
            <c:numRef>
              <c:f>Sheet1!$C$2:$C$11</c:f>
              <c:numCache>
                <c:formatCode>General</c:formatCode>
                <c:ptCount val="10"/>
                <c:pt idx="0">
                  <c:v>3200</c:v>
                </c:pt>
                <c:pt idx="1">
                  <c:v>3200</c:v>
                </c:pt>
                <c:pt idx="2">
                  <c:v>3200</c:v>
                </c:pt>
                <c:pt idx="3">
                  <c:v>3200</c:v>
                </c:pt>
                <c:pt idx="4">
                  <c:v>3200</c:v>
                </c:pt>
                <c:pt idx="5">
                  <c:v>3200</c:v>
                </c:pt>
                <c:pt idx="6">
                  <c:v>3200</c:v>
                </c:pt>
                <c:pt idx="7">
                  <c:v>3200</c:v>
                </c:pt>
                <c:pt idx="8">
                  <c:v>3200</c:v>
                </c:pt>
                <c:pt idx="9">
                  <c:v>3200</c:v>
                </c:pt>
              </c:numCache>
            </c:numRef>
          </c:val>
          <c:smooth val="0"/>
          <c:extLst>
            <c:ext xmlns:c16="http://schemas.microsoft.com/office/drawing/2014/chart" uri="{C3380CC4-5D6E-409C-BE32-E72D297353CC}">
              <c16:uniqueId val="{00000004-1175-4008-A8C5-614B93B99FF1}"/>
            </c:ext>
          </c:extLst>
        </c:ser>
        <c:dLbls>
          <c:showLegendKey val="0"/>
          <c:showVal val="0"/>
          <c:showCatName val="0"/>
          <c:showSerName val="0"/>
          <c:showPercent val="0"/>
          <c:showBubbleSize val="0"/>
        </c:dLbls>
        <c:marker val="1"/>
        <c:smooth val="0"/>
        <c:axId val="46562304"/>
        <c:axId val="48280320"/>
      </c:lineChart>
      <c:catAx>
        <c:axId val="4656230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lang="en-US" sz="1200" b="0" i="0" u="none" strike="noStrike" kern="1200" baseline="0">
                <a:solidFill>
                  <a:schemeClr val="tx1"/>
                </a:solidFill>
                <a:latin typeface="+mn-lt"/>
                <a:ea typeface="+mn-ea"/>
                <a:cs typeface="+mn-cs"/>
              </a:defRPr>
            </a:pPr>
            <a:endParaRPr lang="en-US"/>
          </a:p>
        </c:txPr>
        <c:crossAx val="48280320"/>
        <c:crosses val="autoZero"/>
        <c:auto val="1"/>
        <c:lblAlgn val="ctr"/>
        <c:lblOffset val="100"/>
        <c:noMultiLvlLbl val="0"/>
      </c:catAx>
      <c:valAx>
        <c:axId val="48280320"/>
        <c:scaling>
          <c:orientation val="minMax"/>
        </c:scaling>
        <c:delete val="1"/>
        <c:axPos val="l"/>
        <c:numFmt formatCode="General" sourceLinked="1"/>
        <c:majorTickMark val="none"/>
        <c:minorTickMark val="none"/>
        <c:tickLblPos val="nextTo"/>
        <c:crossAx val="46562304"/>
        <c:crosses val="autoZero"/>
        <c:crossBetween val="between"/>
      </c:valAx>
      <c:spPr>
        <a:noFill/>
        <a:ln>
          <a:noFill/>
        </a:ln>
        <a:effectLst/>
      </c:spPr>
    </c:plotArea>
    <c:plotVisOnly val="1"/>
    <c:dispBlanksAs val="gap"/>
    <c:showDLblsOverMax val="0"/>
  </c:chart>
  <c:spPr>
    <a:noFill/>
    <a:ln>
      <a:noFill/>
    </a:ln>
    <a:effectLst/>
  </c:spPr>
  <c:txPr>
    <a:bodyPr/>
    <a:lstStyle/>
    <a:p>
      <a:pPr>
        <a:defRPr lang="en-US" sz="12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F91BC2-A41E-0A4E-9BCB-14920B7DB953}" type="datetimeFigureOut">
              <a:rPr lang="en-US" smtClean="0"/>
              <a:t>8/9/2018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D3D493-8B54-FE4B-BC64-D52E5C02412D}" type="slidenum">
              <a:rPr lang="en-US" smtClean="0"/>
              <a:t>‹#›</a:t>
            </a:fld>
            <a:endParaRPr lang="en-US"/>
          </a:p>
        </p:txBody>
      </p:sp>
    </p:spTree>
    <p:extLst>
      <p:ext uri="{BB962C8B-B14F-4D97-AF65-F5344CB8AC3E}">
        <p14:creationId xmlns:p14="http://schemas.microsoft.com/office/powerpoint/2010/main" val="29319268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5C9598-3B25-4937-98F5-240DE874CEEC}" type="datetimeFigureOut">
              <a:rPr lang="en-US" smtClean="0"/>
              <a:t>8/9/2018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B5B7B0-9434-4819-BD26-27B03EAC4C51}" type="slidenum">
              <a:rPr lang="en-US" smtClean="0"/>
              <a:t>‹#›</a:t>
            </a:fld>
            <a:endParaRPr lang="en-US"/>
          </a:p>
        </p:txBody>
      </p:sp>
    </p:spTree>
    <p:extLst>
      <p:ext uri="{BB962C8B-B14F-4D97-AF65-F5344CB8AC3E}">
        <p14:creationId xmlns:p14="http://schemas.microsoft.com/office/powerpoint/2010/main" val="2392664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2BA8BD-D551-244A-84E4-C9FAF948D826}" type="slidenum">
              <a:rPr lang="en-US" smtClean="0"/>
              <a:t>4</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2BA8BD-D551-244A-84E4-C9FAF948D826}" type="slidenum">
              <a:rPr lang="en-US" smtClean="0"/>
              <a:t>20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2BA8BD-D551-244A-84E4-C9FAF948D826}" type="slidenum">
              <a:rPr lang="en-US" smtClean="0"/>
              <a:t>22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2BA8BD-D551-244A-84E4-C9FAF948D826}" type="slidenum">
              <a:rPr lang="en-US" smtClean="0"/>
              <a:t>23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2BA8BD-D551-244A-84E4-C9FAF948D826}" type="slidenum">
              <a:rPr lang="en-US" smtClean="0"/>
              <a:t>24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B5B7B0-9434-4819-BD26-27B03EAC4C51}" type="slidenum">
              <a:rPr lang="en-US" smtClean="0"/>
              <a:t>25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2BA8BD-D551-244A-84E4-C9FAF948D826}" type="slidenum">
              <a:rPr lang="en-US" smtClean="0"/>
              <a:t>26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2BA8BD-D551-244A-84E4-C9FAF948D826}" type="slidenum">
              <a:rPr lang="en-US" smtClean="0"/>
              <a:t>27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2BA8BD-D551-244A-84E4-C9FAF948D826}" type="slidenum">
              <a:rPr lang="en-US" smtClean="0"/>
              <a:t>28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B5B7B0-9434-4819-BD26-27B03EAC4C51}" type="slidenum">
              <a:rPr lang="en-US" smtClean="0"/>
              <a:t>29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2BA8BD-D551-244A-84E4-C9FAF948D826}" type="slidenum">
              <a:rPr lang="en-US" smtClean="0"/>
              <a:t>30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2BA8BD-D551-244A-84E4-C9FAF948D826}" type="slidenum">
              <a:rPr lang="en-US" smtClean="0"/>
              <a:t>5</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2BA8BD-D551-244A-84E4-C9FAF948D826}" type="slidenum">
              <a:rPr lang="en-US" smtClean="0"/>
              <a:t>31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2BA8BD-D551-244A-84E4-C9FAF948D826}" type="slidenum">
              <a:rPr lang="en-US" smtClean="0"/>
              <a:t>32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2BA8BD-D551-244A-84E4-C9FAF948D826}" type="slidenum">
              <a:rPr lang="en-US" smtClean="0"/>
              <a:t>33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2BA8BD-D551-244A-84E4-C9FAF948D826}" type="slidenum">
              <a:rPr lang="en-US" smtClean="0"/>
              <a:t>34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2BA8BD-D551-244A-84E4-C9FAF948D826}" type="slidenum">
              <a:rPr lang="en-US" smtClean="0"/>
              <a:t>35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2BA8BD-D551-244A-84E4-C9FAF948D826}" type="slidenum">
              <a:rPr lang="en-US" smtClean="0"/>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2BA8BD-D551-244A-84E4-C9FAF948D826}" type="slidenum">
              <a:rPr lang="en-US" smtClean="0"/>
              <a:t>8</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B5B7B0-9434-4819-BD26-27B03EAC4C51}" type="slidenum">
              <a:rPr lang="en-US" smtClean="0"/>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B5B7B0-9434-4819-BD26-27B03EAC4C51}" type="slidenum">
              <a:rPr lang="en-US" smtClean="0"/>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B5B7B0-9434-4819-BD26-27B03EAC4C51}" type="slidenum">
              <a:rPr lang="en-US" smtClean="0"/>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B5B7B0-9434-4819-BD26-27B03EAC4C51}" type="slidenum">
              <a:rPr lang="en-US" smtClean="0"/>
              <a:t>15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2BA8BD-D551-244A-84E4-C9FAF948D826}" type="slidenum">
              <a:rPr lang="en-US" smtClean="0"/>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8/9/2018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8/9/2018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8/9/2018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hidden="1"/>
          <p:cNvSpPr/>
          <p:nvPr userDrawn="1">
            <p:custDataLst>
              <p:tags r:id="rId1"/>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400" b="1" i="0" baseline="0" dirty="0">
              <a:latin typeface="Calibri Light" panose="020F0302020204030204" pitchFamily="34" charset="0"/>
              <a:ea typeface="+mj-ea"/>
              <a:cs typeface="+mj-cs"/>
              <a:sym typeface="Calibri Light" panose="020F0302020204030204" pitchFamily="34" charset="0"/>
            </a:endParaRPr>
          </a:p>
        </p:txBody>
      </p:sp>
      <p:sp>
        <p:nvSpPr>
          <p:cNvPr id="2" name="Title 1"/>
          <p:cNvSpPr>
            <a:spLocks noGrp="1"/>
          </p:cNvSpPr>
          <p:nvPr>
            <p:ph type="title"/>
          </p:nvPr>
        </p:nvSpPr>
        <p:spPr>
          <a:xfrm>
            <a:off x="488562" y="1799479"/>
            <a:ext cx="11214876" cy="332399"/>
          </a:xfrm>
          <a:prstGeom prst="rect">
            <a:avLst/>
          </a:prstGeom>
        </p:spPr>
        <p:txBody>
          <a:bodyPr lIns="0" tIns="0" rIns="0" bIns="0">
            <a:spAutoFit/>
          </a:bodyPr>
          <a:lstStyle>
            <a:lvl1pPr>
              <a:defRPr sz="2400" b="1"/>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8/9/2018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8/9/2018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hasCustomPrompt="1"/>
          </p:nvPr>
        </p:nvSpPr>
        <p:spPr>
          <a:xfrm>
            <a:off x="5183188" y="987425"/>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8/9/2018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pic>
        <p:nvPicPr>
          <p:cNvPr id="7" name="Picture 6"/>
          <p:cNvPicPr>
            <a:picLocks noChangeAspect="1"/>
          </p:cNvPicPr>
          <p:nvPr userDrawn="1"/>
        </p:nvPicPr>
        <p:blipFill rotWithShape="1">
          <a:blip r:embed="rId17">
            <a:extLst>
              <a:ext uri="{28A0092B-C50C-407E-A947-70E740481C1C}">
                <a14:useLocalDpi xmlns:a14="http://schemas.microsoft.com/office/drawing/2010/main" val="0"/>
              </a:ext>
            </a:extLst>
          </a:blip>
          <a:srcRect l="4979" t="8958" r="4979" b="8958"/>
          <a:stretch>
            <a:fillRect/>
          </a:stretch>
        </p:blipFill>
        <p:spPr>
          <a:xfrm>
            <a:off x="3720354" y="21302"/>
            <a:ext cx="4751294" cy="174586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tags" Target="../tags/tag19.xml"/><Relationship Id="rId26" Type="http://schemas.openxmlformats.org/officeDocument/2006/relationships/tags" Target="../tags/tag27.xml"/><Relationship Id="rId3" Type="http://schemas.openxmlformats.org/officeDocument/2006/relationships/tags" Target="../tags/tag4.xml"/><Relationship Id="rId21" Type="http://schemas.openxmlformats.org/officeDocument/2006/relationships/tags" Target="../tags/tag22.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5" Type="http://schemas.openxmlformats.org/officeDocument/2006/relationships/tags" Target="../tags/tag26.xml"/><Relationship Id="rId33" Type="http://schemas.openxmlformats.org/officeDocument/2006/relationships/chart" Target="../charts/chart1.xml"/><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tags" Target="../tags/tag21.xml"/><Relationship Id="rId29" Type="http://schemas.openxmlformats.org/officeDocument/2006/relationships/tags" Target="../tags/tag30.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24" Type="http://schemas.openxmlformats.org/officeDocument/2006/relationships/tags" Target="../tags/tag25.xml"/><Relationship Id="rId32" Type="http://schemas.openxmlformats.org/officeDocument/2006/relationships/notesSlide" Target="../notesSlides/notesSlide5.xml"/><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tags" Target="../tags/tag24.xml"/><Relationship Id="rId28" Type="http://schemas.openxmlformats.org/officeDocument/2006/relationships/tags" Target="../tags/tag29.xml"/><Relationship Id="rId10" Type="http://schemas.openxmlformats.org/officeDocument/2006/relationships/tags" Target="../tags/tag11.xml"/><Relationship Id="rId19" Type="http://schemas.openxmlformats.org/officeDocument/2006/relationships/tags" Target="../tags/tag20.xml"/><Relationship Id="rId31" Type="http://schemas.openxmlformats.org/officeDocument/2006/relationships/slideLayout" Target="../slideLayouts/slideLayout6.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tags" Target="../tags/tag23.xml"/><Relationship Id="rId27" Type="http://schemas.openxmlformats.org/officeDocument/2006/relationships/tags" Target="../tags/tag28.xml"/><Relationship Id="rId30" Type="http://schemas.openxmlformats.org/officeDocument/2006/relationships/tags" Target="../tags/tag31.xml"/></Relationships>
</file>

<file path=ppt/slides/_rels/slide11.xml.rels><?xml version="1.0" encoding="UTF-8" standalone="yes"?>
<Relationships xmlns="http://schemas.openxmlformats.org/package/2006/relationships"><Relationship Id="rId8" Type="http://schemas.openxmlformats.org/officeDocument/2006/relationships/tags" Target="../tags/tag39.xml"/><Relationship Id="rId13" Type="http://schemas.openxmlformats.org/officeDocument/2006/relationships/tags" Target="../tags/tag44.xml"/><Relationship Id="rId18" Type="http://schemas.openxmlformats.org/officeDocument/2006/relationships/tags" Target="../tags/tag49.xml"/><Relationship Id="rId26" Type="http://schemas.openxmlformats.org/officeDocument/2006/relationships/tags" Target="../tags/tag57.xml"/><Relationship Id="rId3" Type="http://schemas.openxmlformats.org/officeDocument/2006/relationships/tags" Target="../tags/tag34.xml"/><Relationship Id="rId21" Type="http://schemas.openxmlformats.org/officeDocument/2006/relationships/tags" Target="../tags/tag52.xml"/><Relationship Id="rId34" Type="http://schemas.openxmlformats.org/officeDocument/2006/relationships/chart" Target="../charts/chart2.xml"/><Relationship Id="rId7" Type="http://schemas.openxmlformats.org/officeDocument/2006/relationships/tags" Target="../tags/tag38.xml"/><Relationship Id="rId12" Type="http://schemas.openxmlformats.org/officeDocument/2006/relationships/tags" Target="../tags/tag43.xml"/><Relationship Id="rId17" Type="http://schemas.openxmlformats.org/officeDocument/2006/relationships/tags" Target="../tags/tag48.xml"/><Relationship Id="rId25" Type="http://schemas.openxmlformats.org/officeDocument/2006/relationships/tags" Target="../tags/tag56.xml"/><Relationship Id="rId33" Type="http://schemas.openxmlformats.org/officeDocument/2006/relationships/slideLayout" Target="../slideLayouts/slideLayout6.xml"/><Relationship Id="rId2" Type="http://schemas.openxmlformats.org/officeDocument/2006/relationships/tags" Target="../tags/tag33.xml"/><Relationship Id="rId16" Type="http://schemas.openxmlformats.org/officeDocument/2006/relationships/tags" Target="../tags/tag47.xml"/><Relationship Id="rId20" Type="http://schemas.openxmlformats.org/officeDocument/2006/relationships/tags" Target="../tags/tag51.xml"/><Relationship Id="rId29" Type="http://schemas.openxmlformats.org/officeDocument/2006/relationships/tags" Target="../tags/tag60.xml"/><Relationship Id="rId1" Type="http://schemas.openxmlformats.org/officeDocument/2006/relationships/tags" Target="../tags/tag32.xml"/><Relationship Id="rId6" Type="http://schemas.openxmlformats.org/officeDocument/2006/relationships/tags" Target="../tags/tag37.xml"/><Relationship Id="rId11" Type="http://schemas.openxmlformats.org/officeDocument/2006/relationships/tags" Target="../tags/tag42.xml"/><Relationship Id="rId24" Type="http://schemas.openxmlformats.org/officeDocument/2006/relationships/tags" Target="../tags/tag55.xml"/><Relationship Id="rId32" Type="http://schemas.openxmlformats.org/officeDocument/2006/relationships/tags" Target="../tags/tag63.xml"/><Relationship Id="rId5" Type="http://schemas.openxmlformats.org/officeDocument/2006/relationships/tags" Target="../tags/tag36.xml"/><Relationship Id="rId15" Type="http://schemas.openxmlformats.org/officeDocument/2006/relationships/tags" Target="../tags/tag46.xml"/><Relationship Id="rId23" Type="http://schemas.openxmlformats.org/officeDocument/2006/relationships/tags" Target="../tags/tag54.xml"/><Relationship Id="rId28" Type="http://schemas.openxmlformats.org/officeDocument/2006/relationships/tags" Target="../tags/tag59.xml"/><Relationship Id="rId10" Type="http://schemas.openxmlformats.org/officeDocument/2006/relationships/tags" Target="../tags/tag41.xml"/><Relationship Id="rId19" Type="http://schemas.openxmlformats.org/officeDocument/2006/relationships/tags" Target="../tags/tag50.xml"/><Relationship Id="rId31" Type="http://schemas.openxmlformats.org/officeDocument/2006/relationships/tags" Target="../tags/tag62.xml"/><Relationship Id="rId4" Type="http://schemas.openxmlformats.org/officeDocument/2006/relationships/tags" Target="../tags/tag35.xml"/><Relationship Id="rId9" Type="http://schemas.openxmlformats.org/officeDocument/2006/relationships/tags" Target="../tags/tag40.xml"/><Relationship Id="rId14" Type="http://schemas.openxmlformats.org/officeDocument/2006/relationships/tags" Target="../tags/tag45.xml"/><Relationship Id="rId22" Type="http://schemas.openxmlformats.org/officeDocument/2006/relationships/tags" Target="../tags/tag53.xml"/><Relationship Id="rId27" Type="http://schemas.openxmlformats.org/officeDocument/2006/relationships/tags" Target="../tags/tag58.xml"/><Relationship Id="rId30" Type="http://schemas.openxmlformats.org/officeDocument/2006/relationships/tags" Target="../tags/tag61.xml"/></Relationships>
</file>

<file path=ppt/slides/_rels/slide12.xml.rels><?xml version="1.0" encoding="UTF-8" standalone="yes"?>
<Relationships xmlns="http://schemas.openxmlformats.org/package/2006/relationships"><Relationship Id="rId8" Type="http://schemas.openxmlformats.org/officeDocument/2006/relationships/tags" Target="../tags/tag71.xml"/><Relationship Id="rId13" Type="http://schemas.openxmlformats.org/officeDocument/2006/relationships/tags" Target="../tags/tag76.xml"/><Relationship Id="rId18" Type="http://schemas.openxmlformats.org/officeDocument/2006/relationships/chart" Target="../charts/chart3.xml"/><Relationship Id="rId3" Type="http://schemas.openxmlformats.org/officeDocument/2006/relationships/tags" Target="../tags/tag66.xml"/><Relationship Id="rId7" Type="http://schemas.openxmlformats.org/officeDocument/2006/relationships/tags" Target="../tags/tag70.xml"/><Relationship Id="rId12" Type="http://schemas.openxmlformats.org/officeDocument/2006/relationships/tags" Target="../tags/tag75.xml"/><Relationship Id="rId17" Type="http://schemas.openxmlformats.org/officeDocument/2006/relationships/slideLayout" Target="../slideLayouts/slideLayout6.xml"/><Relationship Id="rId2" Type="http://schemas.openxmlformats.org/officeDocument/2006/relationships/tags" Target="../tags/tag65.xml"/><Relationship Id="rId16" Type="http://schemas.openxmlformats.org/officeDocument/2006/relationships/tags" Target="../tags/tag79.xml"/><Relationship Id="rId1" Type="http://schemas.openxmlformats.org/officeDocument/2006/relationships/tags" Target="../tags/tag64.xml"/><Relationship Id="rId6" Type="http://schemas.openxmlformats.org/officeDocument/2006/relationships/tags" Target="../tags/tag69.xml"/><Relationship Id="rId11" Type="http://schemas.openxmlformats.org/officeDocument/2006/relationships/tags" Target="../tags/tag74.xml"/><Relationship Id="rId5" Type="http://schemas.openxmlformats.org/officeDocument/2006/relationships/tags" Target="../tags/tag68.xml"/><Relationship Id="rId15" Type="http://schemas.openxmlformats.org/officeDocument/2006/relationships/tags" Target="../tags/tag78.xml"/><Relationship Id="rId10" Type="http://schemas.openxmlformats.org/officeDocument/2006/relationships/tags" Target="../tags/tag73.xml"/><Relationship Id="rId4" Type="http://schemas.openxmlformats.org/officeDocument/2006/relationships/tags" Target="../tags/tag67.xml"/><Relationship Id="rId9" Type="http://schemas.openxmlformats.org/officeDocument/2006/relationships/tags" Target="../tags/tag72.xml"/><Relationship Id="rId14" Type="http://schemas.openxmlformats.org/officeDocument/2006/relationships/tags" Target="../tags/tag7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8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81.xml"/><Relationship Id="rId5" Type="http://schemas.microsoft.com/office/2007/relationships/hdphoto" Target="../media/hdphoto1.wdp"/><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8.xml"/><Relationship Id="rId7" Type="http://schemas.openxmlformats.org/officeDocument/2006/relationships/image" Target="../media/image19.png"/><Relationship Id="rId2" Type="http://schemas.openxmlformats.org/officeDocument/2006/relationships/slideLayout" Target="../slideLayouts/slideLayout6.xml"/><Relationship Id="rId1" Type="http://schemas.openxmlformats.org/officeDocument/2006/relationships/tags" Target="../tags/tag8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slideLayout" Target="../slideLayouts/slideLayout6.xml"/><Relationship Id="rId1" Type="http://schemas.openxmlformats.org/officeDocument/2006/relationships/tags" Target="../tags/tag83.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84.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9.png"/><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40.jpeg"/></Relationships>
</file>

<file path=ppt/slides/_rels/slide3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14.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264A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26658"/>
          <a:stretch>
            <a:fillRect/>
          </a:stretch>
        </p:blipFill>
        <p:spPr>
          <a:xfrm>
            <a:off x="-17906" y="0"/>
            <a:ext cx="12227812"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6547" y="363255"/>
            <a:ext cx="9404682" cy="332261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hidden="1"/>
          <p:cNvSpPr/>
          <p:nvPr>
            <p:custDataLst>
              <p:tags r:id="rId1"/>
            </p:custDataLst>
          </p:nvPr>
        </p:nvSpPr>
        <p:spPr bwMode="auto">
          <a:xfrm>
            <a:off x="1524001" y="857251"/>
            <a:ext cx="119063" cy="11906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sz="2400" b="1" dirty="0">
              <a:latin typeface="Calibri Light" panose="020F0302020204030204" pitchFamily="34" charset="0"/>
              <a:ea typeface="+mj-ea"/>
              <a:cs typeface="+mj-cs"/>
              <a:sym typeface="Calibri Light" panose="020F0302020204030204" pitchFamily="34" charset="0"/>
            </a:endParaRPr>
          </a:p>
        </p:txBody>
      </p:sp>
      <p:sp>
        <p:nvSpPr>
          <p:cNvPr id="34" name="Rectangle 33"/>
          <p:cNvSpPr/>
          <p:nvPr/>
        </p:nvSpPr>
        <p:spPr>
          <a:xfrm>
            <a:off x="488562" y="2257425"/>
            <a:ext cx="11214876" cy="4105275"/>
          </a:xfrm>
          <a:prstGeom prst="rect">
            <a:avLst/>
          </a:prstGeom>
          <a:solidFill>
            <a:schemeClr val="bg1"/>
          </a:solidFill>
          <a:ln w="9525">
            <a:solidFill>
              <a:srgbClr val="0064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aphicFrame>
        <p:nvGraphicFramePr>
          <p:cNvPr id="56" name="Chart 55"/>
          <p:cNvGraphicFramePr/>
          <p:nvPr>
            <p:custDataLst>
              <p:tags r:id="rId2"/>
            </p:custDataLst>
          </p:nvPr>
        </p:nvGraphicFramePr>
        <p:xfrm>
          <a:off x="936625" y="2932113"/>
          <a:ext cx="10661650" cy="3108325"/>
        </p:xfrm>
        <a:graphic>
          <a:graphicData uri="http://schemas.openxmlformats.org/drawingml/2006/chart">
            <c:chart xmlns:c="http://schemas.openxmlformats.org/drawingml/2006/chart" xmlns:r="http://schemas.openxmlformats.org/officeDocument/2006/relationships" r:id="rId33"/>
          </a:graphicData>
        </a:graphic>
      </p:graphicFrame>
      <p:cxnSp>
        <p:nvCxnSpPr>
          <p:cNvPr id="30" name="Straight Connector 29"/>
          <p:cNvCxnSpPr/>
          <p:nvPr>
            <p:custDataLst>
              <p:tags r:id="rId3"/>
            </p:custDataLst>
          </p:nvPr>
        </p:nvCxnSpPr>
        <p:spPr bwMode="auto">
          <a:xfrm>
            <a:off x="2160588" y="5688014"/>
            <a:ext cx="0" cy="42863"/>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custDataLst>
              <p:tags r:id="rId4"/>
            </p:custDataLst>
          </p:nvPr>
        </p:nvCxnSpPr>
        <p:spPr bwMode="auto">
          <a:xfrm flipH="1" flipV="1">
            <a:off x="2508250" y="5583238"/>
            <a:ext cx="204788" cy="28575"/>
          </a:xfrm>
          <a:prstGeom prst="line">
            <a:avLst/>
          </a:prstGeom>
          <a:ln w="6350"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custDataLst>
              <p:tags r:id="rId5"/>
            </p:custDataLst>
          </p:nvPr>
        </p:nvCxnSpPr>
        <p:spPr bwMode="auto">
          <a:xfrm flipH="1" flipV="1">
            <a:off x="3895725" y="5426075"/>
            <a:ext cx="236538" cy="23813"/>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2" name="Text Placeholder 2"/>
          <p:cNvSpPr>
            <a:spLocks noGrp="1"/>
          </p:cNvSpPr>
          <p:nvPr>
            <p:custDataLst>
              <p:tags r:id="rId6"/>
            </p:custDataLst>
          </p:nvPr>
        </p:nvSpPr>
        <p:spPr bwMode="auto">
          <a:xfrm>
            <a:off x="2185988" y="6011863"/>
            <a:ext cx="617538"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fld id="{43C35A24-DBD8-4FD7-888D-4766B372CB99}" type="datetime'''''''''''''''''''F''''''Y''''2''''''0''''''1''1'''''">
              <a:rPr lang="en-US" altLang="en-US" sz="1400"/>
              <a:t>FY2011</a:t>
            </a:fld>
            <a:endParaRPr lang="en-US" sz="1400" dirty="0">
              <a:sym typeface="+mn-lt"/>
            </a:endParaRPr>
          </a:p>
        </p:txBody>
      </p:sp>
      <p:sp>
        <p:nvSpPr>
          <p:cNvPr id="83" name="Text Placeholder 2"/>
          <p:cNvSpPr>
            <a:spLocks noGrp="1"/>
          </p:cNvSpPr>
          <p:nvPr>
            <p:custDataLst>
              <p:tags r:id="rId7"/>
            </p:custDataLst>
          </p:nvPr>
        </p:nvSpPr>
        <p:spPr bwMode="auto">
          <a:xfrm>
            <a:off x="698500" y="3400425"/>
            <a:ext cx="244475" cy="2173288"/>
          </a:xfrm>
          <a:prstGeom prst="rect">
            <a:avLst/>
          </a:prstGeom>
          <a:noFill/>
          <a:extLst>
            <a:ext uri="{909E8E84-426E-40DD-AFC4-6F175D3DCCD1}">
              <a14:hiddenFill xmlns:a14="http://schemas.microsoft.com/office/drawing/2010/main">
                <a:solidFill>
                  <a:scrgbClr r="0" g="0" b="0"/>
                </a:solidFill>
              </a14:hiddenFill>
            </a:ext>
          </a:extLst>
        </p:spPr>
        <p:txBody>
          <a:bodyPr vert="vert270" wrap="none" lIns="0" tIns="0" rIns="0" bIns="0" numCol="1" spcCol="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r>
              <a:rPr lang="en-US" sz="1400" b="1" dirty="0">
                <a:solidFill>
                  <a:srgbClr val="153D6E"/>
                </a:solidFill>
              </a:rPr>
              <a:t>Number of I-526 Petitions</a:t>
            </a:r>
          </a:p>
        </p:txBody>
      </p:sp>
      <p:sp>
        <p:nvSpPr>
          <p:cNvPr id="81" name="Text Placeholder 2"/>
          <p:cNvSpPr>
            <a:spLocks noGrp="1"/>
          </p:cNvSpPr>
          <p:nvPr>
            <p:custDataLst>
              <p:tags r:id="rId8"/>
            </p:custDataLst>
          </p:nvPr>
        </p:nvSpPr>
        <p:spPr bwMode="auto">
          <a:xfrm>
            <a:off x="3573463" y="6011863"/>
            <a:ext cx="617538"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fld id="{4E0E7A6C-766A-4C98-95B1-5DB204A9759A}" type="datetime'''''F''''''''''''''''''Y2''0''''''''''''''''''1''2'">
              <a:rPr lang="en-US" altLang="en-US" sz="1400"/>
              <a:t>FY2012</a:t>
            </a:fld>
            <a:endParaRPr lang="en-US" sz="1400" dirty="0">
              <a:sym typeface="+mn-lt"/>
            </a:endParaRPr>
          </a:p>
        </p:txBody>
      </p:sp>
      <p:sp>
        <p:nvSpPr>
          <p:cNvPr id="13" name="Rectangle 12"/>
          <p:cNvSpPr/>
          <p:nvPr>
            <p:custDataLst>
              <p:tags r:id="rId9"/>
            </p:custDataLst>
          </p:nvPr>
        </p:nvSpPr>
        <p:spPr bwMode="gray">
          <a:xfrm>
            <a:off x="3698875" y="5383213"/>
            <a:ext cx="366713" cy="244475"/>
          </a:xfrm>
          <a:prstGeom prst="rect">
            <a:avLst/>
          </a:prstGeom>
          <a:solidFill>
            <a:srgbClr val="0064A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8575" tIns="0" rIns="28575" bIns="0" numCol="1" spcCol="0" rtlCol="0" anchor="ctr" anchorCtr="0">
            <a:noAutofit/>
          </a:bodyPr>
          <a:lstStyle/>
          <a:p>
            <a:pPr algn="ctr">
              <a:spcBef>
                <a:spcPct val="0"/>
              </a:spcBef>
              <a:spcAft>
                <a:spcPct val="0"/>
              </a:spcAft>
            </a:pPr>
            <a:fld id="{8A76767E-F9D6-483A-9AFF-DDCC25C384B6}" type="datetime'''''''''''''''''''9''''''''''''57'''''''''''''''''''''">
              <a:rPr lang="en-US" altLang="en-US" sz="1400">
                <a:solidFill>
                  <a:schemeClr val="bg1"/>
                </a:solidFill>
                <a:sym typeface="+mn-lt"/>
              </a:rPr>
              <a:t>957</a:t>
            </a:fld>
            <a:endParaRPr lang="en-US" sz="1400">
              <a:solidFill>
                <a:schemeClr val="bg1"/>
              </a:solidFill>
              <a:sym typeface="+mn-lt"/>
            </a:endParaRPr>
          </a:p>
        </p:txBody>
      </p:sp>
      <p:sp useBgFill="1">
        <p:nvSpPr>
          <p:cNvPr id="14" name="Rectangle 13"/>
          <p:cNvSpPr/>
          <p:nvPr>
            <p:custDataLst>
              <p:tags r:id="rId10"/>
            </p:custDataLst>
          </p:nvPr>
        </p:nvSpPr>
        <p:spPr bwMode="gray">
          <a:xfrm>
            <a:off x="4132263" y="5353050"/>
            <a:ext cx="520700" cy="244475"/>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8575" tIns="0" rIns="28575" bIns="0" numCol="1" spcCol="0" rtlCol="0" anchor="t" anchorCtr="0">
            <a:noAutofit/>
          </a:bodyPr>
          <a:lstStyle/>
          <a:p>
            <a:pPr>
              <a:spcBef>
                <a:spcPct val="0"/>
              </a:spcBef>
              <a:spcAft>
                <a:spcPct val="0"/>
              </a:spcAft>
            </a:pPr>
            <a:fld id="{130631F2-B91B-4AFC-BA89-47543852D773}" type="datetime'5'''''''''''''''''''''''''''''''''''''',0''''''''''''18'''">
              <a:rPr lang="en-US" altLang="en-US" sz="1400">
                <a:solidFill>
                  <a:schemeClr val="tx1"/>
                </a:solidFill>
                <a:sym typeface="+mn-lt"/>
              </a:rPr>
              <a:t>5,018</a:t>
            </a:fld>
            <a:endParaRPr lang="en-US" sz="1400">
              <a:solidFill>
                <a:schemeClr val="tx1"/>
              </a:solidFill>
              <a:sym typeface="+mn-lt"/>
            </a:endParaRPr>
          </a:p>
        </p:txBody>
      </p:sp>
      <p:sp>
        <p:nvSpPr>
          <p:cNvPr id="15" name="Rectangle 14"/>
          <p:cNvSpPr/>
          <p:nvPr>
            <p:custDataLst>
              <p:tags r:id="rId11"/>
            </p:custDataLst>
          </p:nvPr>
        </p:nvSpPr>
        <p:spPr bwMode="gray">
          <a:xfrm>
            <a:off x="5087938" y="5381625"/>
            <a:ext cx="366713" cy="244475"/>
          </a:xfrm>
          <a:prstGeom prst="rect">
            <a:avLst/>
          </a:prstGeom>
          <a:solidFill>
            <a:srgbClr val="0064A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8575" tIns="0" rIns="28575" bIns="0" numCol="1" spcCol="0" rtlCol="0" anchor="ctr" anchorCtr="0">
            <a:noAutofit/>
          </a:bodyPr>
          <a:lstStyle/>
          <a:p>
            <a:pPr algn="ctr">
              <a:spcBef>
                <a:spcPct val="0"/>
              </a:spcBef>
              <a:spcAft>
                <a:spcPct val="0"/>
              </a:spcAft>
            </a:pPr>
            <a:fld id="{0FDE3891-CA3A-4274-9D50-1567A76A726E}" type="datetime'''''''''''9''''''''''''''''''4''''''''''3'''''''''''''''''">
              <a:rPr lang="en-US" altLang="en-US" sz="1400">
                <a:solidFill>
                  <a:schemeClr val="bg1"/>
                </a:solidFill>
                <a:sym typeface="+mn-lt"/>
              </a:rPr>
              <a:t>943</a:t>
            </a:fld>
            <a:endParaRPr lang="en-US" sz="1400">
              <a:solidFill>
                <a:schemeClr val="bg1"/>
              </a:solidFill>
              <a:sym typeface="+mn-lt"/>
            </a:endParaRPr>
          </a:p>
        </p:txBody>
      </p:sp>
      <p:sp>
        <p:nvSpPr>
          <p:cNvPr id="78" name="Text Placeholder 2"/>
          <p:cNvSpPr>
            <a:spLocks noGrp="1"/>
          </p:cNvSpPr>
          <p:nvPr>
            <p:custDataLst>
              <p:tags r:id="rId12"/>
            </p:custDataLst>
          </p:nvPr>
        </p:nvSpPr>
        <p:spPr bwMode="auto">
          <a:xfrm>
            <a:off x="4962525" y="6011863"/>
            <a:ext cx="617538"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fld id="{6283746A-F6C6-4892-91E4-FFDF94DF7569}" type="datetime'F''''''''Y''''''''''''20''''''''1''''''''''''''3'''''''''''">
              <a:rPr lang="en-US" altLang="en-US" sz="1400"/>
              <a:t>FY2013</a:t>
            </a:fld>
            <a:endParaRPr lang="en-US" sz="1400" dirty="0">
              <a:sym typeface="+mn-lt"/>
            </a:endParaRPr>
          </a:p>
        </p:txBody>
      </p:sp>
      <p:sp>
        <p:nvSpPr>
          <p:cNvPr id="4" name="Rectangle 3"/>
          <p:cNvSpPr/>
          <p:nvPr>
            <p:custDataLst>
              <p:tags r:id="rId13"/>
            </p:custDataLst>
          </p:nvPr>
        </p:nvSpPr>
        <p:spPr bwMode="gray">
          <a:xfrm>
            <a:off x="6397625" y="5232400"/>
            <a:ext cx="520700" cy="244475"/>
          </a:xfrm>
          <a:prstGeom prst="rect">
            <a:avLst/>
          </a:prstGeom>
          <a:solidFill>
            <a:srgbClr val="0064A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8575" tIns="0" rIns="28575" bIns="0" numCol="1" spcCol="0" rtlCol="0" anchor="ctr" anchorCtr="0">
            <a:noAutofit/>
          </a:bodyPr>
          <a:lstStyle/>
          <a:p>
            <a:pPr algn="ctr">
              <a:spcBef>
                <a:spcPct val="0"/>
              </a:spcBef>
              <a:spcAft>
                <a:spcPct val="0"/>
              </a:spcAft>
            </a:pPr>
            <a:fld id="{E0D80404-F132-44FA-905C-73A8C254887B}" type="datetime'1'''',''''''''2''6''6'''''''''''''''''''''''''''''''''">
              <a:rPr lang="en-US" altLang="en-US" sz="1400">
                <a:solidFill>
                  <a:schemeClr val="bg1"/>
                </a:solidFill>
                <a:sym typeface="+mn-lt"/>
              </a:rPr>
              <a:t>1,266</a:t>
            </a:fld>
            <a:endParaRPr lang="en-US" sz="1400">
              <a:solidFill>
                <a:schemeClr val="bg1"/>
              </a:solidFill>
              <a:sym typeface="+mn-lt"/>
            </a:endParaRPr>
          </a:p>
        </p:txBody>
      </p:sp>
      <p:sp>
        <p:nvSpPr>
          <p:cNvPr id="77" name="Text Placeholder 2"/>
          <p:cNvSpPr>
            <a:spLocks noGrp="1"/>
          </p:cNvSpPr>
          <p:nvPr>
            <p:custDataLst>
              <p:tags r:id="rId14"/>
            </p:custDataLst>
          </p:nvPr>
        </p:nvSpPr>
        <p:spPr bwMode="auto">
          <a:xfrm>
            <a:off x="6350000" y="6011863"/>
            <a:ext cx="617538"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fld id="{A5E7E05E-7EBF-40F9-A881-476F76F0B977}" type="datetime'''''''''''''F''Y2''''''''''0''''''''''1''''4'">
              <a:rPr lang="en-US" altLang="en-US" sz="1400"/>
              <a:t>FY2014</a:t>
            </a:fld>
            <a:endParaRPr lang="en-US" sz="1400" dirty="0">
              <a:sym typeface="+mn-lt"/>
            </a:endParaRPr>
          </a:p>
        </p:txBody>
      </p:sp>
      <p:sp>
        <p:nvSpPr>
          <p:cNvPr id="20" name="Rectangle 19"/>
          <p:cNvSpPr/>
          <p:nvPr>
            <p:custDataLst>
              <p:tags r:id="rId15"/>
            </p:custDataLst>
          </p:nvPr>
        </p:nvSpPr>
        <p:spPr bwMode="gray">
          <a:xfrm>
            <a:off x="7785100" y="4900613"/>
            <a:ext cx="520700" cy="244475"/>
          </a:xfrm>
          <a:prstGeom prst="rect">
            <a:avLst/>
          </a:prstGeom>
          <a:solidFill>
            <a:srgbClr val="0064A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8575" tIns="0" rIns="28575" bIns="0" numCol="1" spcCol="0" rtlCol="0" anchor="ctr" anchorCtr="0">
            <a:noAutofit/>
          </a:bodyPr>
          <a:lstStyle/>
          <a:p>
            <a:pPr algn="ctr">
              <a:spcBef>
                <a:spcPct val="0"/>
              </a:spcBef>
              <a:spcAft>
                <a:spcPct val="0"/>
              </a:spcAft>
            </a:pPr>
            <a:fld id="{690C0468-2671-4FCD-888A-ADD0B30CE1F1}" type="datetime'''''''''''''''''''1,''''''''''''05''''''''''''''6'">
              <a:rPr lang="en-US" altLang="en-US" sz="1400">
                <a:solidFill>
                  <a:schemeClr val="bg1"/>
                </a:solidFill>
                <a:sym typeface="+mn-lt"/>
              </a:rPr>
              <a:t>1,056</a:t>
            </a:fld>
            <a:endParaRPr lang="en-US" sz="1400">
              <a:solidFill>
                <a:schemeClr val="bg1"/>
              </a:solidFill>
              <a:sym typeface="+mn-lt"/>
            </a:endParaRPr>
          </a:p>
        </p:txBody>
      </p:sp>
      <p:sp>
        <p:nvSpPr>
          <p:cNvPr id="76" name="Text Placeholder 2"/>
          <p:cNvSpPr>
            <a:spLocks noGrp="1"/>
          </p:cNvSpPr>
          <p:nvPr>
            <p:custDataLst>
              <p:tags r:id="rId16"/>
            </p:custDataLst>
          </p:nvPr>
        </p:nvSpPr>
        <p:spPr bwMode="auto">
          <a:xfrm>
            <a:off x="7737475" y="6011863"/>
            <a:ext cx="617538"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fld id="{403CF70D-55CD-43F5-8F11-8E54FE1FE15A}" type="datetime'''''F''''Y''''''''''''''''''''''''''''''''''''2''01''5'''''">
              <a:rPr lang="en-US" altLang="en-US" sz="1400"/>
              <a:t>FY2015</a:t>
            </a:fld>
            <a:endParaRPr lang="en-US" sz="1400" dirty="0">
              <a:sym typeface="+mn-lt"/>
            </a:endParaRPr>
          </a:p>
        </p:txBody>
      </p:sp>
      <p:sp>
        <p:nvSpPr>
          <p:cNvPr id="80" name="Text Placeholder 2"/>
          <p:cNvSpPr>
            <a:spLocks noGrp="1"/>
          </p:cNvSpPr>
          <p:nvPr>
            <p:custDataLst>
              <p:tags r:id="rId17"/>
            </p:custDataLst>
          </p:nvPr>
        </p:nvSpPr>
        <p:spPr bwMode="auto">
          <a:xfrm>
            <a:off x="9124950" y="6011863"/>
            <a:ext cx="617538"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fld id="{EEB3C8CC-3195-4314-A2D7-6B7222A7E750}" type="datetime'FY''''''''''''20''''''''''''''''''''''''''''''''''''16'''''">
              <a:rPr lang="en-US" altLang="en-US" sz="1400"/>
              <a:t>FY2016</a:t>
            </a:fld>
            <a:endParaRPr lang="en-US" sz="1400" dirty="0">
              <a:sym typeface="+mn-lt"/>
            </a:endParaRPr>
          </a:p>
        </p:txBody>
      </p:sp>
      <p:sp>
        <p:nvSpPr>
          <p:cNvPr id="24" name="Rectangle 23"/>
          <p:cNvSpPr/>
          <p:nvPr>
            <p:custDataLst>
              <p:tags r:id="rId18"/>
            </p:custDataLst>
          </p:nvPr>
        </p:nvSpPr>
        <p:spPr bwMode="gray">
          <a:xfrm>
            <a:off x="10639425" y="4665663"/>
            <a:ext cx="366713" cy="244475"/>
          </a:xfrm>
          <a:prstGeom prst="rect">
            <a:avLst/>
          </a:prstGeom>
          <a:solidFill>
            <a:srgbClr val="0064A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8575" tIns="0" rIns="28575" bIns="0" numCol="1" spcCol="0" rtlCol="0" anchor="ctr" anchorCtr="0">
            <a:noAutofit/>
          </a:bodyPr>
          <a:lstStyle/>
          <a:p>
            <a:pPr algn="ctr">
              <a:spcBef>
                <a:spcPct val="0"/>
              </a:spcBef>
              <a:spcAft>
                <a:spcPct val="0"/>
              </a:spcAft>
            </a:pPr>
            <a:fld id="{07C5A94D-6E51-4B61-BF80-4A4E9BC1BBB6}" type="datetime'''''''92''''''''''''2'''''''''''''''">
              <a:rPr lang="en-US" altLang="en-US" sz="1400">
                <a:solidFill>
                  <a:schemeClr val="bg1"/>
                </a:solidFill>
                <a:sym typeface="+mn-lt"/>
              </a:rPr>
              <a:t>922</a:t>
            </a:fld>
            <a:endParaRPr lang="en-US" sz="1400">
              <a:solidFill>
                <a:schemeClr val="bg1"/>
              </a:solidFill>
              <a:sym typeface="+mn-lt"/>
            </a:endParaRPr>
          </a:p>
        </p:txBody>
      </p:sp>
      <p:sp>
        <p:nvSpPr>
          <p:cNvPr id="79" name="Text Placeholder 2"/>
          <p:cNvSpPr>
            <a:spLocks noGrp="1"/>
          </p:cNvSpPr>
          <p:nvPr>
            <p:custDataLst>
              <p:tags r:id="rId19"/>
            </p:custDataLst>
          </p:nvPr>
        </p:nvSpPr>
        <p:spPr bwMode="auto">
          <a:xfrm>
            <a:off x="10514013" y="6011863"/>
            <a:ext cx="617538"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fld id="{2CB8F2A8-CC95-4E08-BD46-6753ADBE5744}" type="datetime'''F''''''''Y''''''20''1''''''''''''''''''''''7'">
              <a:rPr lang="en-US" altLang="en-US" sz="1400"/>
              <a:t>FY2017</a:t>
            </a:fld>
            <a:endParaRPr lang="en-US" sz="1400" dirty="0">
              <a:sym typeface="+mn-lt"/>
            </a:endParaRPr>
          </a:p>
        </p:txBody>
      </p:sp>
      <p:sp useBgFill="1">
        <p:nvSpPr>
          <p:cNvPr id="8" name="Rectangle 7"/>
          <p:cNvSpPr/>
          <p:nvPr>
            <p:custDataLst>
              <p:tags r:id="rId20"/>
            </p:custDataLst>
          </p:nvPr>
        </p:nvSpPr>
        <p:spPr bwMode="gray">
          <a:xfrm>
            <a:off x="2713038" y="5526088"/>
            <a:ext cx="520700" cy="244475"/>
          </a:xfrm>
          <a:prstGeom prst="rect">
            <a:avLst/>
          </a:prstGeom>
          <a:ln w="12700" cap="flat" cmpd="sng" algn="ctr">
            <a:noFill/>
            <a:prstDash val="solid"/>
            <a:miter lim="800000"/>
            <a:headEnd type="none" w="med" len="med"/>
            <a:tailEnd type="none" w="med" len="med"/>
          </a:ln>
          <a:effectLst/>
          <a:extLst>
            <a:ext uri="{91240B29-F687-4F45-9708-019B960494DF}">
              <a14:hiddenLine xmlns:a14="http://schemas.microsoft.com/office/drawing/2010/main" w="12700">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8575" tIns="0" rIns="28575" bIns="0" numCol="1" spcCol="0" rtlCol="0" anchor="t" anchorCtr="0">
            <a:noAutofit/>
          </a:bodyPr>
          <a:lstStyle/>
          <a:p>
            <a:pPr>
              <a:spcBef>
                <a:spcPct val="0"/>
              </a:spcBef>
              <a:spcAft>
                <a:spcPct val="0"/>
              </a:spcAft>
            </a:pPr>
            <a:fld id="{57F6E45A-0C22-4F97-9EDF-847DB1F5FE8B}" type="datetime'''''3'''''''''''''''''''',''''''3''4''''''''''''''''''7'''''">
              <a:rPr lang="en-US" altLang="en-US" sz="1400" smtClean="0">
                <a:solidFill>
                  <a:schemeClr val="tx1"/>
                </a:solidFill>
                <a:sym typeface="+mn-lt"/>
              </a:rPr>
              <a:t>3,347</a:t>
            </a:fld>
            <a:endParaRPr lang="en-US" sz="1400">
              <a:solidFill>
                <a:schemeClr val="tx1"/>
              </a:solidFill>
              <a:sym typeface="+mn-lt"/>
            </a:endParaRPr>
          </a:p>
        </p:txBody>
      </p:sp>
      <p:sp>
        <p:nvSpPr>
          <p:cNvPr id="9" name="Rectangle 8"/>
          <p:cNvSpPr/>
          <p:nvPr>
            <p:custDataLst>
              <p:tags r:id="rId21"/>
            </p:custDataLst>
          </p:nvPr>
        </p:nvSpPr>
        <p:spPr bwMode="gray">
          <a:xfrm>
            <a:off x="2233613" y="5699125"/>
            <a:ext cx="520700" cy="244475"/>
          </a:xfrm>
          <a:prstGeom prst="rect">
            <a:avLst/>
          </a:prstGeom>
          <a:solidFill>
            <a:schemeClr val="accent4"/>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8575" tIns="0" rIns="28575" bIns="0" numCol="1" spcCol="0" rtlCol="0" anchor="ctr" anchorCtr="0">
            <a:noAutofit/>
          </a:bodyPr>
          <a:lstStyle/>
          <a:p>
            <a:pPr algn="ctr">
              <a:spcBef>
                <a:spcPct val="0"/>
              </a:spcBef>
              <a:spcAft>
                <a:spcPct val="0"/>
              </a:spcAft>
            </a:pPr>
            <a:fld id="{E4565438-00C4-42EF-9540-C5471C7EB9C4}" type="datetime'''''''''''''''''''1'''''''''''''''''',''''5''7''''''1'''''">
              <a:rPr lang="en-US" altLang="en-US" sz="1400" smtClean="0">
                <a:solidFill>
                  <a:schemeClr val="tx1"/>
                </a:solidFill>
                <a:sym typeface="+mn-lt"/>
              </a:rPr>
              <a:t>1,571</a:t>
            </a:fld>
            <a:endParaRPr lang="en-US" sz="1400">
              <a:solidFill>
                <a:schemeClr val="tx1"/>
              </a:solidFill>
              <a:sym typeface="+mn-lt"/>
            </a:endParaRPr>
          </a:p>
        </p:txBody>
      </p:sp>
      <p:sp>
        <p:nvSpPr>
          <p:cNvPr id="10" name="Rectangle 9"/>
          <p:cNvSpPr/>
          <p:nvPr>
            <p:custDataLst>
              <p:tags r:id="rId22"/>
            </p:custDataLst>
          </p:nvPr>
        </p:nvSpPr>
        <p:spPr bwMode="gray">
          <a:xfrm>
            <a:off x="9172575" y="4973638"/>
            <a:ext cx="520700" cy="244475"/>
          </a:xfrm>
          <a:prstGeom prst="rect">
            <a:avLst/>
          </a:prstGeom>
          <a:solidFill>
            <a:srgbClr val="0064A2"/>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8575" tIns="0" rIns="28575" bIns="0" numCol="1" spcCol="0" rtlCol="0" anchor="ctr" anchorCtr="0">
            <a:noAutofit/>
          </a:bodyPr>
          <a:lstStyle/>
          <a:p>
            <a:pPr algn="ctr">
              <a:spcBef>
                <a:spcPct val="0"/>
              </a:spcBef>
              <a:spcAft>
                <a:spcPct val="0"/>
              </a:spcAft>
            </a:pPr>
            <a:fld id="{44168227-C34E-45AB-953E-F6BCF2DCCC3D}" type="datetime'''''''''''''''''''1'''',''7''35'''''''">
              <a:rPr lang="en-US" altLang="en-US" sz="1400" smtClean="0">
                <a:solidFill>
                  <a:schemeClr val="bg1"/>
                </a:solidFill>
                <a:sym typeface="+mn-lt"/>
              </a:rPr>
              <a:t>1,735</a:t>
            </a:fld>
            <a:endParaRPr lang="en-US" sz="1400" dirty="0">
              <a:solidFill>
                <a:schemeClr val="bg1"/>
              </a:solidFill>
              <a:sym typeface="+mn-lt"/>
            </a:endParaRPr>
          </a:p>
        </p:txBody>
      </p:sp>
      <p:sp>
        <p:nvSpPr>
          <p:cNvPr id="87" name="Rectangle 86"/>
          <p:cNvSpPr/>
          <p:nvPr>
            <p:custDataLst>
              <p:tags r:id="rId23"/>
            </p:custDataLst>
          </p:nvPr>
        </p:nvSpPr>
        <p:spPr bwMode="auto">
          <a:xfrm>
            <a:off x="7723188" y="2838450"/>
            <a:ext cx="214313" cy="160338"/>
          </a:xfrm>
          <a:prstGeom prst="rect">
            <a:avLst/>
          </a:prstGeom>
          <a:solidFill>
            <a:srgbClr val="0064A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cxnSp>
        <p:nvCxnSpPr>
          <p:cNvPr id="85" name="Straight Connector 84"/>
          <p:cNvCxnSpPr/>
          <p:nvPr>
            <p:custDataLst>
              <p:tags r:id="rId24"/>
            </p:custDataLst>
          </p:nvPr>
        </p:nvCxnSpPr>
        <p:spPr bwMode="gray">
          <a:xfrm>
            <a:off x="9575800" y="2917825"/>
            <a:ext cx="328613" cy="0"/>
          </a:xfrm>
          <a:prstGeom prst="line">
            <a:avLst/>
          </a:prstGeom>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6" name="Rectangle 85"/>
          <p:cNvSpPr/>
          <p:nvPr>
            <p:custDataLst>
              <p:tags r:id="rId25"/>
            </p:custDataLst>
          </p:nvPr>
        </p:nvSpPr>
        <p:spPr bwMode="auto">
          <a:xfrm>
            <a:off x="8656638" y="2838450"/>
            <a:ext cx="214313" cy="160338"/>
          </a:xfrm>
          <a:prstGeom prst="rect">
            <a:avLst/>
          </a:prstGeom>
          <a:solidFill>
            <a:schemeClr val="accent4"/>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cxnSp>
        <p:nvCxnSpPr>
          <p:cNvPr id="84" name="Straight Connector 83"/>
          <p:cNvCxnSpPr/>
          <p:nvPr>
            <p:custDataLst>
              <p:tags r:id="rId26"/>
            </p:custDataLst>
          </p:nvPr>
        </p:nvCxnSpPr>
        <p:spPr bwMode="gray">
          <a:xfrm>
            <a:off x="10579100" y="2917825"/>
            <a:ext cx="328613" cy="0"/>
          </a:xfrm>
          <a:prstGeom prst="line">
            <a:avLst/>
          </a:prstGeom>
          <a:ln w="28575">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0" name="Text Placeholder 2"/>
          <p:cNvSpPr>
            <a:spLocks noGrp="1"/>
          </p:cNvSpPr>
          <p:nvPr>
            <p:custDataLst>
              <p:tags r:id="rId27"/>
            </p:custDataLst>
          </p:nvPr>
        </p:nvSpPr>
        <p:spPr bwMode="auto">
          <a:xfrm>
            <a:off x="7988300" y="2833688"/>
            <a:ext cx="45243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8EFBC464-17B4-4D35-BE10-B7E95E1E1450}" type="datetime'''''''''''Den''i''''''''''''a''''''''''''''''''l''''''''''s'">
              <a:rPr lang="en-US" altLang="en-US" sz="1200"/>
              <a:t>Denials</a:t>
            </a:fld>
            <a:endParaRPr lang="en-US" sz="1200" dirty="0">
              <a:sym typeface="+mn-lt"/>
            </a:endParaRPr>
          </a:p>
        </p:txBody>
      </p:sp>
      <p:sp>
        <p:nvSpPr>
          <p:cNvPr id="89" name="Text Placeholder 2"/>
          <p:cNvSpPr>
            <a:spLocks noGrp="1"/>
          </p:cNvSpPr>
          <p:nvPr>
            <p:custDataLst>
              <p:tags r:id="rId28"/>
            </p:custDataLst>
          </p:nvPr>
        </p:nvSpPr>
        <p:spPr bwMode="auto">
          <a:xfrm>
            <a:off x="8921750" y="2833688"/>
            <a:ext cx="552450"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73091593-5180-4740-8974-C219ECB1418C}" type="datetime'''''''''A''''''p''''p''r''''o''''''val'''''''">
              <a:rPr lang="en-US" altLang="en-US" sz="1200"/>
              <a:t>Approval</a:t>
            </a:fld>
            <a:endParaRPr lang="en-US" sz="1200" dirty="0">
              <a:sym typeface="+mn-lt"/>
            </a:endParaRPr>
          </a:p>
        </p:txBody>
      </p:sp>
      <p:sp>
        <p:nvSpPr>
          <p:cNvPr id="88" name="Text Placeholder 2"/>
          <p:cNvSpPr>
            <a:spLocks noGrp="1"/>
          </p:cNvSpPr>
          <p:nvPr>
            <p:custDataLst>
              <p:tags r:id="rId29"/>
            </p:custDataLst>
          </p:nvPr>
        </p:nvSpPr>
        <p:spPr bwMode="auto">
          <a:xfrm>
            <a:off x="9955213" y="2833688"/>
            <a:ext cx="52228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AFB421A9-21F6-462E-954E-1A4D91E53DE0}" type="datetime'R''''''''''''''''''''''''e''ce''''ip''''''ts'''''''''''''''">
              <a:rPr lang="en-US" altLang="en-US" sz="1200"/>
              <a:t>Receipts</a:t>
            </a:fld>
            <a:endParaRPr lang="en-US" sz="1200" dirty="0">
              <a:sym typeface="+mn-lt"/>
            </a:endParaRPr>
          </a:p>
        </p:txBody>
      </p:sp>
      <p:sp>
        <p:nvSpPr>
          <p:cNvPr id="91" name="Text Placeholder 2"/>
          <p:cNvSpPr>
            <a:spLocks noGrp="1"/>
          </p:cNvSpPr>
          <p:nvPr>
            <p:custDataLst>
              <p:tags r:id="rId30"/>
            </p:custDataLst>
          </p:nvPr>
        </p:nvSpPr>
        <p:spPr bwMode="auto">
          <a:xfrm>
            <a:off x="10958513" y="2833688"/>
            <a:ext cx="49688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1EA316B2-92AF-431D-810E-54B22CC3F70B}" type="datetime'''''P''e''n''''''''''d''''''''''i''''''''''''''''ng'''''">
              <a:rPr lang="en-US" altLang="en-US" sz="1200"/>
              <a:t>Pending</a:t>
            </a:fld>
            <a:endParaRPr lang="en-US" sz="1200" dirty="0">
              <a:sym typeface="+mn-lt"/>
            </a:endParaRPr>
          </a:p>
        </p:txBody>
      </p:sp>
      <p:sp>
        <p:nvSpPr>
          <p:cNvPr id="40" name="Rectangle 39"/>
          <p:cNvSpPr/>
          <p:nvPr/>
        </p:nvSpPr>
        <p:spPr>
          <a:xfrm>
            <a:off x="488562" y="2257425"/>
            <a:ext cx="11214876" cy="408140"/>
          </a:xfrm>
          <a:prstGeom prst="rect">
            <a:avLst/>
          </a:prstGeom>
          <a:solidFill>
            <a:srgbClr val="0064A2"/>
          </a:solidFill>
          <a:ln w="9525">
            <a:solidFill>
              <a:srgbClr val="0064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2" name="TextBox 21"/>
          <p:cNvSpPr txBox="1"/>
          <p:nvPr/>
        </p:nvSpPr>
        <p:spPr>
          <a:xfrm>
            <a:off x="617470" y="2338385"/>
            <a:ext cx="10957060" cy="246221"/>
          </a:xfrm>
          <a:prstGeom prst="rect">
            <a:avLst/>
          </a:prstGeom>
          <a:noFill/>
        </p:spPr>
        <p:txBody>
          <a:bodyPr wrap="square" lIns="0" tIns="0" rIns="0" bIns="0" rtlCol="0">
            <a:spAutoFit/>
          </a:bodyPr>
          <a:lstStyle/>
          <a:p>
            <a:r>
              <a:rPr lang="en-US" sz="1600" b="1" dirty="0">
                <a:solidFill>
                  <a:schemeClr val="bg1"/>
                </a:solidFill>
              </a:rPr>
              <a:t>I-526 Petition Processing by Year</a:t>
            </a:r>
          </a:p>
        </p:txBody>
      </p:sp>
      <p:sp>
        <p:nvSpPr>
          <p:cNvPr id="16" name="Title 15"/>
          <p:cNvSpPr>
            <a:spLocks noGrp="1"/>
          </p:cNvSpPr>
          <p:nvPr>
            <p:ph type="title"/>
          </p:nvPr>
        </p:nvSpPr>
        <p:spPr>
          <a:xfrm>
            <a:off x="488562" y="1801735"/>
            <a:ext cx="11214876" cy="276999"/>
          </a:xfrm>
        </p:spPr>
        <p:txBody>
          <a:bodyPr lIns="0" tIns="0" rIns="0" bIns="0">
            <a:spAutoFit/>
          </a:bodyPr>
          <a:lstStyle/>
          <a:p>
            <a:pPr algn="ctr"/>
            <a:r>
              <a:rPr lang="en-US" sz="2000" dirty="0">
                <a:solidFill>
                  <a:srgbClr val="153D6E"/>
                </a:solidFill>
              </a:rPr>
              <a:t>Pending I-526 Petitions Continue to Increase, but New Application Receipts Have Stabilized</a:t>
            </a:r>
          </a:p>
        </p:txBody>
      </p:sp>
      <p:cxnSp>
        <p:nvCxnSpPr>
          <p:cNvPr id="7" name="Straight Connector 6"/>
          <p:cNvCxnSpPr/>
          <p:nvPr/>
        </p:nvCxnSpPr>
        <p:spPr>
          <a:xfrm>
            <a:off x="0" y="1712478"/>
            <a:ext cx="12192000" cy="0"/>
          </a:xfrm>
          <a:prstGeom prst="line">
            <a:avLst/>
          </a:prstGeom>
          <a:ln>
            <a:solidFill>
              <a:srgbClr val="FDB414"/>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hidden="1"/>
          <p:cNvSpPr/>
          <p:nvPr>
            <p:custDataLst>
              <p:tags r:id="rId1"/>
            </p:custDataLst>
          </p:nvPr>
        </p:nvSpPr>
        <p:spPr bwMode="auto">
          <a:xfrm>
            <a:off x="1524001" y="857251"/>
            <a:ext cx="119063" cy="11906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sz="2400" b="1" dirty="0">
              <a:latin typeface="Calibri Light" panose="020F0302020204030204" pitchFamily="34" charset="0"/>
              <a:ea typeface="+mj-ea"/>
              <a:cs typeface="+mj-cs"/>
              <a:sym typeface="Calibri Light" panose="020F0302020204030204" pitchFamily="34" charset="0"/>
            </a:endParaRPr>
          </a:p>
        </p:txBody>
      </p:sp>
      <p:sp>
        <p:nvSpPr>
          <p:cNvPr id="42" name="Rectangle 41"/>
          <p:cNvSpPr/>
          <p:nvPr/>
        </p:nvSpPr>
        <p:spPr>
          <a:xfrm>
            <a:off x="488562" y="2257425"/>
            <a:ext cx="11214876" cy="4105275"/>
          </a:xfrm>
          <a:prstGeom prst="rect">
            <a:avLst/>
          </a:prstGeom>
          <a:solidFill>
            <a:schemeClr val="bg1"/>
          </a:solidFill>
          <a:ln w="9525">
            <a:solidFill>
              <a:srgbClr val="0064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4" name="Rectangle 43"/>
          <p:cNvSpPr/>
          <p:nvPr/>
        </p:nvSpPr>
        <p:spPr>
          <a:xfrm>
            <a:off x="488562" y="2257425"/>
            <a:ext cx="11214876" cy="408140"/>
          </a:xfrm>
          <a:prstGeom prst="rect">
            <a:avLst/>
          </a:prstGeom>
          <a:solidFill>
            <a:srgbClr val="0064A2"/>
          </a:solidFill>
          <a:ln w="9525">
            <a:solidFill>
              <a:srgbClr val="0064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5" name="TextBox 44"/>
          <p:cNvSpPr txBox="1"/>
          <p:nvPr/>
        </p:nvSpPr>
        <p:spPr>
          <a:xfrm>
            <a:off x="617470" y="2338384"/>
            <a:ext cx="10957060" cy="246221"/>
          </a:xfrm>
          <a:prstGeom prst="rect">
            <a:avLst/>
          </a:prstGeom>
          <a:noFill/>
        </p:spPr>
        <p:txBody>
          <a:bodyPr wrap="square" lIns="0" tIns="0" rIns="0" bIns="0" rtlCol="0" anchor="ctr">
            <a:spAutoFit/>
          </a:bodyPr>
          <a:lstStyle/>
          <a:p>
            <a:r>
              <a:rPr lang="en-US" sz="1600" b="1" dirty="0">
                <a:solidFill>
                  <a:schemeClr val="bg1"/>
                </a:solidFill>
              </a:rPr>
              <a:t>I-526 Petition Processing by Quarter</a:t>
            </a:r>
          </a:p>
        </p:txBody>
      </p:sp>
      <p:sp>
        <p:nvSpPr>
          <p:cNvPr id="60" name="Rectangle 59"/>
          <p:cNvSpPr/>
          <p:nvPr>
            <p:custDataLst>
              <p:tags r:id="rId2"/>
            </p:custDataLst>
          </p:nvPr>
        </p:nvSpPr>
        <p:spPr bwMode="auto">
          <a:xfrm>
            <a:off x="9201150" y="2767013"/>
            <a:ext cx="160338" cy="120650"/>
          </a:xfrm>
          <a:prstGeom prst="rect">
            <a:avLst/>
          </a:prstGeom>
          <a:solidFill>
            <a:srgbClr val="0064A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1" name="Rectangle 60"/>
          <p:cNvSpPr/>
          <p:nvPr>
            <p:custDataLst>
              <p:tags r:id="rId3"/>
            </p:custDataLst>
          </p:nvPr>
        </p:nvSpPr>
        <p:spPr bwMode="auto">
          <a:xfrm>
            <a:off x="10021888" y="2767013"/>
            <a:ext cx="160338" cy="120650"/>
          </a:xfrm>
          <a:prstGeom prst="rect">
            <a:avLst/>
          </a:prstGeom>
          <a:solidFill>
            <a:schemeClr val="accent4"/>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cxnSp>
        <p:nvCxnSpPr>
          <p:cNvPr id="97" name="Straight Connector 96"/>
          <p:cNvCxnSpPr/>
          <p:nvPr>
            <p:custDataLst>
              <p:tags r:id="rId4"/>
            </p:custDataLst>
          </p:nvPr>
        </p:nvCxnSpPr>
        <p:spPr bwMode="gray">
          <a:xfrm>
            <a:off x="10755313" y="2827338"/>
            <a:ext cx="328613" cy="0"/>
          </a:xfrm>
          <a:prstGeom prst="line">
            <a:avLst/>
          </a:prstGeom>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0" name="Text Placeholder 2"/>
          <p:cNvSpPr>
            <a:spLocks noGrp="1"/>
          </p:cNvSpPr>
          <p:nvPr>
            <p:custDataLst>
              <p:tags r:id="rId5"/>
            </p:custDataLst>
          </p:nvPr>
        </p:nvSpPr>
        <p:spPr bwMode="auto">
          <a:xfrm>
            <a:off x="9412288" y="2763838"/>
            <a:ext cx="339725"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E5CDFC36-0F4A-4024-9024-B5DD4C53C3D4}" type="datetime'''''''D''''''''''''''''''e''n''i''al''''''s'''''''''''''''''">
              <a:rPr lang="en-US" altLang="en-US" sz="1000">
                <a:sym typeface="+mn-lt"/>
              </a:rPr>
              <a:t>Denials</a:t>
            </a:fld>
            <a:endParaRPr lang="en-US" sz="1000" dirty="0">
              <a:sym typeface="+mn-lt"/>
            </a:endParaRPr>
          </a:p>
        </p:txBody>
      </p:sp>
      <p:sp>
        <p:nvSpPr>
          <p:cNvPr id="21" name="Text Placeholder 2"/>
          <p:cNvSpPr>
            <a:spLocks noGrp="1"/>
          </p:cNvSpPr>
          <p:nvPr>
            <p:custDataLst>
              <p:tags r:id="rId6"/>
            </p:custDataLst>
          </p:nvPr>
        </p:nvSpPr>
        <p:spPr bwMode="auto">
          <a:xfrm>
            <a:off x="10233025" y="2763838"/>
            <a:ext cx="420688"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C2697BE4-380C-4F28-9B36-2F3C71E0C6C5}" type="datetime'''Ap''''''''''''p''''''''ro''v''a''''''l'''''''">
              <a:rPr lang="en-US" altLang="en-US" sz="1000">
                <a:sym typeface="+mn-lt"/>
              </a:rPr>
              <a:t>Approval</a:t>
            </a:fld>
            <a:endParaRPr lang="en-US" sz="1000" dirty="0">
              <a:sym typeface="+mn-lt"/>
            </a:endParaRPr>
          </a:p>
        </p:txBody>
      </p:sp>
      <p:sp>
        <p:nvSpPr>
          <p:cNvPr id="96" name="Text Placeholder 2"/>
          <p:cNvSpPr>
            <a:spLocks noGrp="1"/>
          </p:cNvSpPr>
          <p:nvPr>
            <p:custDataLst>
              <p:tags r:id="rId7"/>
            </p:custDataLst>
          </p:nvPr>
        </p:nvSpPr>
        <p:spPr bwMode="auto">
          <a:xfrm>
            <a:off x="11134725" y="2763838"/>
            <a:ext cx="393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fld id="{FEE78AED-7FE6-4E28-A17F-990EF1F4B41E}" type="datetime'R''''''''ece''''''''''''''''ip''t''s'''''''''''''''''''''''">
              <a:rPr lang="en-US" altLang="en-US" sz="1000"/>
              <a:t>Receipts</a:t>
            </a:fld>
            <a:endParaRPr lang="en-US" sz="1000" dirty="0">
              <a:sym typeface="+mn-lt"/>
            </a:endParaRPr>
          </a:p>
        </p:txBody>
      </p:sp>
      <p:graphicFrame>
        <p:nvGraphicFramePr>
          <p:cNvPr id="41" name="Chart 40"/>
          <p:cNvGraphicFramePr/>
          <p:nvPr>
            <p:custDataLst>
              <p:tags r:id="rId8"/>
            </p:custDataLst>
          </p:nvPr>
        </p:nvGraphicFramePr>
        <p:xfrm>
          <a:off x="766763" y="2998788"/>
          <a:ext cx="10890250" cy="2949575"/>
        </p:xfrm>
        <a:graphic>
          <a:graphicData uri="http://schemas.openxmlformats.org/drawingml/2006/chart">
            <c:chart xmlns:c="http://schemas.openxmlformats.org/drawingml/2006/chart" xmlns:r="http://schemas.openxmlformats.org/officeDocument/2006/relationships" r:id="rId34"/>
          </a:graphicData>
        </a:graphic>
      </p:graphicFrame>
      <p:sp>
        <p:nvSpPr>
          <p:cNvPr id="8" name="Text Placeholder 2"/>
          <p:cNvSpPr>
            <a:spLocks noGrp="1"/>
          </p:cNvSpPr>
          <p:nvPr>
            <p:custDataLst>
              <p:tags r:id="rId9"/>
            </p:custDataLst>
          </p:nvPr>
        </p:nvSpPr>
        <p:spPr bwMode="auto">
          <a:xfrm>
            <a:off x="3252788" y="5888038"/>
            <a:ext cx="792163" cy="33655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r>
              <a:rPr lang="en-US" altLang="en-US" sz="1100" dirty="0"/>
              <a:t>2015 Q4.</a:t>
            </a:r>
            <a:br>
              <a:rPr lang="en-US" altLang="en-US" sz="1100" dirty="0"/>
            </a:br>
            <a:r>
              <a:rPr lang="en-US" altLang="en-US" sz="1100" dirty="0"/>
              <a:t>Jul-Sep 2015</a:t>
            </a:r>
          </a:p>
        </p:txBody>
      </p:sp>
      <p:sp>
        <p:nvSpPr>
          <p:cNvPr id="26" name="Text Placeholder 2"/>
          <p:cNvSpPr>
            <a:spLocks noGrp="1"/>
          </p:cNvSpPr>
          <p:nvPr>
            <p:custDataLst>
              <p:tags r:id="rId10"/>
            </p:custDataLst>
          </p:nvPr>
        </p:nvSpPr>
        <p:spPr bwMode="auto">
          <a:xfrm>
            <a:off x="579438" y="3724275"/>
            <a:ext cx="168275" cy="1500188"/>
          </a:xfrm>
          <a:prstGeom prst="rect">
            <a:avLst/>
          </a:prstGeom>
          <a:noFill/>
          <a:extLst>
            <a:ext uri="{909E8E84-426E-40DD-AFC4-6F175D3DCCD1}">
              <a14:hiddenFill xmlns:a14="http://schemas.microsoft.com/office/drawing/2010/main">
                <a:solidFill>
                  <a:scrgbClr r="0" g="0" b="0"/>
                </a:solidFill>
              </a14:hiddenFill>
            </a:ext>
          </a:extLst>
        </p:spPr>
        <p:txBody>
          <a:bodyPr vert="vert270" wrap="none" lIns="0" tIns="0" rIns="0" bIns="0" numCol="1" spcCol="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r>
              <a:rPr lang="en-US" sz="1100" b="1" dirty="0">
                <a:solidFill>
                  <a:srgbClr val="0B3568"/>
                </a:solidFill>
              </a:rPr>
              <a:t>Number of I-526 Petitions</a:t>
            </a:r>
          </a:p>
        </p:txBody>
      </p:sp>
      <p:sp>
        <p:nvSpPr>
          <p:cNvPr id="5" name="Rectangle 4"/>
          <p:cNvSpPr/>
          <p:nvPr>
            <p:custDataLst>
              <p:tags r:id="rId11"/>
            </p:custDataLst>
          </p:nvPr>
        </p:nvSpPr>
        <p:spPr bwMode="gray">
          <a:xfrm>
            <a:off x="1655763" y="4930775"/>
            <a:ext cx="255588" cy="168275"/>
          </a:xfrm>
          <a:prstGeom prst="rect">
            <a:avLst/>
          </a:prstGeom>
          <a:solidFill>
            <a:srgbClr val="0064A2"/>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numCol="1" spcCol="0" rtlCol="0" anchor="ctr" anchorCtr="0">
            <a:noAutofit/>
          </a:bodyPr>
          <a:lstStyle/>
          <a:p>
            <a:pPr algn="ctr">
              <a:spcBef>
                <a:spcPct val="0"/>
              </a:spcBef>
              <a:spcAft>
                <a:spcPct val="0"/>
              </a:spcAft>
            </a:pPr>
            <a:fld id="{1FCDEA30-332D-4520-A3F8-4CA611B55603}" type="datetime'''''2''''''7''''''''3'''''''''''''''''''''''''''">
              <a:rPr lang="en-US" altLang="en-US" sz="1100" smtClean="0">
                <a:solidFill>
                  <a:schemeClr val="bg1"/>
                </a:solidFill>
                <a:sym typeface="+mn-lt"/>
              </a:rPr>
              <a:t>273</a:t>
            </a:fld>
            <a:endParaRPr lang="en-US" sz="1100">
              <a:solidFill>
                <a:schemeClr val="bg1"/>
              </a:solidFill>
              <a:sym typeface="+mn-lt"/>
            </a:endParaRPr>
          </a:p>
        </p:txBody>
      </p:sp>
      <p:sp>
        <p:nvSpPr>
          <p:cNvPr id="17" name="Text Placeholder 2"/>
          <p:cNvSpPr>
            <a:spLocks noGrp="1"/>
          </p:cNvSpPr>
          <p:nvPr>
            <p:custDataLst>
              <p:tags r:id="rId12"/>
            </p:custDataLst>
          </p:nvPr>
        </p:nvSpPr>
        <p:spPr bwMode="auto">
          <a:xfrm>
            <a:off x="7886700" y="5888038"/>
            <a:ext cx="847725" cy="33655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r>
              <a:rPr lang="en-US" altLang="en-US" sz="1100" dirty="0"/>
              <a:t>2017 Q1.</a:t>
            </a:r>
            <a:br>
              <a:rPr lang="en-US" altLang="en-US" sz="1100" dirty="0"/>
            </a:br>
            <a:r>
              <a:rPr lang="en-US" altLang="en-US" sz="1100" dirty="0"/>
              <a:t>Oct-Dec 2016</a:t>
            </a:r>
          </a:p>
        </p:txBody>
      </p:sp>
      <p:sp>
        <p:nvSpPr>
          <p:cNvPr id="13" name="Text Placeholder 2"/>
          <p:cNvSpPr>
            <a:spLocks noGrp="1"/>
          </p:cNvSpPr>
          <p:nvPr>
            <p:custDataLst>
              <p:tags r:id="rId13"/>
            </p:custDataLst>
          </p:nvPr>
        </p:nvSpPr>
        <p:spPr bwMode="auto">
          <a:xfrm>
            <a:off x="4156075" y="5888038"/>
            <a:ext cx="847725" cy="33655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r>
              <a:rPr lang="en-US" altLang="en-US" sz="1100" dirty="0"/>
              <a:t>2016 Q1.</a:t>
            </a:r>
            <a:br>
              <a:rPr lang="en-US" altLang="en-US" sz="1100" dirty="0"/>
            </a:br>
            <a:r>
              <a:rPr lang="en-US" altLang="en-US" sz="1100" dirty="0"/>
              <a:t>Oct-Dec 2015</a:t>
            </a:r>
          </a:p>
        </p:txBody>
      </p:sp>
      <p:sp>
        <p:nvSpPr>
          <p:cNvPr id="6" name="Text Placeholder 2"/>
          <p:cNvSpPr>
            <a:spLocks noGrp="1"/>
          </p:cNvSpPr>
          <p:nvPr>
            <p:custDataLst>
              <p:tags r:id="rId14"/>
            </p:custDataLst>
          </p:nvPr>
        </p:nvSpPr>
        <p:spPr bwMode="auto">
          <a:xfrm>
            <a:off x="1355725" y="5888038"/>
            <a:ext cx="855663" cy="33655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r>
              <a:rPr lang="en-US" altLang="en-US" sz="1100" dirty="0"/>
              <a:t>2015 Q2.</a:t>
            </a:r>
            <a:br>
              <a:rPr lang="en-US" altLang="en-US" sz="1100" dirty="0"/>
            </a:br>
            <a:r>
              <a:rPr lang="en-US" altLang="en-US" sz="1100" dirty="0"/>
              <a:t>Jan-Mar 2015</a:t>
            </a:r>
          </a:p>
        </p:txBody>
      </p:sp>
      <p:sp>
        <p:nvSpPr>
          <p:cNvPr id="23" name="Rectangle 22"/>
          <p:cNvSpPr/>
          <p:nvPr>
            <p:custDataLst>
              <p:tags r:id="rId15"/>
            </p:custDataLst>
          </p:nvPr>
        </p:nvSpPr>
        <p:spPr bwMode="gray">
          <a:xfrm>
            <a:off x="5330825" y="5392738"/>
            <a:ext cx="361950" cy="168275"/>
          </a:xfrm>
          <a:prstGeom prst="rect">
            <a:avLst/>
          </a:prstGeom>
          <a:solidFill>
            <a:schemeClr val="accent4"/>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numCol="1" spcCol="0" rtlCol="0" anchor="ctr" anchorCtr="0">
            <a:noAutofit/>
          </a:bodyPr>
          <a:lstStyle/>
          <a:p>
            <a:pPr algn="ctr">
              <a:spcBef>
                <a:spcPct val="0"/>
              </a:spcBef>
              <a:spcAft>
                <a:spcPct val="0"/>
              </a:spcAft>
            </a:pPr>
            <a:fld id="{BC325FB8-7F73-4479-9286-8313AA874F57}" type="datetime'''''''''''''''''''''1'''''''''''''''''',''8''''''6''4'''">
              <a:rPr lang="en-US" altLang="en-US" sz="1100">
                <a:solidFill>
                  <a:schemeClr val="tx1"/>
                </a:solidFill>
                <a:sym typeface="+mn-lt"/>
              </a:rPr>
              <a:t>1,864</a:t>
            </a:fld>
            <a:endParaRPr lang="en-US" sz="1100" dirty="0">
              <a:solidFill>
                <a:schemeClr val="tx1"/>
              </a:solidFill>
              <a:sym typeface="+mn-lt"/>
            </a:endParaRPr>
          </a:p>
        </p:txBody>
      </p:sp>
      <p:sp>
        <p:nvSpPr>
          <p:cNvPr id="7" name="Text Placeholder 2"/>
          <p:cNvSpPr>
            <a:spLocks noGrp="1"/>
          </p:cNvSpPr>
          <p:nvPr>
            <p:custDataLst>
              <p:tags r:id="rId16"/>
            </p:custDataLst>
          </p:nvPr>
        </p:nvSpPr>
        <p:spPr bwMode="auto">
          <a:xfrm>
            <a:off x="2300288" y="5888038"/>
            <a:ext cx="830263" cy="33655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r>
              <a:rPr lang="en-US" altLang="en-US" sz="1100" dirty="0"/>
              <a:t>2015 Q3.</a:t>
            </a:r>
            <a:br>
              <a:rPr lang="en-US" altLang="en-US" sz="1100" dirty="0"/>
            </a:br>
            <a:r>
              <a:rPr lang="en-US" altLang="en-US" sz="1100" dirty="0"/>
              <a:t>Apr-Jun 2015</a:t>
            </a:r>
          </a:p>
        </p:txBody>
      </p:sp>
      <p:sp>
        <p:nvSpPr>
          <p:cNvPr id="9" name="Rectangle 8"/>
          <p:cNvSpPr/>
          <p:nvPr>
            <p:custDataLst>
              <p:tags r:id="rId17"/>
            </p:custDataLst>
          </p:nvPr>
        </p:nvSpPr>
        <p:spPr bwMode="gray">
          <a:xfrm>
            <a:off x="2587625" y="4586288"/>
            <a:ext cx="255588" cy="168275"/>
          </a:xfrm>
          <a:prstGeom prst="rect">
            <a:avLst/>
          </a:prstGeom>
          <a:solidFill>
            <a:srgbClr val="0064A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numCol="1" spcCol="0" rtlCol="0" anchor="ctr" anchorCtr="0">
            <a:noAutofit/>
          </a:bodyPr>
          <a:lstStyle/>
          <a:p>
            <a:pPr algn="ctr">
              <a:spcBef>
                <a:spcPct val="0"/>
              </a:spcBef>
              <a:spcAft>
                <a:spcPct val="0"/>
              </a:spcAft>
            </a:pPr>
            <a:fld id="{C93C1052-F4BB-4A41-9162-2BD88185BCD9}" type="datetime'''''''''''''2''''''''''5''''''''''''7'''''''''''''''''''''''''">
              <a:rPr lang="en-US" altLang="en-US" sz="1100">
                <a:solidFill>
                  <a:schemeClr val="bg1"/>
                </a:solidFill>
                <a:sym typeface="+mn-lt"/>
              </a:rPr>
              <a:t>257</a:t>
            </a:fld>
            <a:endParaRPr lang="en-US" sz="1100" dirty="0">
              <a:solidFill>
                <a:schemeClr val="bg1"/>
              </a:solidFill>
              <a:sym typeface="+mn-lt"/>
            </a:endParaRPr>
          </a:p>
        </p:txBody>
      </p:sp>
      <p:sp>
        <p:nvSpPr>
          <p:cNvPr id="32" name="Rectangle 31"/>
          <p:cNvSpPr/>
          <p:nvPr>
            <p:custDataLst>
              <p:tags r:id="rId18"/>
            </p:custDataLst>
          </p:nvPr>
        </p:nvSpPr>
        <p:spPr bwMode="gray">
          <a:xfrm>
            <a:off x="8183563" y="4403725"/>
            <a:ext cx="255588" cy="168275"/>
          </a:xfrm>
          <a:prstGeom prst="rect">
            <a:avLst/>
          </a:prstGeom>
          <a:solidFill>
            <a:srgbClr val="0064A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numCol="1" spcCol="0" rtlCol="0" anchor="ctr" anchorCtr="0">
            <a:noAutofit/>
          </a:bodyPr>
          <a:lstStyle/>
          <a:p>
            <a:pPr algn="ctr">
              <a:spcBef>
                <a:spcPct val="0"/>
              </a:spcBef>
              <a:spcAft>
                <a:spcPct val="0"/>
              </a:spcAft>
            </a:pPr>
            <a:fld id="{93D209C6-7F8A-4E48-AF38-D662EB0BA465}" type="datetime'''2''''''''''3''''''''''''''6'''''''''''''">
              <a:rPr lang="en-US" altLang="en-US" sz="1100">
                <a:solidFill>
                  <a:schemeClr val="bg1"/>
                </a:solidFill>
                <a:sym typeface="+mn-lt"/>
              </a:rPr>
              <a:t>236</a:t>
            </a:fld>
            <a:endParaRPr lang="en-US" sz="1100" dirty="0">
              <a:solidFill>
                <a:schemeClr val="bg1"/>
              </a:solidFill>
              <a:sym typeface="+mn-lt"/>
            </a:endParaRPr>
          </a:p>
        </p:txBody>
      </p:sp>
      <p:sp>
        <p:nvSpPr>
          <p:cNvPr id="14" name="Text Placeholder 2"/>
          <p:cNvSpPr>
            <a:spLocks noGrp="1"/>
          </p:cNvSpPr>
          <p:nvPr>
            <p:custDataLst>
              <p:tags r:id="rId19"/>
            </p:custDataLst>
          </p:nvPr>
        </p:nvSpPr>
        <p:spPr bwMode="auto">
          <a:xfrm>
            <a:off x="5084763" y="5888038"/>
            <a:ext cx="855663" cy="33655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r>
              <a:rPr lang="en-US" altLang="en-US" sz="1100" dirty="0"/>
              <a:t>2016 Q2.</a:t>
            </a:r>
            <a:br>
              <a:rPr lang="en-US" altLang="en-US" sz="1100" dirty="0"/>
            </a:br>
            <a:r>
              <a:rPr lang="en-US" altLang="en-US" sz="1100" dirty="0"/>
              <a:t>Jan-Mar 2016</a:t>
            </a:r>
          </a:p>
        </p:txBody>
      </p:sp>
      <p:sp>
        <p:nvSpPr>
          <p:cNvPr id="18" name="Text Placeholder 2"/>
          <p:cNvSpPr>
            <a:spLocks noGrp="1"/>
          </p:cNvSpPr>
          <p:nvPr>
            <p:custDataLst>
              <p:tags r:id="rId20"/>
            </p:custDataLst>
          </p:nvPr>
        </p:nvSpPr>
        <p:spPr bwMode="auto">
          <a:xfrm>
            <a:off x="8815388" y="5888038"/>
            <a:ext cx="855663" cy="33655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r>
              <a:rPr lang="en-US" altLang="en-US" sz="1100" dirty="0"/>
              <a:t>2017 Q2.</a:t>
            </a:r>
            <a:br>
              <a:rPr lang="en-US" altLang="en-US" sz="1100" dirty="0"/>
            </a:br>
            <a:r>
              <a:rPr lang="en-US" altLang="en-US" sz="1100" dirty="0"/>
              <a:t>Jan-Mar 2017</a:t>
            </a:r>
          </a:p>
        </p:txBody>
      </p:sp>
      <p:sp>
        <p:nvSpPr>
          <p:cNvPr id="15" name="Text Placeholder 2"/>
          <p:cNvSpPr>
            <a:spLocks noGrp="1"/>
          </p:cNvSpPr>
          <p:nvPr>
            <p:custDataLst>
              <p:tags r:id="rId21"/>
            </p:custDataLst>
          </p:nvPr>
        </p:nvSpPr>
        <p:spPr bwMode="auto">
          <a:xfrm>
            <a:off x="6030913" y="5888038"/>
            <a:ext cx="830263" cy="33655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r>
              <a:rPr lang="en-US" altLang="en-US" sz="1100" dirty="0"/>
              <a:t>2016 Q3.</a:t>
            </a:r>
            <a:br>
              <a:rPr lang="en-US" altLang="en-US" sz="1100" dirty="0"/>
            </a:br>
            <a:r>
              <a:rPr lang="en-US" altLang="en-US" sz="1100" dirty="0"/>
              <a:t>Apr-Jun 2016</a:t>
            </a:r>
          </a:p>
        </p:txBody>
      </p:sp>
      <p:sp>
        <p:nvSpPr>
          <p:cNvPr id="28" name="Rectangle 27"/>
          <p:cNvSpPr/>
          <p:nvPr>
            <p:custDataLst>
              <p:tags r:id="rId22"/>
            </p:custDataLst>
          </p:nvPr>
        </p:nvSpPr>
        <p:spPr bwMode="gray">
          <a:xfrm>
            <a:off x="6318250" y="5024438"/>
            <a:ext cx="255588" cy="168275"/>
          </a:xfrm>
          <a:prstGeom prst="rect">
            <a:avLst/>
          </a:prstGeom>
          <a:solidFill>
            <a:srgbClr val="0064A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numCol="1" spcCol="0" rtlCol="0" anchor="ctr" anchorCtr="0">
            <a:noAutofit/>
          </a:bodyPr>
          <a:lstStyle/>
          <a:p>
            <a:pPr algn="ctr">
              <a:spcBef>
                <a:spcPct val="0"/>
              </a:spcBef>
              <a:spcAft>
                <a:spcPct val="0"/>
              </a:spcAft>
            </a:pPr>
            <a:fld id="{30962FDD-F184-41A4-A142-2768AC1A6554}" type="datetime'4''''''''''''''''''''''3''''''''''''''''3'''''''">
              <a:rPr lang="en-US" altLang="en-US" sz="1100">
                <a:solidFill>
                  <a:schemeClr val="bg1"/>
                </a:solidFill>
                <a:sym typeface="+mn-lt"/>
              </a:rPr>
              <a:t>433</a:t>
            </a:fld>
            <a:endParaRPr lang="en-US" sz="1100">
              <a:solidFill>
                <a:schemeClr val="bg1"/>
              </a:solidFill>
              <a:sym typeface="+mn-lt"/>
            </a:endParaRPr>
          </a:p>
        </p:txBody>
      </p:sp>
      <p:sp useBgFill="1">
        <p:nvSpPr>
          <p:cNvPr id="29" name="Rectangle 28"/>
          <p:cNvSpPr/>
          <p:nvPr>
            <p:custDataLst>
              <p:tags r:id="rId23"/>
            </p:custDataLst>
          </p:nvPr>
        </p:nvSpPr>
        <p:spPr bwMode="gray">
          <a:xfrm>
            <a:off x="6500813" y="5165725"/>
            <a:ext cx="361950" cy="168275"/>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numCol="1" spcCol="0" rtlCol="0" anchor="ctr" anchorCtr="0">
            <a:noAutofit/>
          </a:bodyPr>
          <a:lstStyle/>
          <a:p>
            <a:pPr>
              <a:spcBef>
                <a:spcPct val="0"/>
              </a:spcBef>
              <a:spcAft>
                <a:spcPct val="0"/>
              </a:spcAft>
            </a:pPr>
            <a:fld id="{3F8168F7-8BD3-4F03-88BF-F392AB3FC1AD}" type="datetime'''1'',''''''''''5''''''''''''''''''13'''''''''''''''''">
              <a:rPr lang="en-US" altLang="en-US" sz="1100">
                <a:solidFill>
                  <a:schemeClr val="tx1"/>
                </a:solidFill>
                <a:sym typeface="+mn-lt"/>
              </a:rPr>
              <a:t>1,513</a:t>
            </a:fld>
            <a:endParaRPr lang="en-US" sz="1100">
              <a:solidFill>
                <a:schemeClr val="tx1"/>
              </a:solidFill>
              <a:sym typeface="+mn-lt"/>
            </a:endParaRPr>
          </a:p>
        </p:txBody>
      </p:sp>
      <p:sp>
        <p:nvSpPr>
          <p:cNvPr id="10" name="Rectangle 9"/>
          <p:cNvSpPr/>
          <p:nvPr>
            <p:custDataLst>
              <p:tags r:id="rId24"/>
            </p:custDataLst>
          </p:nvPr>
        </p:nvSpPr>
        <p:spPr bwMode="gray">
          <a:xfrm>
            <a:off x="7250113" y="4586288"/>
            <a:ext cx="255588" cy="168275"/>
          </a:xfrm>
          <a:prstGeom prst="rect">
            <a:avLst/>
          </a:prstGeom>
          <a:solidFill>
            <a:srgbClr val="0064A2"/>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numCol="1" spcCol="0" rtlCol="0" anchor="ctr" anchorCtr="0">
            <a:noAutofit/>
          </a:bodyPr>
          <a:lstStyle/>
          <a:p>
            <a:pPr algn="ctr">
              <a:spcBef>
                <a:spcPct val="0"/>
              </a:spcBef>
              <a:spcAft>
                <a:spcPct val="0"/>
              </a:spcAft>
            </a:pPr>
            <a:fld id="{3E66BF88-7CAE-408E-80E5-8C46CF71CE4A}" type="datetime'''''''''''2''9''''''''''''''''''''''''''3'''''''''''''''''''''">
              <a:rPr lang="en-US" altLang="en-US" sz="1100" smtClean="0">
                <a:solidFill>
                  <a:schemeClr val="bg1"/>
                </a:solidFill>
                <a:sym typeface="+mn-lt"/>
              </a:rPr>
              <a:t>293</a:t>
            </a:fld>
            <a:endParaRPr lang="en-US" sz="1100" dirty="0">
              <a:solidFill>
                <a:schemeClr val="bg1"/>
              </a:solidFill>
              <a:sym typeface="+mn-lt"/>
            </a:endParaRPr>
          </a:p>
        </p:txBody>
      </p:sp>
      <p:sp>
        <p:nvSpPr>
          <p:cNvPr id="16" name="Text Placeholder 2"/>
          <p:cNvSpPr>
            <a:spLocks noGrp="1"/>
          </p:cNvSpPr>
          <p:nvPr>
            <p:custDataLst>
              <p:tags r:id="rId25"/>
            </p:custDataLst>
          </p:nvPr>
        </p:nvSpPr>
        <p:spPr bwMode="auto">
          <a:xfrm>
            <a:off x="6981825" y="5888038"/>
            <a:ext cx="792163" cy="33655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r>
              <a:rPr lang="en-US" altLang="en-US" sz="1100" dirty="0"/>
              <a:t>2016 Q4.</a:t>
            </a:r>
            <a:br>
              <a:rPr lang="en-US" altLang="en-US" sz="1100" dirty="0"/>
            </a:br>
            <a:r>
              <a:rPr lang="en-US" altLang="en-US" sz="1100" dirty="0"/>
              <a:t>Jul-Sep 2016</a:t>
            </a:r>
          </a:p>
        </p:txBody>
      </p:sp>
      <p:sp>
        <p:nvSpPr>
          <p:cNvPr id="35" name="Rectangle 34"/>
          <p:cNvSpPr/>
          <p:nvPr>
            <p:custDataLst>
              <p:tags r:id="rId26"/>
            </p:custDataLst>
          </p:nvPr>
        </p:nvSpPr>
        <p:spPr bwMode="gray">
          <a:xfrm>
            <a:off x="9115425" y="4616450"/>
            <a:ext cx="255588" cy="168275"/>
          </a:xfrm>
          <a:prstGeom prst="rect">
            <a:avLst/>
          </a:prstGeom>
          <a:solidFill>
            <a:srgbClr val="0064A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numCol="1" spcCol="0" rtlCol="0" anchor="ctr" anchorCtr="0">
            <a:noAutofit/>
          </a:bodyPr>
          <a:lstStyle/>
          <a:p>
            <a:pPr algn="ctr">
              <a:spcBef>
                <a:spcPct val="0"/>
              </a:spcBef>
              <a:spcAft>
                <a:spcPct val="0"/>
              </a:spcAft>
            </a:pPr>
            <a:fld id="{60491C85-B0D9-401F-84A1-49F19C64238A}" type="datetime'''''''''1''''''''''''''''''''''''''''''''9''''''''9'''''">
              <a:rPr lang="en-US" altLang="en-US" sz="1100">
                <a:solidFill>
                  <a:schemeClr val="bg1"/>
                </a:solidFill>
                <a:sym typeface="+mn-lt"/>
              </a:rPr>
              <a:t>199</a:t>
            </a:fld>
            <a:endParaRPr lang="en-US" sz="1100">
              <a:solidFill>
                <a:schemeClr val="bg1"/>
              </a:solidFill>
              <a:sym typeface="+mn-lt"/>
            </a:endParaRPr>
          </a:p>
        </p:txBody>
      </p:sp>
      <p:sp useBgFill="1">
        <p:nvSpPr>
          <p:cNvPr id="27" name="Rectangle 26"/>
          <p:cNvSpPr/>
          <p:nvPr>
            <p:custDataLst>
              <p:tags r:id="rId27"/>
            </p:custDataLst>
          </p:nvPr>
        </p:nvSpPr>
        <p:spPr bwMode="gray">
          <a:xfrm>
            <a:off x="9297988" y="5081588"/>
            <a:ext cx="361950" cy="168275"/>
          </a:xfrm>
          <a:prstGeom prst="rect">
            <a:avLst/>
          </a:prstGeom>
          <a:ln w="12700" cap="flat" cmpd="sng" algn="ctr">
            <a:noFill/>
            <a:prstDash val="solid"/>
            <a:miter lim="800000"/>
            <a:headEnd type="none" w="med" len="med"/>
            <a:tailEnd type="none" w="med" len="med"/>
          </a:ln>
          <a:effectLst/>
          <a:extLst>
            <a:ext uri="{91240B29-F687-4F45-9708-019B960494DF}">
              <a14:hiddenLine xmlns:a14="http://schemas.microsoft.com/office/drawing/2010/main" w="12700">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numCol="1" spcCol="0" rtlCol="0" anchor="ctr" anchorCtr="0">
            <a:noAutofit/>
          </a:bodyPr>
          <a:lstStyle/>
          <a:p>
            <a:pPr>
              <a:spcBef>
                <a:spcPct val="0"/>
              </a:spcBef>
              <a:spcAft>
                <a:spcPct val="0"/>
              </a:spcAft>
            </a:pPr>
            <a:fld id="{DFB5FCDF-3F26-4049-BABE-C1C883D4CC93}" type="datetime'''''''''''''''1'''''',''7''''''3''''''''''1'''''''''''''''''">
              <a:rPr lang="en-US" altLang="en-US" sz="1100" smtClean="0">
                <a:solidFill>
                  <a:schemeClr val="tx1"/>
                </a:solidFill>
                <a:sym typeface="+mn-lt"/>
              </a:rPr>
              <a:t>1,731</a:t>
            </a:fld>
            <a:endParaRPr lang="en-US" sz="1100">
              <a:solidFill>
                <a:schemeClr val="tx1"/>
              </a:solidFill>
              <a:sym typeface="+mn-lt"/>
            </a:endParaRPr>
          </a:p>
        </p:txBody>
      </p:sp>
      <p:sp>
        <p:nvSpPr>
          <p:cNvPr id="22" name="Rectangle 21"/>
          <p:cNvSpPr/>
          <p:nvPr>
            <p:custDataLst>
              <p:tags r:id="rId28"/>
            </p:custDataLst>
          </p:nvPr>
        </p:nvSpPr>
        <p:spPr bwMode="gray">
          <a:xfrm>
            <a:off x="10047288" y="4770438"/>
            <a:ext cx="255588" cy="168275"/>
          </a:xfrm>
          <a:prstGeom prst="rect">
            <a:avLst/>
          </a:prstGeom>
          <a:solidFill>
            <a:srgbClr val="0064A2"/>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numCol="1" spcCol="0" rtlCol="0" anchor="ctr" anchorCtr="0">
            <a:noAutofit/>
          </a:bodyPr>
          <a:lstStyle/>
          <a:p>
            <a:pPr algn="ctr">
              <a:spcBef>
                <a:spcPct val="0"/>
              </a:spcBef>
              <a:spcAft>
                <a:spcPct val="0"/>
              </a:spcAft>
            </a:pPr>
            <a:fld id="{879696BB-94F5-4AAB-84D4-68C850019028}" type="datetime'''''''''''''''''2''''''7''''''8'''''''''">
              <a:rPr lang="en-US" altLang="en-US" sz="1100" smtClean="0">
                <a:solidFill>
                  <a:schemeClr val="bg1"/>
                </a:solidFill>
                <a:sym typeface="+mn-lt"/>
              </a:rPr>
              <a:t>278</a:t>
            </a:fld>
            <a:endParaRPr lang="en-US" sz="1100">
              <a:solidFill>
                <a:schemeClr val="bg1"/>
              </a:solidFill>
              <a:sym typeface="+mn-lt"/>
            </a:endParaRPr>
          </a:p>
        </p:txBody>
      </p:sp>
      <p:sp useBgFill="1">
        <p:nvSpPr>
          <p:cNvPr id="40" name="Rectangle 39"/>
          <p:cNvSpPr/>
          <p:nvPr>
            <p:custDataLst>
              <p:tags r:id="rId29"/>
            </p:custDataLst>
          </p:nvPr>
        </p:nvSpPr>
        <p:spPr bwMode="gray">
          <a:xfrm>
            <a:off x="11053763" y="4918075"/>
            <a:ext cx="361950" cy="168275"/>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numCol="1" spcCol="0" rtlCol="0" anchor="t" anchorCtr="0">
            <a:noAutofit/>
          </a:bodyPr>
          <a:lstStyle/>
          <a:p>
            <a:pPr>
              <a:spcBef>
                <a:spcPct val="0"/>
              </a:spcBef>
              <a:spcAft>
                <a:spcPct val="0"/>
              </a:spcAft>
            </a:pPr>
            <a:fld id="{EA322F4F-126F-45D5-8151-1022877C0D34}" type="datetime'''''''''''''''''''''''''''1'',''6''''''''''''''''3''''''''7'''">
              <a:rPr lang="en-US" altLang="en-US" sz="1100">
                <a:solidFill>
                  <a:schemeClr val="tx1"/>
                </a:solidFill>
                <a:sym typeface="+mn-lt"/>
              </a:rPr>
              <a:t>1,637</a:t>
            </a:fld>
            <a:endParaRPr lang="en-US" sz="1100" dirty="0">
              <a:solidFill>
                <a:schemeClr val="tx1"/>
              </a:solidFill>
              <a:sym typeface="+mn-lt"/>
            </a:endParaRPr>
          </a:p>
        </p:txBody>
      </p:sp>
      <p:sp>
        <p:nvSpPr>
          <p:cNvPr id="19" name="Text Placeholder 2"/>
          <p:cNvSpPr>
            <a:spLocks noGrp="1"/>
          </p:cNvSpPr>
          <p:nvPr>
            <p:custDataLst>
              <p:tags r:id="rId30"/>
            </p:custDataLst>
          </p:nvPr>
        </p:nvSpPr>
        <p:spPr bwMode="auto">
          <a:xfrm>
            <a:off x="9759950" y="5888038"/>
            <a:ext cx="830263" cy="33655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r>
              <a:rPr lang="en-US" altLang="en-US" sz="1100" dirty="0"/>
              <a:t>2017 Q3.</a:t>
            </a:r>
            <a:br>
              <a:rPr lang="en-US" altLang="en-US" sz="1100" dirty="0"/>
            </a:br>
            <a:r>
              <a:rPr lang="en-US" altLang="en-US" sz="1100" dirty="0"/>
              <a:t>Apr-Jun 2017</a:t>
            </a:r>
          </a:p>
        </p:txBody>
      </p:sp>
      <p:sp>
        <p:nvSpPr>
          <p:cNvPr id="39" name="Rectangle 38"/>
          <p:cNvSpPr/>
          <p:nvPr>
            <p:custDataLst>
              <p:tags r:id="rId31"/>
            </p:custDataLst>
          </p:nvPr>
        </p:nvSpPr>
        <p:spPr bwMode="gray">
          <a:xfrm>
            <a:off x="10980738" y="4591050"/>
            <a:ext cx="255588" cy="168275"/>
          </a:xfrm>
          <a:prstGeom prst="rect">
            <a:avLst/>
          </a:prstGeom>
          <a:solidFill>
            <a:srgbClr val="0064A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numCol="1" spcCol="0" rtlCol="0" anchor="ctr" anchorCtr="0">
            <a:noAutofit/>
          </a:bodyPr>
          <a:lstStyle/>
          <a:p>
            <a:pPr algn="ctr">
              <a:spcBef>
                <a:spcPct val="0"/>
              </a:spcBef>
              <a:spcAft>
                <a:spcPct val="0"/>
              </a:spcAft>
            </a:pPr>
            <a:fld id="{60D2EABF-A6E2-4D1B-B3C9-DF7FCDF6B8F6}" type="datetime'2''1''''7'''''''''''''''''''''''''''''">
              <a:rPr lang="en-US" altLang="en-US" sz="1100">
                <a:solidFill>
                  <a:schemeClr val="bg1"/>
                </a:solidFill>
                <a:sym typeface="+mn-lt"/>
              </a:rPr>
              <a:t>217</a:t>
            </a:fld>
            <a:endParaRPr lang="en-US" sz="1100" dirty="0">
              <a:solidFill>
                <a:schemeClr val="bg1"/>
              </a:solidFill>
              <a:sym typeface="+mn-lt"/>
            </a:endParaRPr>
          </a:p>
        </p:txBody>
      </p:sp>
      <p:sp>
        <p:nvSpPr>
          <p:cNvPr id="25" name="Text Placeholder 2"/>
          <p:cNvSpPr>
            <a:spLocks noGrp="1"/>
          </p:cNvSpPr>
          <p:nvPr>
            <p:custDataLst>
              <p:tags r:id="rId32"/>
            </p:custDataLst>
          </p:nvPr>
        </p:nvSpPr>
        <p:spPr bwMode="auto">
          <a:xfrm>
            <a:off x="10712450" y="5888038"/>
            <a:ext cx="792163" cy="33655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r>
              <a:rPr lang="en-US" altLang="en-US" sz="1100" dirty="0"/>
              <a:t>2017 Q4.</a:t>
            </a:r>
            <a:br>
              <a:rPr lang="en-US" altLang="en-US" sz="1100" dirty="0"/>
            </a:br>
            <a:r>
              <a:rPr lang="en-US" altLang="en-US" sz="1100" dirty="0"/>
              <a:t>Jul-Sep 2017</a:t>
            </a:r>
          </a:p>
        </p:txBody>
      </p:sp>
      <p:sp>
        <p:nvSpPr>
          <p:cNvPr id="30" name="Title 29"/>
          <p:cNvSpPr>
            <a:spLocks noGrp="1"/>
          </p:cNvSpPr>
          <p:nvPr>
            <p:ph type="title"/>
          </p:nvPr>
        </p:nvSpPr>
        <p:spPr>
          <a:xfrm>
            <a:off x="488562" y="1801735"/>
            <a:ext cx="11214876" cy="276999"/>
          </a:xfrm>
        </p:spPr>
        <p:txBody>
          <a:bodyPr lIns="0" tIns="0" rIns="0" bIns="0">
            <a:spAutoFit/>
          </a:bodyPr>
          <a:lstStyle/>
          <a:p>
            <a:pPr algn="ctr"/>
            <a:r>
              <a:rPr lang="en-US" sz="2000" dirty="0">
                <a:solidFill>
                  <a:srgbClr val="153D6E"/>
                </a:solidFill>
              </a:rPr>
              <a:t>High Variance of New I-526 Application Receipts by Quarter due to Extension Deadlines</a:t>
            </a:r>
          </a:p>
        </p:txBody>
      </p:sp>
      <p:cxnSp>
        <p:nvCxnSpPr>
          <p:cNvPr id="48" name="Straight Connector 47"/>
          <p:cNvCxnSpPr/>
          <p:nvPr/>
        </p:nvCxnSpPr>
        <p:spPr>
          <a:xfrm>
            <a:off x="0" y="1712478"/>
            <a:ext cx="12192000" cy="0"/>
          </a:xfrm>
          <a:prstGeom prst="line">
            <a:avLst/>
          </a:prstGeom>
          <a:ln>
            <a:solidFill>
              <a:srgbClr val="FDB414"/>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hidden="1"/>
          <p:cNvSpPr/>
          <p:nvPr>
            <p:custDataLst>
              <p:tags r:id="rId1"/>
            </p:custDataLst>
          </p:nvPr>
        </p:nvSpPr>
        <p:spPr bwMode="auto">
          <a:xfrm>
            <a:off x="152400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sz="2400" b="1" dirty="0">
              <a:latin typeface="Calibri Light" panose="020F0302020204030204" pitchFamily="34" charset="0"/>
              <a:ea typeface="+mj-ea"/>
              <a:cs typeface="+mj-cs"/>
              <a:sym typeface="Calibri Light" panose="020F0302020204030204" pitchFamily="34" charset="0"/>
            </a:endParaRPr>
          </a:p>
        </p:txBody>
      </p:sp>
      <p:sp>
        <p:nvSpPr>
          <p:cNvPr id="35" name="Rectangle 34"/>
          <p:cNvSpPr/>
          <p:nvPr/>
        </p:nvSpPr>
        <p:spPr>
          <a:xfrm>
            <a:off x="488562" y="2257425"/>
            <a:ext cx="11214876" cy="4105275"/>
          </a:xfrm>
          <a:prstGeom prst="rect">
            <a:avLst/>
          </a:prstGeom>
          <a:solidFill>
            <a:schemeClr val="bg1"/>
          </a:solidFill>
          <a:ln w="9525">
            <a:solidFill>
              <a:srgbClr val="0064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6" name="Rectangle 35"/>
          <p:cNvSpPr/>
          <p:nvPr/>
        </p:nvSpPr>
        <p:spPr>
          <a:xfrm>
            <a:off x="488562" y="2257425"/>
            <a:ext cx="11214876" cy="408140"/>
          </a:xfrm>
          <a:prstGeom prst="rect">
            <a:avLst/>
          </a:prstGeom>
          <a:solidFill>
            <a:srgbClr val="0064A2"/>
          </a:solidFill>
          <a:ln w="9525">
            <a:solidFill>
              <a:srgbClr val="0064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7" name="TextBox 36"/>
          <p:cNvSpPr txBox="1"/>
          <p:nvPr/>
        </p:nvSpPr>
        <p:spPr>
          <a:xfrm>
            <a:off x="617470" y="2338385"/>
            <a:ext cx="10957060" cy="246221"/>
          </a:xfrm>
          <a:prstGeom prst="rect">
            <a:avLst/>
          </a:prstGeom>
          <a:noFill/>
        </p:spPr>
        <p:txBody>
          <a:bodyPr wrap="square" lIns="0" tIns="0" rIns="0" bIns="0" rtlCol="0" anchor="ctr">
            <a:spAutoFit/>
          </a:bodyPr>
          <a:lstStyle/>
          <a:p>
            <a:r>
              <a:rPr lang="en-US" sz="1600" b="1" dirty="0">
                <a:solidFill>
                  <a:schemeClr val="bg1"/>
                </a:solidFill>
              </a:rPr>
              <a:t>EB-5 Visa Usage (State Dept. VS USCIS)</a:t>
            </a:r>
          </a:p>
        </p:txBody>
      </p:sp>
      <p:sp>
        <p:nvSpPr>
          <p:cNvPr id="12" name="Rectangle 11"/>
          <p:cNvSpPr/>
          <p:nvPr/>
        </p:nvSpPr>
        <p:spPr>
          <a:xfrm>
            <a:off x="600589" y="6462909"/>
            <a:ext cx="10990822" cy="307777"/>
          </a:xfrm>
          <a:prstGeom prst="rect">
            <a:avLst/>
          </a:prstGeom>
        </p:spPr>
        <p:txBody>
          <a:bodyPr wrap="square" lIns="0" tIns="0" rIns="0" bIns="0" anchor="b">
            <a:spAutoFit/>
          </a:bodyPr>
          <a:lstStyle/>
          <a:p>
            <a:r>
              <a:rPr lang="en-US" sz="1000" dirty="0">
                <a:latin typeface="+mj-lt"/>
              </a:rPr>
              <a:t>1 Through July 2017. Preliminary results provided by U.S. Department of States. Final statistics are subject to change</a:t>
            </a:r>
          </a:p>
          <a:p>
            <a:r>
              <a:rPr lang="en-US" sz="1000" dirty="0">
                <a:latin typeface="+mj-lt"/>
              </a:rPr>
              <a:t>Data Source: U.S. Department of State,</a:t>
            </a:r>
            <a:r>
              <a:rPr lang="en-US" sz="1000" dirty="0"/>
              <a:t> IIUSA</a:t>
            </a:r>
          </a:p>
        </p:txBody>
      </p:sp>
      <p:graphicFrame>
        <p:nvGraphicFramePr>
          <p:cNvPr id="50" name="Chart 49"/>
          <p:cNvGraphicFramePr/>
          <p:nvPr>
            <p:custDataLst>
              <p:tags r:id="rId2"/>
            </p:custDataLst>
          </p:nvPr>
        </p:nvGraphicFramePr>
        <p:xfrm>
          <a:off x="628650" y="3065463"/>
          <a:ext cx="10944225" cy="3013075"/>
        </p:xfrm>
        <a:graphic>
          <a:graphicData uri="http://schemas.openxmlformats.org/drawingml/2006/chart">
            <c:chart xmlns:c="http://schemas.openxmlformats.org/drawingml/2006/chart" xmlns:r="http://schemas.openxmlformats.org/officeDocument/2006/relationships" r:id="rId18"/>
          </a:graphicData>
        </a:graphic>
      </p:graphicFrame>
      <p:sp>
        <p:nvSpPr>
          <p:cNvPr id="29" name="Rectangle 28"/>
          <p:cNvSpPr/>
          <p:nvPr>
            <p:custDataLst>
              <p:tags r:id="rId3"/>
            </p:custDataLst>
          </p:nvPr>
        </p:nvSpPr>
        <p:spPr bwMode="auto">
          <a:xfrm>
            <a:off x="6545263" y="6002338"/>
            <a:ext cx="663575" cy="24447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spcBef>
                <a:spcPct val="0"/>
              </a:spcBef>
              <a:spcAft>
                <a:spcPct val="0"/>
              </a:spcAft>
            </a:pPr>
            <a:fld id="{C6401AA1-C16F-4A05-89A0-F08274517947}" type="datetime'F''''''Y'''''''''''' ''''2''''0''1''''''''''''''''''''''3'''">
              <a:rPr lang="en-US" altLang="en-US" sz="1400">
                <a:solidFill>
                  <a:schemeClr val="tx1"/>
                </a:solidFill>
              </a:rPr>
              <a:t>FY 2013</a:t>
            </a:fld>
            <a:endParaRPr lang="en-US" sz="1400">
              <a:solidFill>
                <a:schemeClr val="tx1"/>
              </a:solidFill>
              <a:sym typeface="+mn-lt"/>
            </a:endParaRPr>
          </a:p>
        </p:txBody>
      </p:sp>
      <p:sp>
        <p:nvSpPr>
          <p:cNvPr id="30" name="Rectangle 29"/>
          <p:cNvSpPr/>
          <p:nvPr>
            <p:custDataLst>
              <p:tags r:id="rId4"/>
            </p:custDataLst>
          </p:nvPr>
        </p:nvSpPr>
        <p:spPr bwMode="auto">
          <a:xfrm>
            <a:off x="7570788" y="6002338"/>
            <a:ext cx="663575" cy="24447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spcBef>
                <a:spcPct val="0"/>
              </a:spcBef>
              <a:spcAft>
                <a:spcPct val="0"/>
              </a:spcAft>
            </a:pPr>
            <a:fld id="{70A3CDC8-6713-448B-99E0-3B1B2FAEE278}" type="datetime'''''F''''''Y ''''''''''''''2''01''''''''''4'''''''''''">
              <a:rPr lang="en-US" altLang="en-US" sz="1400">
                <a:solidFill>
                  <a:schemeClr val="tx1"/>
                </a:solidFill>
              </a:rPr>
              <a:t>FY 2014</a:t>
            </a:fld>
            <a:endParaRPr lang="en-US" sz="1400">
              <a:solidFill>
                <a:schemeClr val="tx1"/>
              </a:solidFill>
              <a:sym typeface="+mn-lt"/>
            </a:endParaRPr>
          </a:p>
        </p:txBody>
      </p:sp>
      <p:sp>
        <p:nvSpPr>
          <p:cNvPr id="16" name="Rectangle 15"/>
          <p:cNvSpPr/>
          <p:nvPr>
            <p:custDataLst>
              <p:tags r:id="rId5"/>
            </p:custDataLst>
          </p:nvPr>
        </p:nvSpPr>
        <p:spPr bwMode="auto">
          <a:xfrm>
            <a:off x="3470275" y="6002338"/>
            <a:ext cx="663575" cy="24447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spcBef>
                <a:spcPct val="0"/>
              </a:spcBef>
              <a:spcAft>
                <a:spcPct val="0"/>
              </a:spcAft>
            </a:pPr>
            <a:fld id="{5A53078E-1CA9-4B13-BB1E-42962282A03B}" type="datetime'''''''''FY'' ''''''''''20''''''''''''''''''''''''''1''0'">
              <a:rPr lang="en-US" altLang="en-US" sz="1400">
                <a:solidFill>
                  <a:schemeClr val="tx1"/>
                </a:solidFill>
              </a:rPr>
              <a:t>FY 2010</a:t>
            </a:fld>
            <a:endParaRPr lang="en-US" sz="1400">
              <a:solidFill>
                <a:schemeClr val="tx1"/>
              </a:solidFill>
              <a:sym typeface="+mn-lt"/>
            </a:endParaRPr>
          </a:p>
        </p:txBody>
      </p:sp>
      <p:sp>
        <p:nvSpPr>
          <p:cNvPr id="13" name="Rectangle 12"/>
          <p:cNvSpPr/>
          <p:nvPr>
            <p:custDataLst>
              <p:tags r:id="rId6"/>
            </p:custDataLst>
          </p:nvPr>
        </p:nvSpPr>
        <p:spPr bwMode="auto">
          <a:xfrm>
            <a:off x="1420813" y="6002338"/>
            <a:ext cx="663575" cy="24447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spcBef>
                <a:spcPct val="0"/>
              </a:spcBef>
              <a:spcAft>
                <a:spcPct val="0"/>
              </a:spcAft>
            </a:pPr>
            <a:fld id="{C693EACA-9D11-420F-A2F4-D0E5F93FBA04}" type="datetime'''''''F''''''''Y 20''''''''0''''''8'''''''''''''">
              <a:rPr lang="en-US" altLang="en-US" sz="1400">
                <a:solidFill>
                  <a:schemeClr val="tx1"/>
                </a:solidFill>
              </a:rPr>
              <a:t>FY 2008</a:t>
            </a:fld>
            <a:endParaRPr lang="en-US" sz="1400" dirty="0">
              <a:solidFill>
                <a:schemeClr val="tx1"/>
              </a:solidFill>
              <a:sym typeface="+mn-lt"/>
            </a:endParaRPr>
          </a:p>
        </p:txBody>
      </p:sp>
      <p:sp>
        <p:nvSpPr>
          <p:cNvPr id="27" name="Rectangle 26"/>
          <p:cNvSpPr/>
          <p:nvPr>
            <p:custDataLst>
              <p:tags r:id="rId7"/>
            </p:custDataLst>
          </p:nvPr>
        </p:nvSpPr>
        <p:spPr bwMode="auto">
          <a:xfrm>
            <a:off x="4495800" y="6002338"/>
            <a:ext cx="663575" cy="24447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spcBef>
                <a:spcPct val="0"/>
              </a:spcBef>
              <a:spcAft>
                <a:spcPct val="0"/>
              </a:spcAft>
            </a:pPr>
            <a:fld id="{671F5AFB-CB7B-44F3-9257-6EFB91A7FEA2}" type="datetime'F''''''''''''''Y'''''' ''''''2''''''''''''0''''1''1'''''">
              <a:rPr lang="en-US" altLang="en-US" sz="1400">
                <a:solidFill>
                  <a:schemeClr val="tx1"/>
                </a:solidFill>
              </a:rPr>
              <a:t>FY 2011</a:t>
            </a:fld>
            <a:endParaRPr lang="en-US" sz="1400" dirty="0">
              <a:solidFill>
                <a:schemeClr val="tx1"/>
              </a:solidFill>
              <a:sym typeface="+mn-lt"/>
            </a:endParaRPr>
          </a:p>
        </p:txBody>
      </p:sp>
      <p:sp>
        <p:nvSpPr>
          <p:cNvPr id="15" name="Rectangle 14"/>
          <p:cNvSpPr/>
          <p:nvPr>
            <p:custDataLst>
              <p:tags r:id="rId8"/>
            </p:custDataLst>
          </p:nvPr>
        </p:nvSpPr>
        <p:spPr bwMode="auto">
          <a:xfrm>
            <a:off x="2446338" y="6002338"/>
            <a:ext cx="663575" cy="24447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spcBef>
                <a:spcPct val="0"/>
              </a:spcBef>
              <a:spcAft>
                <a:spcPct val="0"/>
              </a:spcAft>
            </a:pPr>
            <a:fld id="{E1B143FD-6BCA-4C70-8BD8-244629A4AC29}" type="datetime'''F''Y ''''''2''''''0''''''0''''''''''''9'''''''''">
              <a:rPr lang="en-US" altLang="en-US" sz="1400">
                <a:solidFill>
                  <a:schemeClr val="tx1"/>
                </a:solidFill>
              </a:rPr>
              <a:t>FY 2009</a:t>
            </a:fld>
            <a:endParaRPr lang="en-US" sz="1400">
              <a:solidFill>
                <a:schemeClr val="tx1"/>
              </a:solidFill>
              <a:sym typeface="+mn-lt"/>
            </a:endParaRPr>
          </a:p>
        </p:txBody>
      </p:sp>
      <p:sp>
        <p:nvSpPr>
          <p:cNvPr id="28" name="Rectangle 27"/>
          <p:cNvSpPr/>
          <p:nvPr>
            <p:custDataLst>
              <p:tags r:id="rId9"/>
            </p:custDataLst>
          </p:nvPr>
        </p:nvSpPr>
        <p:spPr bwMode="auto">
          <a:xfrm>
            <a:off x="5519738" y="6002338"/>
            <a:ext cx="663575" cy="24447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spcBef>
                <a:spcPct val="0"/>
              </a:spcBef>
              <a:spcAft>
                <a:spcPct val="0"/>
              </a:spcAft>
            </a:pPr>
            <a:fld id="{042D87B4-6E7F-4E4B-A364-3345B246DA38}" type="datetime'''''F''''''''''Y'' ''201''''''2'''">
              <a:rPr lang="en-US" altLang="en-US" sz="1400">
                <a:solidFill>
                  <a:schemeClr val="tx1"/>
                </a:solidFill>
              </a:rPr>
              <a:t>FY 2012</a:t>
            </a:fld>
            <a:endParaRPr lang="en-US" sz="1400">
              <a:solidFill>
                <a:schemeClr val="tx1"/>
              </a:solidFill>
              <a:sym typeface="+mn-lt"/>
            </a:endParaRPr>
          </a:p>
        </p:txBody>
      </p:sp>
      <p:sp>
        <p:nvSpPr>
          <p:cNvPr id="31" name="Rectangle 30"/>
          <p:cNvSpPr/>
          <p:nvPr>
            <p:custDataLst>
              <p:tags r:id="rId10"/>
            </p:custDataLst>
          </p:nvPr>
        </p:nvSpPr>
        <p:spPr bwMode="auto">
          <a:xfrm>
            <a:off x="8594725" y="6002338"/>
            <a:ext cx="663575" cy="24447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spcBef>
                <a:spcPct val="0"/>
              </a:spcBef>
              <a:spcAft>
                <a:spcPct val="0"/>
              </a:spcAft>
            </a:pPr>
            <a:fld id="{5E2E0A27-56EA-44BE-B1AB-97AC89004C71}" type="datetime'''''F''''''Y ''''''''''''''''2''''''''''''''''0''''15'''">
              <a:rPr lang="en-US" altLang="en-US" sz="1400">
                <a:solidFill>
                  <a:schemeClr val="tx1"/>
                </a:solidFill>
              </a:rPr>
              <a:t>FY 2015</a:t>
            </a:fld>
            <a:endParaRPr lang="en-US" sz="1400">
              <a:solidFill>
                <a:schemeClr val="tx1"/>
              </a:solidFill>
              <a:sym typeface="+mn-lt"/>
            </a:endParaRPr>
          </a:p>
        </p:txBody>
      </p:sp>
      <p:sp>
        <p:nvSpPr>
          <p:cNvPr id="32" name="Rectangle 31"/>
          <p:cNvSpPr/>
          <p:nvPr>
            <p:custDataLst>
              <p:tags r:id="rId11"/>
            </p:custDataLst>
          </p:nvPr>
        </p:nvSpPr>
        <p:spPr bwMode="auto">
          <a:xfrm>
            <a:off x="9620250" y="6002338"/>
            <a:ext cx="663575" cy="24447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spcBef>
                <a:spcPct val="0"/>
              </a:spcBef>
              <a:spcAft>
                <a:spcPct val="0"/>
              </a:spcAft>
            </a:pPr>
            <a:fld id="{C37C6210-D773-4DD5-9D8C-129BD9EE9BC6}" type="datetime'''''''''''''''FY ''20''''1''''6'''''''''''">
              <a:rPr lang="en-US" altLang="en-US" sz="1400">
                <a:solidFill>
                  <a:schemeClr val="tx1"/>
                </a:solidFill>
              </a:rPr>
              <a:t>FY 2016</a:t>
            </a:fld>
            <a:endParaRPr lang="en-US" sz="1400">
              <a:solidFill>
                <a:schemeClr val="tx1"/>
              </a:solidFill>
              <a:sym typeface="+mn-lt"/>
            </a:endParaRPr>
          </a:p>
        </p:txBody>
      </p:sp>
      <p:sp>
        <p:nvSpPr>
          <p:cNvPr id="33" name="Rectangle 32"/>
          <p:cNvSpPr/>
          <p:nvPr>
            <p:custDataLst>
              <p:tags r:id="rId12"/>
            </p:custDataLst>
          </p:nvPr>
        </p:nvSpPr>
        <p:spPr bwMode="auto">
          <a:xfrm>
            <a:off x="10610850" y="6002338"/>
            <a:ext cx="731838" cy="24447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spcBef>
                <a:spcPct val="0"/>
              </a:spcBef>
              <a:spcAft>
                <a:spcPct val="0"/>
              </a:spcAft>
            </a:pPr>
            <a:fld id="{ED1D2BF3-683B-469F-AA51-42335C0EFBC3}" type="datetime'''''F''''Y'''''' ''''''''''''''''''''2''''''''''''''''017'">
              <a:rPr lang="en-US" altLang="en-US" sz="1400">
                <a:solidFill>
                  <a:schemeClr val="tx1"/>
                </a:solidFill>
              </a:rPr>
              <a:t>FY 2017</a:t>
            </a:fld>
            <a:r>
              <a:rPr lang="en-US" altLang="en-US" sz="1400" baseline="30000" dirty="0">
                <a:solidFill>
                  <a:schemeClr val="tx1"/>
                </a:solidFill>
              </a:rPr>
              <a:t>1</a:t>
            </a:r>
            <a:endParaRPr lang="en-US" sz="1400" baseline="30000" dirty="0">
              <a:solidFill>
                <a:schemeClr val="tx1"/>
              </a:solidFill>
              <a:sym typeface="+mn-lt"/>
            </a:endParaRPr>
          </a:p>
        </p:txBody>
      </p:sp>
      <p:sp>
        <p:nvSpPr>
          <p:cNvPr id="45" name="Rectangle 44"/>
          <p:cNvSpPr/>
          <p:nvPr>
            <p:custDataLst>
              <p:tags r:id="rId13"/>
            </p:custDataLst>
          </p:nvPr>
        </p:nvSpPr>
        <p:spPr bwMode="auto">
          <a:xfrm>
            <a:off x="10666065" y="2773885"/>
            <a:ext cx="214313" cy="160338"/>
          </a:xfrm>
          <a:prstGeom prst="rect">
            <a:avLst/>
          </a:prstGeom>
          <a:solidFill>
            <a:schemeClr val="accent4"/>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4" name="Rectangle 43"/>
          <p:cNvSpPr/>
          <p:nvPr>
            <p:custDataLst>
              <p:tags r:id="rId14"/>
            </p:custDataLst>
          </p:nvPr>
        </p:nvSpPr>
        <p:spPr bwMode="auto">
          <a:xfrm>
            <a:off x="9942165" y="2773885"/>
            <a:ext cx="214313" cy="160338"/>
          </a:xfrm>
          <a:prstGeom prst="rect">
            <a:avLst/>
          </a:prstGeom>
          <a:solidFill>
            <a:srgbClr val="0064A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3" name="Rectangle 42"/>
          <p:cNvSpPr/>
          <p:nvPr>
            <p:custDataLst>
              <p:tags r:id="rId15"/>
            </p:custDataLst>
          </p:nvPr>
        </p:nvSpPr>
        <p:spPr bwMode="auto">
          <a:xfrm>
            <a:off x="10207277" y="2769122"/>
            <a:ext cx="357188" cy="1825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spcBef>
                <a:spcPct val="0"/>
              </a:spcBef>
              <a:spcAft>
                <a:spcPct val="0"/>
              </a:spcAft>
            </a:pPr>
            <a:fld id="{7E31C734-EEDD-467C-97D9-E7C02F26E5E5}" type="datetime'U''''''''''''''S''''''''C''''''''I''''''''''''''''S'''''">
              <a:rPr lang="en-US" altLang="en-US" sz="1000">
                <a:solidFill>
                  <a:schemeClr val="tx1"/>
                </a:solidFill>
                <a:sym typeface="+mn-lt"/>
              </a:rPr>
              <a:t>USCIS</a:t>
            </a:fld>
            <a:endParaRPr lang="en-US" sz="1000" dirty="0">
              <a:solidFill>
                <a:schemeClr val="tx1"/>
              </a:solidFill>
              <a:sym typeface="+mn-lt"/>
            </a:endParaRPr>
          </a:p>
        </p:txBody>
      </p:sp>
      <p:sp>
        <p:nvSpPr>
          <p:cNvPr id="42" name="Rectangle 41"/>
          <p:cNvSpPr/>
          <p:nvPr>
            <p:custDataLst>
              <p:tags r:id="rId16"/>
            </p:custDataLst>
          </p:nvPr>
        </p:nvSpPr>
        <p:spPr bwMode="auto">
          <a:xfrm>
            <a:off x="10931177" y="2769122"/>
            <a:ext cx="688975" cy="1825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spcBef>
                <a:spcPct val="0"/>
              </a:spcBef>
              <a:spcAft>
                <a:spcPct val="0"/>
              </a:spcAft>
            </a:pPr>
            <a:fld id="{D80A018F-3C07-4502-B464-EDB416DDCC15}" type="datetime'''''S''''t''at''e'' ''''''''D''''''''e''p''t''''''''''''''.'">
              <a:rPr lang="en-US" altLang="en-US" sz="1000">
                <a:solidFill>
                  <a:schemeClr val="tx1"/>
                </a:solidFill>
                <a:sym typeface="+mn-lt"/>
              </a:rPr>
              <a:t>State Dept.</a:t>
            </a:fld>
            <a:endParaRPr lang="en-US" sz="1000" dirty="0">
              <a:solidFill>
                <a:schemeClr val="tx1"/>
              </a:solidFill>
              <a:sym typeface="+mn-lt"/>
            </a:endParaRPr>
          </a:p>
        </p:txBody>
      </p:sp>
      <p:sp>
        <p:nvSpPr>
          <p:cNvPr id="10" name="TextBox 9"/>
          <p:cNvSpPr txBox="1"/>
          <p:nvPr/>
        </p:nvSpPr>
        <p:spPr>
          <a:xfrm>
            <a:off x="600589" y="2746525"/>
            <a:ext cx="9019661" cy="215900"/>
          </a:xfrm>
          <a:prstGeom prst="rect">
            <a:avLst/>
          </a:prstGeom>
          <a:noFill/>
        </p:spPr>
        <p:txBody>
          <a:bodyPr wrap="square" lIns="0" tIns="0" rIns="0" bIns="0" rtlCol="0">
            <a:spAutoFit/>
          </a:bodyPr>
          <a:lstStyle/>
          <a:p>
            <a:r>
              <a:rPr lang="en-US" sz="1400" dirty="0"/>
              <a:t>EB-5 Visa Usage Consular Processing (State Dept.) versus Adjustment of Status (USCIS) – FY 2008-FY2017 (July)</a:t>
            </a:r>
          </a:p>
        </p:txBody>
      </p:sp>
      <p:sp>
        <p:nvSpPr>
          <p:cNvPr id="3" name="Title 2"/>
          <p:cNvSpPr>
            <a:spLocks noGrp="1"/>
          </p:cNvSpPr>
          <p:nvPr>
            <p:ph type="title"/>
          </p:nvPr>
        </p:nvSpPr>
        <p:spPr>
          <a:xfrm>
            <a:off x="488562" y="1801735"/>
            <a:ext cx="11214876" cy="276999"/>
          </a:xfrm>
        </p:spPr>
        <p:txBody>
          <a:bodyPr lIns="0" tIns="0" rIns="0" bIns="0">
            <a:spAutoFit/>
          </a:bodyPr>
          <a:lstStyle/>
          <a:p>
            <a:pPr algn="ctr"/>
            <a:r>
              <a:rPr lang="en-US" sz="2000" dirty="0">
                <a:solidFill>
                  <a:srgbClr val="153D6E"/>
                </a:solidFill>
              </a:rPr>
              <a:t>As of July 2017, 17% of EB-5 Investors Obtained EB-5 Visas via Adjustment of Status in FY17</a:t>
            </a:r>
          </a:p>
        </p:txBody>
      </p:sp>
      <p:sp>
        <p:nvSpPr>
          <p:cNvPr id="2" name="Rectangle 1"/>
          <p:cNvSpPr/>
          <p:nvPr/>
        </p:nvSpPr>
        <p:spPr>
          <a:xfrm>
            <a:off x="10481982" y="3112994"/>
            <a:ext cx="941294" cy="3186953"/>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40" name="Straight Connector 39"/>
          <p:cNvCxnSpPr/>
          <p:nvPr/>
        </p:nvCxnSpPr>
        <p:spPr>
          <a:xfrm>
            <a:off x="0" y="1712478"/>
            <a:ext cx="12192000" cy="0"/>
          </a:xfrm>
          <a:prstGeom prst="line">
            <a:avLst/>
          </a:prstGeom>
          <a:ln>
            <a:solidFill>
              <a:srgbClr val="FDB414"/>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hidden="1"/>
          <p:cNvSpPr/>
          <p:nvPr>
            <p:custDataLst>
              <p:tags r:id="rId1"/>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sz="2400" b="1" dirty="0">
              <a:latin typeface="Calibri Light" panose="020F0302020204030204" pitchFamily="34" charset="0"/>
              <a:ea typeface="+mj-ea"/>
              <a:cs typeface="+mj-cs"/>
              <a:sym typeface="Calibri Light" panose="020F0302020204030204" pitchFamily="34" charset="0"/>
            </a:endParaRPr>
          </a:p>
        </p:txBody>
      </p:sp>
      <p:sp>
        <p:nvSpPr>
          <p:cNvPr id="9" name="Rectangle 8"/>
          <p:cNvSpPr/>
          <p:nvPr/>
        </p:nvSpPr>
        <p:spPr>
          <a:xfrm>
            <a:off x="368300" y="3509205"/>
            <a:ext cx="11433408" cy="1310080"/>
          </a:xfrm>
          <a:prstGeom prst="rect">
            <a:avLst/>
          </a:prstGeom>
          <a:solidFill>
            <a:schemeClr val="bg1">
              <a:lumMod val="95000"/>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0" name="Rectangle 79"/>
          <p:cNvSpPr/>
          <p:nvPr/>
        </p:nvSpPr>
        <p:spPr>
          <a:xfrm>
            <a:off x="368300" y="4846797"/>
            <a:ext cx="11433408" cy="1321375"/>
          </a:xfrm>
          <a:prstGeom prst="rect">
            <a:avLst/>
          </a:prstGeom>
          <a:solidFill>
            <a:schemeClr val="bg1">
              <a:lumMod val="95000"/>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6" name="AutoShape 3"/>
          <p:cNvSpPr>
            <a:spLocks noChangeArrowheads="1"/>
          </p:cNvSpPr>
          <p:nvPr/>
        </p:nvSpPr>
        <p:spPr bwMode="auto">
          <a:xfrm>
            <a:off x="2930062" y="2322999"/>
            <a:ext cx="2232272" cy="476303"/>
          </a:xfrm>
          <a:prstGeom prst="homePlate">
            <a:avLst>
              <a:gd name="adj" fmla="val 20000"/>
            </a:avLst>
          </a:prstGeom>
          <a:solidFill>
            <a:srgbClr val="0064A2"/>
          </a:solid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47775"/>
            <a:r>
              <a:rPr lang="en-US" sz="1600" b="1" dirty="0">
                <a:solidFill>
                  <a:schemeClr val="bg1"/>
                </a:solidFill>
              </a:rPr>
              <a:t>2015</a:t>
            </a:r>
          </a:p>
        </p:txBody>
      </p:sp>
      <p:sp>
        <p:nvSpPr>
          <p:cNvPr id="57" name="AutoShape 4"/>
          <p:cNvSpPr>
            <a:spLocks noChangeArrowheads="1"/>
          </p:cNvSpPr>
          <p:nvPr/>
        </p:nvSpPr>
        <p:spPr bwMode="auto">
          <a:xfrm>
            <a:off x="5150517" y="2322999"/>
            <a:ext cx="2232272" cy="476303"/>
          </a:xfrm>
          <a:prstGeom prst="chevron">
            <a:avLst>
              <a:gd name="adj" fmla="val 20000"/>
            </a:avLst>
          </a:prstGeom>
          <a:solidFill>
            <a:srgbClr val="0064A2"/>
          </a:solid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47775"/>
            <a:r>
              <a:rPr lang="en-US" sz="1600" b="1" dirty="0">
                <a:solidFill>
                  <a:schemeClr val="bg1"/>
                </a:solidFill>
              </a:rPr>
              <a:t>2016</a:t>
            </a:r>
          </a:p>
        </p:txBody>
      </p:sp>
      <p:sp>
        <p:nvSpPr>
          <p:cNvPr id="58" name="AutoShape 5"/>
          <p:cNvSpPr>
            <a:spLocks noChangeArrowheads="1"/>
          </p:cNvSpPr>
          <p:nvPr/>
        </p:nvSpPr>
        <p:spPr bwMode="auto">
          <a:xfrm>
            <a:off x="7370973" y="2322999"/>
            <a:ext cx="2232272" cy="476303"/>
          </a:xfrm>
          <a:prstGeom prst="chevron">
            <a:avLst>
              <a:gd name="adj" fmla="val 20000"/>
            </a:avLst>
          </a:prstGeom>
          <a:solidFill>
            <a:srgbClr val="0064A2"/>
          </a:solid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47775"/>
            <a:r>
              <a:rPr lang="en-US" sz="1600" b="1" dirty="0">
                <a:solidFill>
                  <a:schemeClr val="bg1"/>
                </a:solidFill>
              </a:rPr>
              <a:t>2017</a:t>
            </a:r>
          </a:p>
        </p:txBody>
      </p:sp>
      <p:sp>
        <p:nvSpPr>
          <p:cNvPr id="59" name="AutoShape 6"/>
          <p:cNvSpPr>
            <a:spLocks noChangeArrowheads="1"/>
          </p:cNvSpPr>
          <p:nvPr/>
        </p:nvSpPr>
        <p:spPr bwMode="auto">
          <a:xfrm>
            <a:off x="9591428" y="2322999"/>
            <a:ext cx="2232272" cy="476303"/>
          </a:xfrm>
          <a:prstGeom prst="chevron">
            <a:avLst>
              <a:gd name="adj" fmla="val 20000"/>
            </a:avLst>
          </a:prstGeom>
          <a:solidFill>
            <a:srgbClr val="FFC000"/>
          </a:solidFill>
          <a:ln w="9525" algn="ctr">
            <a:solidFill>
              <a:srgbClr val="FFC000"/>
            </a:solidFill>
            <a:miter lim="800000"/>
          </a:ln>
        </p:spPr>
        <p:txBody>
          <a:bodyPr lIns="182880" tIns="91440" bIns="91440" anchor="ctr"/>
          <a:lstStyle/>
          <a:p>
            <a:pPr algn="ctr" eaLnBrk="0" fontAlgn="base" hangingPunct="0">
              <a:spcBef>
                <a:spcPct val="0"/>
              </a:spcBef>
              <a:spcAft>
                <a:spcPct val="0"/>
              </a:spcAft>
            </a:pPr>
            <a:r>
              <a:rPr lang="en-US" sz="1600" b="1" dirty="0">
                <a:solidFill>
                  <a:srgbClr val="0B3568"/>
                </a:solidFill>
              </a:rPr>
              <a:t>2018</a:t>
            </a:r>
          </a:p>
        </p:txBody>
      </p:sp>
      <p:sp>
        <p:nvSpPr>
          <p:cNvPr id="3" name="Rectangle 2"/>
          <p:cNvSpPr/>
          <p:nvPr/>
        </p:nvSpPr>
        <p:spPr>
          <a:xfrm>
            <a:off x="472196" y="2865289"/>
            <a:ext cx="2400929" cy="586053"/>
          </a:xfrm>
          <a:prstGeom prst="rect">
            <a:avLst/>
          </a:prstGeom>
          <a:solidFill>
            <a:srgbClr val="0064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t>Average EB-5 </a:t>
            </a:r>
          </a:p>
          <a:p>
            <a:r>
              <a:rPr lang="en-US" sz="1600" b="1" dirty="0"/>
              <a:t>Project Raise</a:t>
            </a:r>
          </a:p>
        </p:txBody>
      </p:sp>
      <p:sp>
        <p:nvSpPr>
          <p:cNvPr id="60" name="Rectangle 59"/>
          <p:cNvSpPr/>
          <p:nvPr/>
        </p:nvSpPr>
        <p:spPr>
          <a:xfrm>
            <a:off x="472196" y="3536480"/>
            <a:ext cx="2400931" cy="586053"/>
          </a:xfrm>
          <a:prstGeom prst="rect">
            <a:avLst/>
          </a:prstGeom>
          <a:solidFill>
            <a:srgbClr val="0064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t>Market Share of   Largest Players</a:t>
            </a:r>
          </a:p>
        </p:txBody>
      </p:sp>
      <p:sp>
        <p:nvSpPr>
          <p:cNvPr id="61" name="Rectangle 60"/>
          <p:cNvSpPr/>
          <p:nvPr/>
        </p:nvSpPr>
        <p:spPr>
          <a:xfrm>
            <a:off x="472196" y="4207670"/>
            <a:ext cx="2400931" cy="586053"/>
          </a:xfrm>
          <a:prstGeom prst="rect">
            <a:avLst/>
          </a:prstGeom>
          <a:solidFill>
            <a:srgbClr val="0064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t>Market Share of Smaller Players</a:t>
            </a:r>
          </a:p>
        </p:txBody>
      </p:sp>
      <p:sp>
        <p:nvSpPr>
          <p:cNvPr id="62" name="Rectangle: Rounded Corners 61"/>
          <p:cNvSpPr/>
          <p:nvPr/>
        </p:nvSpPr>
        <p:spPr>
          <a:xfrm>
            <a:off x="10085688" y="2960784"/>
            <a:ext cx="1243752" cy="395063"/>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z="1600" b="1" dirty="0">
                <a:solidFill>
                  <a:srgbClr val="0B3568"/>
                </a:solidFill>
              </a:rPr>
              <a:t>~$10M</a:t>
            </a:r>
          </a:p>
        </p:txBody>
      </p:sp>
      <p:sp>
        <p:nvSpPr>
          <p:cNvPr id="66" name="Rectangle: Rounded Corners 65"/>
          <p:cNvSpPr/>
          <p:nvPr/>
        </p:nvSpPr>
        <p:spPr>
          <a:xfrm>
            <a:off x="10085688" y="3631976"/>
            <a:ext cx="1243752" cy="395063"/>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z="1600" b="1" dirty="0">
                <a:solidFill>
                  <a:srgbClr val="0B3568"/>
                </a:solidFill>
              </a:rPr>
              <a:t>~40%</a:t>
            </a:r>
          </a:p>
        </p:txBody>
      </p:sp>
      <p:sp>
        <p:nvSpPr>
          <p:cNvPr id="70" name="Rectangle: Rounded Corners 69"/>
          <p:cNvSpPr/>
          <p:nvPr/>
        </p:nvSpPr>
        <p:spPr>
          <a:xfrm>
            <a:off x="10085688" y="4303166"/>
            <a:ext cx="1243752" cy="395063"/>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z="1600" b="1" dirty="0">
                <a:solidFill>
                  <a:srgbClr val="0B3568"/>
                </a:solidFill>
              </a:rPr>
              <a:t>~60%</a:t>
            </a:r>
          </a:p>
        </p:txBody>
      </p:sp>
      <p:sp>
        <p:nvSpPr>
          <p:cNvPr id="71" name="Rectangle 70"/>
          <p:cNvSpPr/>
          <p:nvPr/>
        </p:nvSpPr>
        <p:spPr>
          <a:xfrm>
            <a:off x="472196" y="4878860"/>
            <a:ext cx="2400931" cy="586053"/>
          </a:xfrm>
          <a:prstGeom prst="rect">
            <a:avLst/>
          </a:prstGeom>
          <a:solidFill>
            <a:srgbClr val="0064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t>% of Chinese Investors</a:t>
            </a:r>
          </a:p>
        </p:txBody>
      </p:sp>
      <p:sp>
        <p:nvSpPr>
          <p:cNvPr id="75" name="Rectangle: Rounded Corners 74"/>
          <p:cNvSpPr/>
          <p:nvPr/>
        </p:nvSpPr>
        <p:spPr>
          <a:xfrm>
            <a:off x="10085688" y="4974356"/>
            <a:ext cx="1243752" cy="395063"/>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z="1600" b="1" dirty="0">
                <a:solidFill>
                  <a:srgbClr val="0B3568"/>
                </a:solidFill>
              </a:rPr>
              <a:t>~40%</a:t>
            </a:r>
          </a:p>
        </p:txBody>
      </p:sp>
      <p:sp>
        <p:nvSpPr>
          <p:cNvPr id="76" name="Rectangle 75"/>
          <p:cNvSpPr/>
          <p:nvPr/>
        </p:nvSpPr>
        <p:spPr>
          <a:xfrm>
            <a:off x="472196" y="5550053"/>
            <a:ext cx="2400931" cy="586053"/>
          </a:xfrm>
          <a:prstGeom prst="rect">
            <a:avLst/>
          </a:prstGeom>
          <a:solidFill>
            <a:srgbClr val="0064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t>Rest of World Investors</a:t>
            </a:r>
          </a:p>
        </p:txBody>
      </p:sp>
      <p:sp>
        <p:nvSpPr>
          <p:cNvPr id="8" name="Rectangle: Rounded Corners 7"/>
          <p:cNvSpPr/>
          <p:nvPr/>
        </p:nvSpPr>
        <p:spPr>
          <a:xfrm>
            <a:off x="4534549" y="2960784"/>
            <a:ext cx="1243752" cy="395063"/>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sz="1600" b="1" dirty="0">
                <a:solidFill>
                  <a:srgbClr val="153D6E"/>
                </a:solidFill>
              </a:rPr>
              <a:t>~$50M</a:t>
            </a:r>
          </a:p>
        </p:txBody>
      </p:sp>
      <p:sp>
        <p:nvSpPr>
          <p:cNvPr id="63" name="Rectangle: Rounded Corners 62"/>
          <p:cNvSpPr/>
          <p:nvPr/>
        </p:nvSpPr>
        <p:spPr>
          <a:xfrm>
            <a:off x="4534549" y="3631976"/>
            <a:ext cx="1243752" cy="395063"/>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sz="1600" b="1" dirty="0">
                <a:solidFill>
                  <a:srgbClr val="153D6E"/>
                </a:solidFill>
              </a:rPr>
              <a:t>~60%</a:t>
            </a:r>
          </a:p>
        </p:txBody>
      </p:sp>
      <p:sp>
        <p:nvSpPr>
          <p:cNvPr id="67" name="Rectangle: Rounded Corners 66"/>
          <p:cNvSpPr/>
          <p:nvPr/>
        </p:nvSpPr>
        <p:spPr>
          <a:xfrm>
            <a:off x="4534549" y="4303166"/>
            <a:ext cx="1243752" cy="395063"/>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sz="1600" b="1" dirty="0">
                <a:solidFill>
                  <a:srgbClr val="153D6E"/>
                </a:solidFill>
              </a:rPr>
              <a:t>~40%</a:t>
            </a:r>
          </a:p>
        </p:txBody>
      </p:sp>
      <p:sp>
        <p:nvSpPr>
          <p:cNvPr id="72" name="Rectangle: Rounded Corners 71"/>
          <p:cNvSpPr/>
          <p:nvPr/>
        </p:nvSpPr>
        <p:spPr>
          <a:xfrm>
            <a:off x="4534549" y="4974356"/>
            <a:ext cx="1243752" cy="395063"/>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sz="1600" b="1" dirty="0">
                <a:solidFill>
                  <a:srgbClr val="153D6E"/>
                </a:solidFill>
              </a:rPr>
              <a:t>~80%</a:t>
            </a:r>
          </a:p>
        </p:txBody>
      </p:sp>
      <p:sp>
        <p:nvSpPr>
          <p:cNvPr id="77" name="Rectangle: Rounded Corners 76"/>
          <p:cNvSpPr/>
          <p:nvPr/>
        </p:nvSpPr>
        <p:spPr>
          <a:xfrm>
            <a:off x="4534549" y="5645548"/>
            <a:ext cx="1243752" cy="395063"/>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sz="1600" b="1" dirty="0">
                <a:solidFill>
                  <a:srgbClr val="153D6E"/>
                </a:solidFill>
              </a:rPr>
              <a:t>~20%</a:t>
            </a:r>
          </a:p>
        </p:txBody>
      </p:sp>
      <p:sp>
        <p:nvSpPr>
          <p:cNvPr id="79" name="Rectangle: Rounded Corners 78"/>
          <p:cNvSpPr/>
          <p:nvPr/>
        </p:nvSpPr>
        <p:spPr>
          <a:xfrm>
            <a:off x="10085688" y="5645548"/>
            <a:ext cx="1243752" cy="395063"/>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z="1600" b="1" dirty="0">
                <a:solidFill>
                  <a:srgbClr val="0B3568"/>
                </a:solidFill>
              </a:rPr>
              <a:t>~60%</a:t>
            </a:r>
          </a:p>
        </p:txBody>
      </p:sp>
      <p:cxnSp>
        <p:nvCxnSpPr>
          <p:cNvPr id="46" name="Straight Connector 45"/>
          <p:cNvCxnSpPr/>
          <p:nvPr/>
        </p:nvCxnSpPr>
        <p:spPr>
          <a:xfrm>
            <a:off x="449546" y="4165101"/>
            <a:ext cx="11352161"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449546" y="5507481"/>
            <a:ext cx="11352161"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6" name="Arrow: Right 5"/>
          <p:cNvSpPr/>
          <p:nvPr/>
        </p:nvSpPr>
        <p:spPr>
          <a:xfrm>
            <a:off x="5908026" y="2865289"/>
            <a:ext cx="4148815" cy="3289865"/>
          </a:xfrm>
          <a:prstGeom prst="rightArrow">
            <a:avLst>
              <a:gd name="adj1" fmla="val 67862"/>
              <a:gd name="adj2" fmla="val 50000"/>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8" name="TextBox 47"/>
          <p:cNvSpPr txBox="1"/>
          <p:nvPr/>
        </p:nvSpPr>
        <p:spPr>
          <a:xfrm>
            <a:off x="7661320" y="4340945"/>
            <a:ext cx="642227" cy="338554"/>
          </a:xfrm>
          <a:prstGeom prst="rect">
            <a:avLst/>
          </a:prstGeom>
          <a:noFill/>
        </p:spPr>
        <p:txBody>
          <a:bodyPr wrap="none" rtlCol="0" anchor="ctr" anchorCtr="1">
            <a:spAutoFit/>
          </a:bodyPr>
          <a:lstStyle/>
          <a:p>
            <a:pPr algn="ctr"/>
            <a:r>
              <a:rPr lang="en-US" sz="1600" b="1" dirty="0">
                <a:solidFill>
                  <a:srgbClr val="0B3568"/>
                </a:solidFill>
              </a:rPr>
              <a:t>NOW</a:t>
            </a:r>
          </a:p>
        </p:txBody>
      </p:sp>
      <p:sp>
        <p:nvSpPr>
          <p:cNvPr id="13" name="Title 12"/>
          <p:cNvSpPr>
            <a:spLocks noGrp="1"/>
          </p:cNvSpPr>
          <p:nvPr>
            <p:ph type="title"/>
          </p:nvPr>
        </p:nvSpPr>
        <p:spPr>
          <a:xfrm>
            <a:off x="844988" y="1801735"/>
            <a:ext cx="10502024" cy="276999"/>
          </a:xfrm>
        </p:spPr>
        <p:txBody>
          <a:bodyPr lIns="0" tIns="0" rIns="0" bIns="0">
            <a:spAutoFit/>
          </a:bodyPr>
          <a:lstStyle/>
          <a:p>
            <a:pPr algn="ctr"/>
            <a:r>
              <a:rPr lang="en-US" sz="2000" dirty="0">
                <a:solidFill>
                  <a:srgbClr val="153D6E"/>
                </a:solidFill>
              </a:rPr>
              <a:t>Shifting Market Trends</a:t>
            </a:r>
          </a:p>
        </p:txBody>
      </p:sp>
      <p:cxnSp>
        <p:nvCxnSpPr>
          <p:cNvPr id="36" name="Straight Connector 35"/>
          <p:cNvCxnSpPr/>
          <p:nvPr/>
        </p:nvCxnSpPr>
        <p:spPr>
          <a:xfrm>
            <a:off x="0" y="1712478"/>
            <a:ext cx="12192000" cy="0"/>
          </a:xfrm>
          <a:prstGeom prst="line">
            <a:avLst/>
          </a:prstGeom>
          <a:ln>
            <a:solidFill>
              <a:srgbClr val="FDB414"/>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rapezoid 32"/>
          <p:cNvSpPr/>
          <p:nvPr/>
        </p:nvSpPr>
        <p:spPr>
          <a:xfrm rot="5400000">
            <a:off x="4165243" y="-1032471"/>
            <a:ext cx="3147513" cy="9927849"/>
          </a:xfrm>
          <a:prstGeom prst="trapezoid">
            <a:avLst>
              <a:gd name="adj" fmla="val 3024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1" name="Oval 110"/>
          <p:cNvSpPr/>
          <p:nvPr/>
        </p:nvSpPr>
        <p:spPr>
          <a:xfrm>
            <a:off x="3000917" y="3769789"/>
            <a:ext cx="610948" cy="6109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4647932" y="3769789"/>
            <a:ext cx="610948" cy="6109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6256846" y="3769789"/>
            <a:ext cx="610948" cy="6109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7928257" y="3769789"/>
            <a:ext cx="610948" cy="6109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9567362" y="3769789"/>
            <a:ext cx="610948" cy="6109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hidden="1"/>
          <p:cNvSpPr/>
          <p:nvPr>
            <p:custDataLst>
              <p:tags r:id="rId1"/>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sz="2400" b="1" dirty="0">
              <a:latin typeface="Calibri Light" panose="020F0302020204030204" pitchFamily="34" charset="0"/>
              <a:ea typeface="+mj-ea"/>
              <a:cs typeface="+mj-cs"/>
              <a:sym typeface="Calibri Light" panose="020F0302020204030204" pitchFamily="34" charset="0"/>
            </a:endParaRPr>
          </a:p>
        </p:txBody>
      </p:sp>
      <p:sp>
        <p:nvSpPr>
          <p:cNvPr id="13" name="Title 12"/>
          <p:cNvSpPr>
            <a:spLocks noGrp="1"/>
          </p:cNvSpPr>
          <p:nvPr>
            <p:ph type="title"/>
          </p:nvPr>
        </p:nvSpPr>
        <p:spPr>
          <a:xfrm>
            <a:off x="844988" y="1801735"/>
            <a:ext cx="10502024" cy="276999"/>
          </a:xfrm>
        </p:spPr>
        <p:txBody>
          <a:bodyPr lIns="0" tIns="0" rIns="0" bIns="0">
            <a:spAutoFit/>
          </a:bodyPr>
          <a:lstStyle/>
          <a:p>
            <a:pPr algn="ctr"/>
            <a:r>
              <a:rPr lang="en-US" sz="2000" dirty="0">
                <a:solidFill>
                  <a:srgbClr val="153D6E"/>
                </a:solidFill>
              </a:rPr>
              <a:t>How to Differentiate Your EB-5 Project</a:t>
            </a:r>
          </a:p>
        </p:txBody>
      </p:sp>
      <p:sp>
        <p:nvSpPr>
          <p:cNvPr id="32" name="Rectangle 31"/>
          <p:cNvSpPr/>
          <p:nvPr/>
        </p:nvSpPr>
        <p:spPr>
          <a:xfrm>
            <a:off x="919842" y="5956863"/>
            <a:ext cx="2619168" cy="492443"/>
          </a:xfrm>
          <a:prstGeom prst="rect">
            <a:avLst/>
          </a:prstGeom>
        </p:spPr>
        <p:txBody>
          <a:bodyPr wrap="square" lIns="0" tIns="0" rIns="0" bIns="0">
            <a:spAutoFit/>
          </a:bodyPr>
          <a:lstStyle/>
          <a:p>
            <a:pPr>
              <a:buClr>
                <a:schemeClr val="tx2"/>
              </a:buClr>
            </a:pPr>
            <a:r>
              <a:rPr lang="en-US" sz="1600" dirty="0"/>
              <a:t>Wide range of EB-5 projects seeking Investor Capital </a:t>
            </a:r>
          </a:p>
        </p:txBody>
      </p:sp>
      <p:sp>
        <p:nvSpPr>
          <p:cNvPr id="34" name="Arrow: Down 33"/>
          <p:cNvSpPr/>
          <p:nvPr/>
        </p:nvSpPr>
        <p:spPr>
          <a:xfrm rot="15867812">
            <a:off x="5819150" y="106664"/>
            <a:ext cx="282110" cy="10345920"/>
          </a:xfrm>
          <a:prstGeom prst="downArrow">
            <a:avLst>
              <a:gd name="adj1" fmla="val 50000"/>
              <a:gd name="adj2" fmla="val 9297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5" name="Oval 34"/>
          <p:cNvSpPr/>
          <p:nvPr/>
        </p:nvSpPr>
        <p:spPr>
          <a:xfrm>
            <a:off x="569191" y="2357696"/>
            <a:ext cx="457154" cy="3147514"/>
          </a:xfrm>
          <a:prstGeom prst="ellipse">
            <a:avLst/>
          </a:prstGeom>
          <a:solidFill>
            <a:srgbClr val="0064A2"/>
          </a:solidFill>
          <a:ln>
            <a:noFill/>
          </a:ln>
        </p:spPr>
        <p:txBody>
          <a:bodyPr wrap="none" anchor="ctr"/>
          <a:lstStyle/>
          <a:p>
            <a:endParaRPr lang="en-US" sz="1600">
              <a:solidFill>
                <a:schemeClr val="tx1"/>
              </a:solidFill>
            </a:endParaRPr>
          </a:p>
        </p:txBody>
      </p:sp>
      <p:sp>
        <p:nvSpPr>
          <p:cNvPr id="36" name="Oval 35"/>
          <p:cNvSpPr/>
          <p:nvPr/>
        </p:nvSpPr>
        <p:spPr>
          <a:xfrm>
            <a:off x="2216206" y="2513654"/>
            <a:ext cx="412694" cy="2835599"/>
          </a:xfrm>
          <a:prstGeom prst="ellipse">
            <a:avLst/>
          </a:prstGeom>
          <a:solidFill>
            <a:srgbClr val="0064A2"/>
          </a:solidFill>
          <a:ln>
            <a:noFill/>
          </a:ln>
        </p:spPr>
        <p:txBody>
          <a:bodyPr wrap="none" anchor="ctr"/>
          <a:lstStyle/>
          <a:p>
            <a:endParaRPr lang="en-US" sz="1600">
              <a:solidFill>
                <a:schemeClr val="tx1"/>
              </a:solidFill>
            </a:endParaRPr>
          </a:p>
        </p:txBody>
      </p:sp>
      <p:sp>
        <p:nvSpPr>
          <p:cNvPr id="37" name="Oval 36"/>
          <p:cNvSpPr/>
          <p:nvPr/>
        </p:nvSpPr>
        <p:spPr>
          <a:xfrm>
            <a:off x="3975098" y="2679700"/>
            <a:ext cx="412694" cy="2509838"/>
          </a:xfrm>
          <a:prstGeom prst="ellipse">
            <a:avLst/>
          </a:prstGeom>
          <a:solidFill>
            <a:srgbClr val="0064A2"/>
          </a:solidFill>
          <a:ln>
            <a:noFill/>
          </a:ln>
        </p:spPr>
        <p:txBody>
          <a:bodyPr wrap="none" anchor="ctr"/>
          <a:lstStyle/>
          <a:p>
            <a:endParaRPr lang="en-US" sz="1600" dirty="0">
              <a:solidFill>
                <a:schemeClr val="tx1"/>
              </a:solidFill>
            </a:endParaRPr>
          </a:p>
        </p:txBody>
      </p:sp>
      <p:sp>
        <p:nvSpPr>
          <p:cNvPr id="38" name="Oval 37"/>
          <p:cNvSpPr/>
          <p:nvPr/>
        </p:nvSpPr>
        <p:spPr>
          <a:xfrm>
            <a:off x="5510236" y="2827338"/>
            <a:ext cx="412694" cy="2205037"/>
          </a:xfrm>
          <a:prstGeom prst="ellipse">
            <a:avLst/>
          </a:prstGeom>
          <a:solidFill>
            <a:srgbClr val="0064A2"/>
          </a:solidFill>
          <a:ln>
            <a:noFill/>
          </a:ln>
        </p:spPr>
        <p:txBody>
          <a:bodyPr wrap="none" anchor="ctr"/>
          <a:lstStyle/>
          <a:p>
            <a:endParaRPr lang="en-US" sz="1600">
              <a:solidFill>
                <a:schemeClr val="tx1"/>
              </a:solidFill>
            </a:endParaRPr>
          </a:p>
        </p:txBody>
      </p:sp>
      <p:sp>
        <p:nvSpPr>
          <p:cNvPr id="39" name="Oval 38"/>
          <p:cNvSpPr/>
          <p:nvPr/>
        </p:nvSpPr>
        <p:spPr>
          <a:xfrm>
            <a:off x="7157251" y="2984500"/>
            <a:ext cx="412694" cy="1890713"/>
          </a:xfrm>
          <a:prstGeom prst="ellipse">
            <a:avLst/>
          </a:prstGeom>
          <a:solidFill>
            <a:srgbClr val="0064A2"/>
          </a:solidFill>
          <a:ln>
            <a:noFill/>
          </a:ln>
        </p:spPr>
        <p:txBody>
          <a:bodyPr wrap="none" anchor="ctr"/>
          <a:lstStyle/>
          <a:p>
            <a:endParaRPr lang="en-US" sz="1600">
              <a:solidFill>
                <a:schemeClr val="tx1"/>
              </a:solidFill>
            </a:endParaRPr>
          </a:p>
        </p:txBody>
      </p:sp>
      <p:sp>
        <p:nvSpPr>
          <p:cNvPr id="40" name="Oval 39"/>
          <p:cNvSpPr/>
          <p:nvPr/>
        </p:nvSpPr>
        <p:spPr>
          <a:xfrm>
            <a:off x="8804266" y="3146425"/>
            <a:ext cx="412694" cy="1571625"/>
          </a:xfrm>
          <a:prstGeom prst="ellipse">
            <a:avLst/>
          </a:prstGeom>
          <a:solidFill>
            <a:srgbClr val="0064A2"/>
          </a:solidFill>
          <a:ln>
            <a:noFill/>
          </a:ln>
        </p:spPr>
        <p:txBody>
          <a:bodyPr wrap="none" anchor="ctr"/>
          <a:lstStyle/>
          <a:p>
            <a:endParaRPr lang="en-US" sz="1600">
              <a:solidFill>
                <a:schemeClr val="tx1"/>
              </a:solidFill>
            </a:endParaRPr>
          </a:p>
        </p:txBody>
      </p:sp>
      <p:sp>
        <p:nvSpPr>
          <p:cNvPr id="41" name="Oval 40"/>
          <p:cNvSpPr/>
          <p:nvPr/>
        </p:nvSpPr>
        <p:spPr>
          <a:xfrm>
            <a:off x="10451278" y="3301206"/>
            <a:ext cx="412694" cy="1260494"/>
          </a:xfrm>
          <a:prstGeom prst="ellipse">
            <a:avLst/>
          </a:prstGeom>
          <a:solidFill>
            <a:srgbClr val="0064A2"/>
          </a:solidFill>
          <a:ln>
            <a:noFill/>
          </a:ln>
        </p:spPr>
        <p:txBody>
          <a:bodyPr wrap="none" anchor="ctr"/>
          <a:lstStyle/>
          <a:p>
            <a:endParaRPr lang="en-US" sz="1600">
              <a:solidFill>
                <a:schemeClr val="tx1"/>
              </a:solidFill>
            </a:endParaRPr>
          </a:p>
        </p:txBody>
      </p:sp>
      <p:grpSp>
        <p:nvGrpSpPr>
          <p:cNvPr id="42" name="Group 41"/>
          <p:cNvGrpSpPr/>
          <p:nvPr/>
        </p:nvGrpSpPr>
        <p:grpSpPr>
          <a:xfrm>
            <a:off x="10974333" y="3428702"/>
            <a:ext cx="820625" cy="1005505"/>
            <a:chOff x="-3816350" y="3254375"/>
            <a:chExt cx="1725612" cy="2019300"/>
          </a:xfrm>
          <a:solidFill>
            <a:schemeClr val="accent2"/>
          </a:solidFill>
        </p:grpSpPr>
        <p:sp>
          <p:nvSpPr>
            <p:cNvPr id="43" name="Freeform 6"/>
            <p:cNvSpPr>
              <a:spLocks noEditPoints="1"/>
            </p:cNvSpPr>
            <p:nvPr/>
          </p:nvSpPr>
          <p:spPr bwMode="auto">
            <a:xfrm>
              <a:off x="-3816350" y="3254375"/>
              <a:ext cx="1725612" cy="2019300"/>
            </a:xfrm>
            <a:custGeom>
              <a:avLst/>
              <a:gdLst>
                <a:gd name="T0" fmla="*/ 730 w 3263"/>
                <a:gd name="T1" fmla="*/ 3496 h 3816"/>
                <a:gd name="T2" fmla="*/ 2534 w 3263"/>
                <a:gd name="T3" fmla="*/ 3474 h 3816"/>
                <a:gd name="T4" fmla="*/ 1155 w 3263"/>
                <a:gd name="T5" fmla="*/ 2937 h 3816"/>
                <a:gd name="T6" fmla="*/ 1684 w 3263"/>
                <a:gd name="T7" fmla="*/ 2383 h 3816"/>
                <a:gd name="T8" fmla="*/ 1513 w 3263"/>
                <a:gd name="T9" fmla="*/ 2536 h 3816"/>
                <a:gd name="T10" fmla="*/ 1887 w 3263"/>
                <a:gd name="T11" fmla="*/ 2760 h 3816"/>
                <a:gd name="T12" fmla="*/ 1739 w 3263"/>
                <a:gd name="T13" fmla="*/ 2439 h 3816"/>
                <a:gd name="T14" fmla="*/ 2698 w 3263"/>
                <a:gd name="T15" fmla="*/ 984 h 3816"/>
                <a:gd name="T16" fmla="*/ 2807 w 3263"/>
                <a:gd name="T17" fmla="*/ 1162 h 3816"/>
                <a:gd name="T18" fmla="*/ 3047 w 3263"/>
                <a:gd name="T19" fmla="*/ 725 h 3816"/>
                <a:gd name="T20" fmla="*/ 3064 w 3263"/>
                <a:gd name="T21" fmla="*/ 482 h 3816"/>
                <a:gd name="T22" fmla="*/ 276 w 3263"/>
                <a:gd name="T23" fmla="*/ 448 h 3816"/>
                <a:gd name="T24" fmla="*/ 180 w 3263"/>
                <a:gd name="T25" fmla="*/ 519 h 3816"/>
                <a:gd name="T26" fmla="*/ 277 w 3263"/>
                <a:gd name="T27" fmla="*/ 881 h 3816"/>
                <a:gd name="T28" fmla="*/ 571 w 3263"/>
                <a:gd name="T29" fmla="*/ 1282 h 3816"/>
                <a:gd name="T30" fmla="*/ 545 w 3263"/>
                <a:gd name="T31" fmla="*/ 737 h 3816"/>
                <a:gd name="T32" fmla="*/ 722 w 3263"/>
                <a:gd name="T33" fmla="*/ 179 h 3816"/>
                <a:gd name="T34" fmla="*/ 740 w 3263"/>
                <a:gd name="T35" fmla="*/ 959 h 3816"/>
                <a:gd name="T36" fmla="*/ 909 w 3263"/>
                <a:gd name="T37" fmla="*/ 1582 h 3816"/>
                <a:gd name="T38" fmla="*/ 1207 w 3263"/>
                <a:gd name="T39" fmla="*/ 2022 h 3816"/>
                <a:gd name="T40" fmla="*/ 1568 w 3263"/>
                <a:gd name="T41" fmla="*/ 2205 h 3816"/>
                <a:gd name="T42" fmla="*/ 1942 w 3263"/>
                <a:gd name="T43" fmla="*/ 2113 h 3816"/>
                <a:gd name="T44" fmla="*/ 2264 w 3263"/>
                <a:gd name="T45" fmla="*/ 1758 h 3816"/>
                <a:gd name="T46" fmla="*/ 2485 w 3263"/>
                <a:gd name="T47" fmla="*/ 1179 h 3816"/>
                <a:gd name="T48" fmla="*/ 2545 w 3263"/>
                <a:gd name="T49" fmla="*/ 187 h 3816"/>
                <a:gd name="T50" fmla="*/ 729 w 3263"/>
                <a:gd name="T51" fmla="*/ 0 h 3816"/>
                <a:gd name="T52" fmla="*/ 2678 w 3263"/>
                <a:gd name="T53" fmla="*/ 67 h 3816"/>
                <a:gd name="T54" fmla="*/ 2987 w 3263"/>
                <a:gd name="T55" fmla="*/ 271 h 3816"/>
                <a:gd name="T56" fmla="*/ 3199 w 3263"/>
                <a:gd name="T57" fmla="*/ 368 h 3816"/>
                <a:gd name="T58" fmla="*/ 3260 w 3263"/>
                <a:gd name="T59" fmla="*/ 589 h 3816"/>
                <a:gd name="T60" fmla="*/ 3066 w 3263"/>
                <a:gd name="T61" fmla="*/ 1105 h 3816"/>
                <a:gd name="T62" fmla="*/ 2693 w 3263"/>
                <a:gd name="T63" fmla="*/ 1509 h 3816"/>
                <a:gd name="T64" fmla="*/ 2368 w 3263"/>
                <a:gd name="T65" fmla="*/ 1924 h 3816"/>
                <a:gd name="T66" fmla="*/ 2038 w 3263"/>
                <a:gd name="T67" fmla="*/ 2261 h 3816"/>
                <a:gd name="T68" fmla="*/ 1940 w 3263"/>
                <a:gd name="T69" fmla="*/ 2519 h 3816"/>
                <a:gd name="T70" fmla="*/ 2130 w 3263"/>
                <a:gd name="T71" fmla="*/ 2728 h 3816"/>
                <a:gd name="T72" fmla="*/ 2281 w 3263"/>
                <a:gd name="T73" fmla="*/ 2803 h 3816"/>
                <a:gd name="T74" fmla="*/ 2540 w 3263"/>
                <a:gd name="T75" fmla="*/ 3267 h 3816"/>
                <a:gd name="T76" fmla="*/ 2708 w 3263"/>
                <a:gd name="T77" fmla="*/ 3434 h 3816"/>
                <a:gd name="T78" fmla="*/ 2695 w 3263"/>
                <a:gd name="T79" fmla="*/ 3791 h 3816"/>
                <a:gd name="T80" fmla="*/ 595 w 3263"/>
                <a:gd name="T81" fmla="*/ 3804 h 3816"/>
                <a:gd name="T82" fmla="*/ 554 w 3263"/>
                <a:gd name="T83" fmla="*/ 3476 h 3816"/>
                <a:gd name="T84" fmla="*/ 694 w 3263"/>
                <a:gd name="T85" fmla="*/ 3283 h 3816"/>
                <a:gd name="T86" fmla="*/ 983 w 3263"/>
                <a:gd name="T87" fmla="*/ 2824 h 3816"/>
                <a:gd name="T88" fmla="*/ 1096 w 3263"/>
                <a:gd name="T89" fmla="*/ 2749 h 3816"/>
                <a:gd name="T90" fmla="*/ 1311 w 3263"/>
                <a:gd name="T91" fmla="*/ 2564 h 3816"/>
                <a:gd name="T92" fmla="*/ 1294 w 3263"/>
                <a:gd name="T93" fmla="*/ 2301 h 3816"/>
                <a:gd name="T94" fmla="*/ 947 w 3263"/>
                <a:gd name="T95" fmla="*/ 1996 h 3816"/>
                <a:gd name="T96" fmla="*/ 648 w 3263"/>
                <a:gd name="T97" fmla="*/ 1561 h 3816"/>
                <a:gd name="T98" fmla="*/ 248 w 3263"/>
                <a:gd name="T99" fmla="*/ 1182 h 3816"/>
                <a:gd name="T100" fmla="*/ 22 w 3263"/>
                <a:gd name="T101" fmla="*/ 680 h 3816"/>
                <a:gd name="T102" fmla="*/ 41 w 3263"/>
                <a:gd name="T103" fmla="*/ 400 h 3816"/>
                <a:gd name="T104" fmla="*/ 235 w 3263"/>
                <a:gd name="T105" fmla="*/ 274 h 3816"/>
                <a:gd name="T106" fmla="*/ 568 w 3263"/>
                <a:gd name="T107" fmla="*/ 93 h 3816"/>
                <a:gd name="T108" fmla="*/ 729 w 3263"/>
                <a:gd name="T109" fmla="*/ 0 h 3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63" h="3816">
                  <a:moveTo>
                    <a:pt x="815" y="3430"/>
                  </a:moveTo>
                  <a:lnTo>
                    <a:pt x="792" y="3433"/>
                  </a:lnTo>
                  <a:lnTo>
                    <a:pt x="770" y="3442"/>
                  </a:lnTo>
                  <a:lnTo>
                    <a:pt x="753" y="3456"/>
                  </a:lnTo>
                  <a:lnTo>
                    <a:pt x="739" y="3474"/>
                  </a:lnTo>
                  <a:lnTo>
                    <a:pt x="730" y="3496"/>
                  </a:lnTo>
                  <a:lnTo>
                    <a:pt x="727" y="3519"/>
                  </a:lnTo>
                  <a:lnTo>
                    <a:pt x="727" y="3639"/>
                  </a:lnTo>
                  <a:lnTo>
                    <a:pt x="2545" y="3639"/>
                  </a:lnTo>
                  <a:lnTo>
                    <a:pt x="2545" y="3519"/>
                  </a:lnTo>
                  <a:lnTo>
                    <a:pt x="2542" y="3496"/>
                  </a:lnTo>
                  <a:lnTo>
                    <a:pt x="2534" y="3474"/>
                  </a:lnTo>
                  <a:lnTo>
                    <a:pt x="2520" y="3456"/>
                  </a:lnTo>
                  <a:lnTo>
                    <a:pt x="2501" y="3442"/>
                  </a:lnTo>
                  <a:lnTo>
                    <a:pt x="2480" y="3433"/>
                  </a:lnTo>
                  <a:lnTo>
                    <a:pt x="2457" y="3430"/>
                  </a:lnTo>
                  <a:lnTo>
                    <a:pt x="815" y="3430"/>
                  </a:lnTo>
                  <a:close/>
                  <a:moveTo>
                    <a:pt x="1155" y="2937"/>
                  </a:moveTo>
                  <a:lnTo>
                    <a:pt x="1155" y="3254"/>
                  </a:lnTo>
                  <a:lnTo>
                    <a:pt x="2117" y="3254"/>
                  </a:lnTo>
                  <a:lnTo>
                    <a:pt x="2117" y="2937"/>
                  </a:lnTo>
                  <a:lnTo>
                    <a:pt x="1155" y="2937"/>
                  </a:lnTo>
                  <a:close/>
                  <a:moveTo>
                    <a:pt x="1734" y="2377"/>
                  </a:moveTo>
                  <a:lnTo>
                    <a:pt x="1684" y="2383"/>
                  </a:lnTo>
                  <a:lnTo>
                    <a:pt x="1632" y="2386"/>
                  </a:lnTo>
                  <a:lnTo>
                    <a:pt x="1584" y="2384"/>
                  </a:lnTo>
                  <a:lnTo>
                    <a:pt x="1537" y="2379"/>
                  </a:lnTo>
                  <a:lnTo>
                    <a:pt x="1533" y="2432"/>
                  </a:lnTo>
                  <a:lnTo>
                    <a:pt x="1525" y="2485"/>
                  </a:lnTo>
                  <a:lnTo>
                    <a:pt x="1513" y="2536"/>
                  </a:lnTo>
                  <a:lnTo>
                    <a:pt x="1495" y="2587"/>
                  </a:lnTo>
                  <a:lnTo>
                    <a:pt x="1473" y="2635"/>
                  </a:lnTo>
                  <a:lnTo>
                    <a:pt x="1446" y="2682"/>
                  </a:lnTo>
                  <a:lnTo>
                    <a:pt x="1418" y="2722"/>
                  </a:lnTo>
                  <a:lnTo>
                    <a:pt x="1387" y="2760"/>
                  </a:lnTo>
                  <a:lnTo>
                    <a:pt x="1887" y="2760"/>
                  </a:lnTo>
                  <a:lnTo>
                    <a:pt x="1849" y="2714"/>
                  </a:lnTo>
                  <a:lnTo>
                    <a:pt x="1815" y="2664"/>
                  </a:lnTo>
                  <a:lnTo>
                    <a:pt x="1789" y="2611"/>
                  </a:lnTo>
                  <a:lnTo>
                    <a:pt x="1766" y="2556"/>
                  </a:lnTo>
                  <a:lnTo>
                    <a:pt x="1749" y="2498"/>
                  </a:lnTo>
                  <a:lnTo>
                    <a:pt x="1739" y="2439"/>
                  </a:lnTo>
                  <a:lnTo>
                    <a:pt x="1734" y="2377"/>
                  </a:lnTo>
                  <a:close/>
                  <a:moveTo>
                    <a:pt x="2722" y="448"/>
                  </a:moveTo>
                  <a:lnTo>
                    <a:pt x="2722" y="609"/>
                  </a:lnTo>
                  <a:lnTo>
                    <a:pt x="2718" y="737"/>
                  </a:lnTo>
                  <a:lnTo>
                    <a:pt x="2711" y="861"/>
                  </a:lnTo>
                  <a:lnTo>
                    <a:pt x="2698" y="984"/>
                  </a:lnTo>
                  <a:lnTo>
                    <a:pt x="2679" y="1104"/>
                  </a:lnTo>
                  <a:lnTo>
                    <a:pt x="2656" y="1222"/>
                  </a:lnTo>
                  <a:lnTo>
                    <a:pt x="2627" y="1337"/>
                  </a:lnTo>
                  <a:lnTo>
                    <a:pt x="2692" y="1282"/>
                  </a:lnTo>
                  <a:lnTo>
                    <a:pt x="2752" y="1225"/>
                  </a:lnTo>
                  <a:lnTo>
                    <a:pt x="2807" y="1162"/>
                  </a:lnTo>
                  <a:lnTo>
                    <a:pt x="2859" y="1096"/>
                  </a:lnTo>
                  <a:lnTo>
                    <a:pt x="2907" y="1028"/>
                  </a:lnTo>
                  <a:lnTo>
                    <a:pt x="2949" y="956"/>
                  </a:lnTo>
                  <a:lnTo>
                    <a:pt x="2987" y="881"/>
                  </a:lnTo>
                  <a:lnTo>
                    <a:pt x="3020" y="804"/>
                  </a:lnTo>
                  <a:lnTo>
                    <a:pt x="3047" y="725"/>
                  </a:lnTo>
                  <a:lnTo>
                    <a:pt x="3069" y="643"/>
                  </a:lnTo>
                  <a:lnTo>
                    <a:pt x="3086" y="561"/>
                  </a:lnTo>
                  <a:lnTo>
                    <a:pt x="3087" y="539"/>
                  </a:lnTo>
                  <a:lnTo>
                    <a:pt x="3083" y="519"/>
                  </a:lnTo>
                  <a:lnTo>
                    <a:pt x="3076" y="500"/>
                  </a:lnTo>
                  <a:lnTo>
                    <a:pt x="3064" y="482"/>
                  </a:lnTo>
                  <a:lnTo>
                    <a:pt x="3049" y="467"/>
                  </a:lnTo>
                  <a:lnTo>
                    <a:pt x="3030" y="457"/>
                  </a:lnTo>
                  <a:lnTo>
                    <a:pt x="3009" y="450"/>
                  </a:lnTo>
                  <a:lnTo>
                    <a:pt x="2987" y="448"/>
                  </a:lnTo>
                  <a:lnTo>
                    <a:pt x="2722" y="448"/>
                  </a:lnTo>
                  <a:close/>
                  <a:moveTo>
                    <a:pt x="276" y="448"/>
                  </a:moveTo>
                  <a:lnTo>
                    <a:pt x="254" y="450"/>
                  </a:lnTo>
                  <a:lnTo>
                    <a:pt x="234" y="457"/>
                  </a:lnTo>
                  <a:lnTo>
                    <a:pt x="216" y="467"/>
                  </a:lnTo>
                  <a:lnTo>
                    <a:pt x="200" y="482"/>
                  </a:lnTo>
                  <a:lnTo>
                    <a:pt x="188" y="500"/>
                  </a:lnTo>
                  <a:lnTo>
                    <a:pt x="180" y="519"/>
                  </a:lnTo>
                  <a:lnTo>
                    <a:pt x="177" y="539"/>
                  </a:lnTo>
                  <a:lnTo>
                    <a:pt x="178" y="561"/>
                  </a:lnTo>
                  <a:lnTo>
                    <a:pt x="194" y="643"/>
                  </a:lnTo>
                  <a:lnTo>
                    <a:pt x="216" y="725"/>
                  </a:lnTo>
                  <a:lnTo>
                    <a:pt x="244" y="804"/>
                  </a:lnTo>
                  <a:lnTo>
                    <a:pt x="277" y="881"/>
                  </a:lnTo>
                  <a:lnTo>
                    <a:pt x="314" y="956"/>
                  </a:lnTo>
                  <a:lnTo>
                    <a:pt x="357" y="1028"/>
                  </a:lnTo>
                  <a:lnTo>
                    <a:pt x="404" y="1096"/>
                  </a:lnTo>
                  <a:lnTo>
                    <a:pt x="456" y="1162"/>
                  </a:lnTo>
                  <a:lnTo>
                    <a:pt x="511" y="1225"/>
                  </a:lnTo>
                  <a:lnTo>
                    <a:pt x="571" y="1282"/>
                  </a:lnTo>
                  <a:lnTo>
                    <a:pt x="636" y="1337"/>
                  </a:lnTo>
                  <a:lnTo>
                    <a:pt x="607" y="1222"/>
                  </a:lnTo>
                  <a:lnTo>
                    <a:pt x="584" y="1104"/>
                  </a:lnTo>
                  <a:lnTo>
                    <a:pt x="566" y="984"/>
                  </a:lnTo>
                  <a:lnTo>
                    <a:pt x="553" y="861"/>
                  </a:lnTo>
                  <a:lnTo>
                    <a:pt x="545" y="737"/>
                  </a:lnTo>
                  <a:lnTo>
                    <a:pt x="543" y="609"/>
                  </a:lnTo>
                  <a:lnTo>
                    <a:pt x="543" y="448"/>
                  </a:lnTo>
                  <a:lnTo>
                    <a:pt x="276" y="448"/>
                  </a:lnTo>
                  <a:close/>
                  <a:moveTo>
                    <a:pt x="729" y="177"/>
                  </a:moveTo>
                  <a:lnTo>
                    <a:pt x="725" y="177"/>
                  </a:lnTo>
                  <a:lnTo>
                    <a:pt x="722" y="179"/>
                  </a:lnTo>
                  <a:lnTo>
                    <a:pt x="719" y="183"/>
                  </a:lnTo>
                  <a:lnTo>
                    <a:pt x="718" y="187"/>
                  </a:lnTo>
                  <a:lnTo>
                    <a:pt x="718" y="609"/>
                  </a:lnTo>
                  <a:lnTo>
                    <a:pt x="720" y="727"/>
                  </a:lnTo>
                  <a:lnTo>
                    <a:pt x="729" y="844"/>
                  </a:lnTo>
                  <a:lnTo>
                    <a:pt x="740" y="959"/>
                  </a:lnTo>
                  <a:lnTo>
                    <a:pt x="757" y="1070"/>
                  </a:lnTo>
                  <a:lnTo>
                    <a:pt x="778" y="1179"/>
                  </a:lnTo>
                  <a:lnTo>
                    <a:pt x="805" y="1285"/>
                  </a:lnTo>
                  <a:lnTo>
                    <a:pt x="835" y="1388"/>
                  </a:lnTo>
                  <a:lnTo>
                    <a:pt x="869" y="1487"/>
                  </a:lnTo>
                  <a:lnTo>
                    <a:pt x="909" y="1582"/>
                  </a:lnTo>
                  <a:lnTo>
                    <a:pt x="953" y="1672"/>
                  </a:lnTo>
                  <a:lnTo>
                    <a:pt x="1000" y="1758"/>
                  </a:lnTo>
                  <a:lnTo>
                    <a:pt x="1047" y="1834"/>
                  </a:lnTo>
                  <a:lnTo>
                    <a:pt x="1098" y="1903"/>
                  </a:lnTo>
                  <a:lnTo>
                    <a:pt x="1151" y="1966"/>
                  </a:lnTo>
                  <a:lnTo>
                    <a:pt x="1207" y="2022"/>
                  </a:lnTo>
                  <a:lnTo>
                    <a:pt x="1263" y="2071"/>
                  </a:lnTo>
                  <a:lnTo>
                    <a:pt x="1322" y="2113"/>
                  </a:lnTo>
                  <a:lnTo>
                    <a:pt x="1381" y="2147"/>
                  </a:lnTo>
                  <a:lnTo>
                    <a:pt x="1442" y="2174"/>
                  </a:lnTo>
                  <a:lnTo>
                    <a:pt x="1505" y="2194"/>
                  </a:lnTo>
                  <a:lnTo>
                    <a:pt x="1568" y="2205"/>
                  </a:lnTo>
                  <a:lnTo>
                    <a:pt x="1632" y="2209"/>
                  </a:lnTo>
                  <a:lnTo>
                    <a:pt x="1695" y="2205"/>
                  </a:lnTo>
                  <a:lnTo>
                    <a:pt x="1759" y="2194"/>
                  </a:lnTo>
                  <a:lnTo>
                    <a:pt x="1821" y="2174"/>
                  </a:lnTo>
                  <a:lnTo>
                    <a:pt x="1882" y="2147"/>
                  </a:lnTo>
                  <a:lnTo>
                    <a:pt x="1942" y="2113"/>
                  </a:lnTo>
                  <a:lnTo>
                    <a:pt x="2000" y="2071"/>
                  </a:lnTo>
                  <a:lnTo>
                    <a:pt x="2058" y="2022"/>
                  </a:lnTo>
                  <a:lnTo>
                    <a:pt x="2112" y="1966"/>
                  </a:lnTo>
                  <a:lnTo>
                    <a:pt x="2165" y="1903"/>
                  </a:lnTo>
                  <a:lnTo>
                    <a:pt x="2216" y="1834"/>
                  </a:lnTo>
                  <a:lnTo>
                    <a:pt x="2264" y="1758"/>
                  </a:lnTo>
                  <a:lnTo>
                    <a:pt x="2312" y="1672"/>
                  </a:lnTo>
                  <a:lnTo>
                    <a:pt x="2355" y="1582"/>
                  </a:lnTo>
                  <a:lnTo>
                    <a:pt x="2394" y="1487"/>
                  </a:lnTo>
                  <a:lnTo>
                    <a:pt x="2428" y="1388"/>
                  </a:lnTo>
                  <a:lnTo>
                    <a:pt x="2460" y="1285"/>
                  </a:lnTo>
                  <a:lnTo>
                    <a:pt x="2485" y="1179"/>
                  </a:lnTo>
                  <a:lnTo>
                    <a:pt x="2507" y="1070"/>
                  </a:lnTo>
                  <a:lnTo>
                    <a:pt x="2523" y="959"/>
                  </a:lnTo>
                  <a:lnTo>
                    <a:pt x="2536" y="844"/>
                  </a:lnTo>
                  <a:lnTo>
                    <a:pt x="2543" y="727"/>
                  </a:lnTo>
                  <a:lnTo>
                    <a:pt x="2545" y="609"/>
                  </a:lnTo>
                  <a:lnTo>
                    <a:pt x="2545" y="187"/>
                  </a:lnTo>
                  <a:lnTo>
                    <a:pt x="2544" y="183"/>
                  </a:lnTo>
                  <a:lnTo>
                    <a:pt x="2542" y="179"/>
                  </a:lnTo>
                  <a:lnTo>
                    <a:pt x="2538" y="177"/>
                  </a:lnTo>
                  <a:lnTo>
                    <a:pt x="2535" y="177"/>
                  </a:lnTo>
                  <a:lnTo>
                    <a:pt x="729" y="177"/>
                  </a:lnTo>
                  <a:close/>
                  <a:moveTo>
                    <a:pt x="729" y="0"/>
                  </a:moveTo>
                  <a:lnTo>
                    <a:pt x="2535" y="0"/>
                  </a:lnTo>
                  <a:lnTo>
                    <a:pt x="2568" y="3"/>
                  </a:lnTo>
                  <a:lnTo>
                    <a:pt x="2599" y="12"/>
                  </a:lnTo>
                  <a:lnTo>
                    <a:pt x="2629" y="25"/>
                  </a:lnTo>
                  <a:lnTo>
                    <a:pt x="2655" y="44"/>
                  </a:lnTo>
                  <a:lnTo>
                    <a:pt x="2678" y="67"/>
                  </a:lnTo>
                  <a:lnTo>
                    <a:pt x="2696" y="93"/>
                  </a:lnTo>
                  <a:lnTo>
                    <a:pt x="2710" y="121"/>
                  </a:lnTo>
                  <a:lnTo>
                    <a:pt x="2718" y="154"/>
                  </a:lnTo>
                  <a:lnTo>
                    <a:pt x="2722" y="187"/>
                  </a:lnTo>
                  <a:lnTo>
                    <a:pt x="2722" y="271"/>
                  </a:lnTo>
                  <a:lnTo>
                    <a:pt x="2987" y="271"/>
                  </a:lnTo>
                  <a:lnTo>
                    <a:pt x="3028" y="274"/>
                  </a:lnTo>
                  <a:lnTo>
                    <a:pt x="3067" y="282"/>
                  </a:lnTo>
                  <a:lnTo>
                    <a:pt x="3104" y="296"/>
                  </a:lnTo>
                  <a:lnTo>
                    <a:pt x="3139" y="316"/>
                  </a:lnTo>
                  <a:lnTo>
                    <a:pt x="3170" y="339"/>
                  </a:lnTo>
                  <a:lnTo>
                    <a:pt x="3199" y="368"/>
                  </a:lnTo>
                  <a:lnTo>
                    <a:pt x="3222" y="400"/>
                  </a:lnTo>
                  <a:lnTo>
                    <a:pt x="3240" y="435"/>
                  </a:lnTo>
                  <a:lnTo>
                    <a:pt x="3253" y="472"/>
                  </a:lnTo>
                  <a:lnTo>
                    <a:pt x="3261" y="510"/>
                  </a:lnTo>
                  <a:lnTo>
                    <a:pt x="3263" y="549"/>
                  </a:lnTo>
                  <a:lnTo>
                    <a:pt x="3260" y="589"/>
                  </a:lnTo>
                  <a:lnTo>
                    <a:pt x="3241" y="680"/>
                  </a:lnTo>
                  <a:lnTo>
                    <a:pt x="3218" y="770"/>
                  </a:lnTo>
                  <a:lnTo>
                    <a:pt x="3188" y="858"/>
                  </a:lnTo>
                  <a:lnTo>
                    <a:pt x="3153" y="942"/>
                  </a:lnTo>
                  <a:lnTo>
                    <a:pt x="3112" y="1026"/>
                  </a:lnTo>
                  <a:lnTo>
                    <a:pt x="3066" y="1105"/>
                  </a:lnTo>
                  <a:lnTo>
                    <a:pt x="3015" y="1182"/>
                  </a:lnTo>
                  <a:lnTo>
                    <a:pt x="2960" y="1256"/>
                  </a:lnTo>
                  <a:lnTo>
                    <a:pt x="2900" y="1325"/>
                  </a:lnTo>
                  <a:lnTo>
                    <a:pt x="2835" y="1391"/>
                  </a:lnTo>
                  <a:lnTo>
                    <a:pt x="2766" y="1452"/>
                  </a:lnTo>
                  <a:lnTo>
                    <a:pt x="2693" y="1509"/>
                  </a:lnTo>
                  <a:lnTo>
                    <a:pt x="2616" y="1561"/>
                  </a:lnTo>
                  <a:lnTo>
                    <a:pt x="2535" y="1609"/>
                  </a:lnTo>
                  <a:lnTo>
                    <a:pt x="2499" y="1692"/>
                  </a:lnTo>
                  <a:lnTo>
                    <a:pt x="2458" y="1772"/>
                  </a:lnTo>
                  <a:lnTo>
                    <a:pt x="2416" y="1848"/>
                  </a:lnTo>
                  <a:lnTo>
                    <a:pt x="2368" y="1924"/>
                  </a:lnTo>
                  <a:lnTo>
                    <a:pt x="2319" y="1994"/>
                  </a:lnTo>
                  <a:lnTo>
                    <a:pt x="2266" y="2058"/>
                  </a:lnTo>
                  <a:lnTo>
                    <a:pt x="2211" y="2117"/>
                  </a:lnTo>
                  <a:lnTo>
                    <a:pt x="2156" y="2172"/>
                  </a:lnTo>
                  <a:lnTo>
                    <a:pt x="2097" y="2219"/>
                  </a:lnTo>
                  <a:lnTo>
                    <a:pt x="2038" y="2261"/>
                  </a:lnTo>
                  <a:lnTo>
                    <a:pt x="1976" y="2297"/>
                  </a:lnTo>
                  <a:lnTo>
                    <a:pt x="1913" y="2327"/>
                  </a:lnTo>
                  <a:lnTo>
                    <a:pt x="1911" y="2376"/>
                  </a:lnTo>
                  <a:lnTo>
                    <a:pt x="1916" y="2426"/>
                  </a:lnTo>
                  <a:lnTo>
                    <a:pt x="1925" y="2473"/>
                  </a:lnTo>
                  <a:lnTo>
                    <a:pt x="1940" y="2519"/>
                  </a:lnTo>
                  <a:lnTo>
                    <a:pt x="1961" y="2563"/>
                  </a:lnTo>
                  <a:lnTo>
                    <a:pt x="1986" y="2603"/>
                  </a:lnTo>
                  <a:lnTo>
                    <a:pt x="2016" y="2640"/>
                  </a:lnTo>
                  <a:lnTo>
                    <a:pt x="2050" y="2674"/>
                  </a:lnTo>
                  <a:lnTo>
                    <a:pt x="2088" y="2704"/>
                  </a:lnTo>
                  <a:lnTo>
                    <a:pt x="2130" y="2728"/>
                  </a:lnTo>
                  <a:lnTo>
                    <a:pt x="2176" y="2748"/>
                  </a:lnTo>
                  <a:lnTo>
                    <a:pt x="2224" y="2763"/>
                  </a:lnTo>
                  <a:lnTo>
                    <a:pt x="2225" y="2763"/>
                  </a:lnTo>
                  <a:lnTo>
                    <a:pt x="2247" y="2771"/>
                  </a:lnTo>
                  <a:lnTo>
                    <a:pt x="2266" y="2785"/>
                  </a:lnTo>
                  <a:lnTo>
                    <a:pt x="2281" y="2803"/>
                  </a:lnTo>
                  <a:lnTo>
                    <a:pt x="2290" y="2824"/>
                  </a:lnTo>
                  <a:lnTo>
                    <a:pt x="2293" y="2848"/>
                  </a:lnTo>
                  <a:lnTo>
                    <a:pt x="2293" y="3254"/>
                  </a:lnTo>
                  <a:lnTo>
                    <a:pt x="2457" y="3254"/>
                  </a:lnTo>
                  <a:lnTo>
                    <a:pt x="2500" y="3257"/>
                  </a:lnTo>
                  <a:lnTo>
                    <a:pt x="2540" y="3267"/>
                  </a:lnTo>
                  <a:lnTo>
                    <a:pt x="2579" y="3283"/>
                  </a:lnTo>
                  <a:lnTo>
                    <a:pt x="2613" y="3305"/>
                  </a:lnTo>
                  <a:lnTo>
                    <a:pt x="2644" y="3331"/>
                  </a:lnTo>
                  <a:lnTo>
                    <a:pt x="2671" y="3363"/>
                  </a:lnTo>
                  <a:lnTo>
                    <a:pt x="2692" y="3397"/>
                  </a:lnTo>
                  <a:lnTo>
                    <a:pt x="2708" y="3434"/>
                  </a:lnTo>
                  <a:lnTo>
                    <a:pt x="2718" y="3476"/>
                  </a:lnTo>
                  <a:lnTo>
                    <a:pt x="2722" y="3519"/>
                  </a:lnTo>
                  <a:lnTo>
                    <a:pt x="2722" y="3728"/>
                  </a:lnTo>
                  <a:lnTo>
                    <a:pt x="2718" y="3751"/>
                  </a:lnTo>
                  <a:lnTo>
                    <a:pt x="2709" y="3772"/>
                  </a:lnTo>
                  <a:lnTo>
                    <a:pt x="2695" y="3791"/>
                  </a:lnTo>
                  <a:lnTo>
                    <a:pt x="2678" y="3804"/>
                  </a:lnTo>
                  <a:lnTo>
                    <a:pt x="2657" y="3813"/>
                  </a:lnTo>
                  <a:lnTo>
                    <a:pt x="2633" y="3816"/>
                  </a:lnTo>
                  <a:lnTo>
                    <a:pt x="638" y="3816"/>
                  </a:lnTo>
                  <a:lnTo>
                    <a:pt x="615" y="3813"/>
                  </a:lnTo>
                  <a:lnTo>
                    <a:pt x="595" y="3804"/>
                  </a:lnTo>
                  <a:lnTo>
                    <a:pt x="576" y="3791"/>
                  </a:lnTo>
                  <a:lnTo>
                    <a:pt x="562" y="3772"/>
                  </a:lnTo>
                  <a:lnTo>
                    <a:pt x="554" y="3751"/>
                  </a:lnTo>
                  <a:lnTo>
                    <a:pt x="551" y="3728"/>
                  </a:lnTo>
                  <a:lnTo>
                    <a:pt x="551" y="3519"/>
                  </a:lnTo>
                  <a:lnTo>
                    <a:pt x="554" y="3476"/>
                  </a:lnTo>
                  <a:lnTo>
                    <a:pt x="565" y="3434"/>
                  </a:lnTo>
                  <a:lnTo>
                    <a:pt x="580" y="3397"/>
                  </a:lnTo>
                  <a:lnTo>
                    <a:pt x="602" y="3363"/>
                  </a:lnTo>
                  <a:lnTo>
                    <a:pt x="628" y="3331"/>
                  </a:lnTo>
                  <a:lnTo>
                    <a:pt x="659" y="3305"/>
                  </a:lnTo>
                  <a:lnTo>
                    <a:pt x="694" y="3283"/>
                  </a:lnTo>
                  <a:lnTo>
                    <a:pt x="732" y="3267"/>
                  </a:lnTo>
                  <a:lnTo>
                    <a:pt x="772" y="3257"/>
                  </a:lnTo>
                  <a:lnTo>
                    <a:pt x="815" y="3254"/>
                  </a:lnTo>
                  <a:lnTo>
                    <a:pt x="979" y="3254"/>
                  </a:lnTo>
                  <a:lnTo>
                    <a:pt x="979" y="2848"/>
                  </a:lnTo>
                  <a:lnTo>
                    <a:pt x="983" y="2824"/>
                  </a:lnTo>
                  <a:lnTo>
                    <a:pt x="992" y="2803"/>
                  </a:lnTo>
                  <a:lnTo>
                    <a:pt x="1006" y="2785"/>
                  </a:lnTo>
                  <a:lnTo>
                    <a:pt x="1024" y="2771"/>
                  </a:lnTo>
                  <a:lnTo>
                    <a:pt x="1046" y="2763"/>
                  </a:lnTo>
                  <a:lnTo>
                    <a:pt x="1047" y="2763"/>
                  </a:lnTo>
                  <a:lnTo>
                    <a:pt x="1096" y="2749"/>
                  </a:lnTo>
                  <a:lnTo>
                    <a:pt x="1141" y="2729"/>
                  </a:lnTo>
                  <a:lnTo>
                    <a:pt x="1182" y="2704"/>
                  </a:lnTo>
                  <a:lnTo>
                    <a:pt x="1220" y="2675"/>
                  </a:lnTo>
                  <a:lnTo>
                    <a:pt x="1255" y="2641"/>
                  </a:lnTo>
                  <a:lnTo>
                    <a:pt x="1285" y="2604"/>
                  </a:lnTo>
                  <a:lnTo>
                    <a:pt x="1311" y="2564"/>
                  </a:lnTo>
                  <a:lnTo>
                    <a:pt x="1331" y="2521"/>
                  </a:lnTo>
                  <a:lnTo>
                    <a:pt x="1346" y="2476"/>
                  </a:lnTo>
                  <a:lnTo>
                    <a:pt x="1356" y="2428"/>
                  </a:lnTo>
                  <a:lnTo>
                    <a:pt x="1360" y="2380"/>
                  </a:lnTo>
                  <a:lnTo>
                    <a:pt x="1359" y="2331"/>
                  </a:lnTo>
                  <a:lnTo>
                    <a:pt x="1294" y="2301"/>
                  </a:lnTo>
                  <a:lnTo>
                    <a:pt x="1232" y="2265"/>
                  </a:lnTo>
                  <a:lnTo>
                    <a:pt x="1172" y="2224"/>
                  </a:lnTo>
                  <a:lnTo>
                    <a:pt x="1112" y="2175"/>
                  </a:lnTo>
                  <a:lnTo>
                    <a:pt x="1055" y="2121"/>
                  </a:lnTo>
                  <a:lnTo>
                    <a:pt x="1000" y="2062"/>
                  </a:lnTo>
                  <a:lnTo>
                    <a:pt x="947" y="1996"/>
                  </a:lnTo>
                  <a:lnTo>
                    <a:pt x="896" y="1925"/>
                  </a:lnTo>
                  <a:lnTo>
                    <a:pt x="847" y="1848"/>
                  </a:lnTo>
                  <a:lnTo>
                    <a:pt x="805" y="1772"/>
                  </a:lnTo>
                  <a:lnTo>
                    <a:pt x="765" y="1692"/>
                  </a:lnTo>
                  <a:lnTo>
                    <a:pt x="729" y="1609"/>
                  </a:lnTo>
                  <a:lnTo>
                    <a:pt x="648" y="1561"/>
                  </a:lnTo>
                  <a:lnTo>
                    <a:pt x="571" y="1509"/>
                  </a:lnTo>
                  <a:lnTo>
                    <a:pt x="498" y="1452"/>
                  </a:lnTo>
                  <a:lnTo>
                    <a:pt x="429" y="1391"/>
                  </a:lnTo>
                  <a:lnTo>
                    <a:pt x="365" y="1325"/>
                  </a:lnTo>
                  <a:lnTo>
                    <a:pt x="304" y="1256"/>
                  </a:lnTo>
                  <a:lnTo>
                    <a:pt x="248" y="1182"/>
                  </a:lnTo>
                  <a:lnTo>
                    <a:pt x="197" y="1105"/>
                  </a:lnTo>
                  <a:lnTo>
                    <a:pt x="151" y="1026"/>
                  </a:lnTo>
                  <a:lnTo>
                    <a:pt x="111" y="942"/>
                  </a:lnTo>
                  <a:lnTo>
                    <a:pt x="75" y="858"/>
                  </a:lnTo>
                  <a:lnTo>
                    <a:pt x="46" y="770"/>
                  </a:lnTo>
                  <a:lnTo>
                    <a:pt x="22" y="680"/>
                  </a:lnTo>
                  <a:lnTo>
                    <a:pt x="3" y="589"/>
                  </a:lnTo>
                  <a:lnTo>
                    <a:pt x="0" y="549"/>
                  </a:lnTo>
                  <a:lnTo>
                    <a:pt x="2" y="510"/>
                  </a:lnTo>
                  <a:lnTo>
                    <a:pt x="10" y="472"/>
                  </a:lnTo>
                  <a:lnTo>
                    <a:pt x="23" y="435"/>
                  </a:lnTo>
                  <a:lnTo>
                    <a:pt x="41" y="400"/>
                  </a:lnTo>
                  <a:lnTo>
                    <a:pt x="66" y="368"/>
                  </a:lnTo>
                  <a:lnTo>
                    <a:pt x="93" y="339"/>
                  </a:lnTo>
                  <a:lnTo>
                    <a:pt x="126" y="316"/>
                  </a:lnTo>
                  <a:lnTo>
                    <a:pt x="160" y="296"/>
                  </a:lnTo>
                  <a:lnTo>
                    <a:pt x="197" y="282"/>
                  </a:lnTo>
                  <a:lnTo>
                    <a:pt x="235" y="274"/>
                  </a:lnTo>
                  <a:lnTo>
                    <a:pt x="276" y="271"/>
                  </a:lnTo>
                  <a:lnTo>
                    <a:pt x="543" y="271"/>
                  </a:lnTo>
                  <a:lnTo>
                    <a:pt x="543" y="187"/>
                  </a:lnTo>
                  <a:lnTo>
                    <a:pt x="545" y="154"/>
                  </a:lnTo>
                  <a:lnTo>
                    <a:pt x="554" y="121"/>
                  </a:lnTo>
                  <a:lnTo>
                    <a:pt x="568" y="93"/>
                  </a:lnTo>
                  <a:lnTo>
                    <a:pt x="586" y="67"/>
                  </a:lnTo>
                  <a:lnTo>
                    <a:pt x="608" y="44"/>
                  </a:lnTo>
                  <a:lnTo>
                    <a:pt x="635" y="25"/>
                  </a:lnTo>
                  <a:lnTo>
                    <a:pt x="664" y="12"/>
                  </a:lnTo>
                  <a:lnTo>
                    <a:pt x="695" y="3"/>
                  </a:lnTo>
                  <a:lnTo>
                    <a:pt x="729" y="0"/>
                  </a:lnTo>
                  <a:close/>
                </a:path>
              </a:pathLst>
            </a:custGeom>
            <a:grpFill/>
            <a:ln w="0">
              <a:noFill/>
              <a:prstDash val="solid"/>
              <a:round/>
            </a:ln>
          </p:spPr>
          <p:txBody>
            <a:bodyPr vert="horz" wrap="square" lIns="91440" tIns="45720" rIns="91440" bIns="45720" numCol="1" anchor="t" anchorCtr="0" compatLnSpc="1"/>
            <a:lstStyle/>
            <a:p>
              <a:endParaRPr lang="en-US" sz="1600"/>
            </a:p>
          </p:txBody>
        </p:sp>
        <p:sp>
          <p:nvSpPr>
            <p:cNvPr id="44" name="Freeform 7"/>
            <p:cNvSpPr>
              <a:spLocks noEditPoints="1"/>
            </p:cNvSpPr>
            <p:nvPr/>
          </p:nvSpPr>
          <p:spPr bwMode="auto">
            <a:xfrm>
              <a:off x="-3238500" y="3527425"/>
              <a:ext cx="569912" cy="549275"/>
            </a:xfrm>
            <a:custGeom>
              <a:avLst/>
              <a:gdLst>
                <a:gd name="T0" fmla="*/ 480 w 1079"/>
                <a:gd name="T1" fmla="*/ 410 h 1037"/>
                <a:gd name="T2" fmla="*/ 452 w 1079"/>
                <a:gd name="T3" fmla="*/ 443 h 1037"/>
                <a:gd name="T4" fmla="*/ 413 w 1079"/>
                <a:gd name="T5" fmla="*/ 459 h 1037"/>
                <a:gd name="T6" fmla="*/ 376 w 1079"/>
                <a:gd name="T7" fmla="*/ 575 h 1037"/>
                <a:gd name="T8" fmla="*/ 398 w 1079"/>
                <a:gd name="T9" fmla="*/ 610 h 1037"/>
                <a:gd name="T10" fmla="*/ 401 w 1079"/>
                <a:gd name="T11" fmla="*/ 652 h 1037"/>
                <a:gd name="T12" fmla="*/ 499 w 1079"/>
                <a:gd name="T13" fmla="*/ 724 h 1037"/>
                <a:gd name="T14" fmla="*/ 540 w 1079"/>
                <a:gd name="T15" fmla="*/ 713 h 1037"/>
                <a:gd name="T16" fmla="*/ 581 w 1079"/>
                <a:gd name="T17" fmla="*/ 724 h 1037"/>
                <a:gd name="T18" fmla="*/ 678 w 1079"/>
                <a:gd name="T19" fmla="*/ 652 h 1037"/>
                <a:gd name="T20" fmla="*/ 682 w 1079"/>
                <a:gd name="T21" fmla="*/ 610 h 1037"/>
                <a:gd name="T22" fmla="*/ 704 w 1079"/>
                <a:gd name="T23" fmla="*/ 575 h 1037"/>
                <a:gd name="T24" fmla="*/ 667 w 1079"/>
                <a:gd name="T25" fmla="*/ 459 h 1037"/>
                <a:gd name="T26" fmla="*/ 627 w 1079"/>
                <a:gd name="T27" fmla="*/ 443 h 1037"/>
                <a:gd name="T28" fmla="*/ 601 w 1079"/>
                <a:gd name="T29" fmla="*/ 410 h 1037"/>
                <a:gd name="T30" fmla="*/ 540 w 1079"/>
                <a:gd name="T31" fmla="*/ 0 h 1037"/>
                <a:gd name="T32" fmla="*/ 578 w 1079"/>
                <a:gd name="T33" fmla="*/ 9 h 1037"/>
                <a:gd name="T34" fmla="*/ 608 w 1079"/>
                <a:gd name="T35" fmla="*/ 32 h 1037"/>
                <a:gd name="T36" fmla="*/ 738 w 1079"/>
                <a:gd name="T37" fmla="*/ 291 h 1037"/>
                <a:gd name="T38" fmla="*/ 1023 w 1079"/>
                <a:gd name="T39" fmla="*/ 335 h 1037"/>
                <a:gd name="T40" fmla="*/ 1056 w 1079"/>
                <a:gd name="T41" fmla="*/ 356 h 1037"/>
                <a:gd name="T42" fmla="*/ 1075 w 1079"/>
                <a:gd name="T43" fmla="*/ 390 h 1037"/>
                <a:gd name="T44" fmla="*/ 1079 w 1079"/>
                <a:gd name="T45" fmla="*/ 429 h 1037"/>
                <a:gd name="T46" fmla="*/ 1065 w 1079"/>
                <a:gd name="T47" fmla="*/ 465 h 1037"/>
                <a:gd name="T48" fmla="*/ 861 w 1079"/>
                <a:gd name="T49" fmla="*/ 668 h 1037"/>
                <a:gd name="T50" fmla="*/ 907 w 1079"/>
                <a:gd name="T51" fmla="*/ 954 h 1037"/>
                <a:gd name="T52" fmla="*/ 896 w 1079"/>
                <a:gd name="T53" fmla="*/ 991 h 1037"/>
                <a:gd name="T54" fmla="*/ 871 w 1079"/>
                <a:gd name="T55" fmla="*/ 1020 h 1037"/>
                <a:gd name="T56" fmla="*/ 838 w 1079"/>
                <a:gd name="T57" fmla="*/ 1035 h 1037"/>
                <a:gd name="T58" fmla="*/ 798 w 1079"/>
                <a:gd name="T59" fmla="*/ 1035 h 1037"/>
                <a:gd name="T60" fmla="*/ 540 w 1079"/>
                <a:gd name="T61" fmla="*/ 902 h 1037"/>
                <a:gd name="T62" fmla="*/ 283 w 1079"/>
                <a:gd name="T63" fmla="*/ 1034 h 1037"/>
                <a:gd name="T64" fmla="*/ 245 w 1079"/>
                <a:gd name="T65" fmla="*/ 1036 h 1037"/>
                <a:gd name="T66" fmla="*/ 209 w 1079"/>
                <a:gd name="T67" fmla="*/ 1020 h 1037"/>
                <a:gd name="T68" fmla="*/ 183 w 1079"/>
                <a:gd name="T69" fmla="*/ 991 h 1037"/>
                <a:gd name="T70" fmla="*/ 172 w 1079"/>
                <a:gd name="T71" fmla="*/ 954 h 1037"/>
                <a:gd name="T72" fmla="*/ 220 w 1079"/>
                <a:gd name="T73" fmla="*/ 668 h 1037"/>
                <a:gd name="T74" fmla="*/ 14 w 1079"/>
                <a:gd name="T75" fmla="*/ 465 h 1037"/>
                <a:gd name="T76" fmla="*/ 0 w 1079"/>
                <a:gd name="T77" fmla="*/ 429 h 1037"/>
                <a:gd name="T78" fmla="*/ 4 w 1079"/>
                <a:gd name="T79" fmla="*/ 390 h 1037"/>
                <a:gd name="T80" fmla="*/ 25 w 1079"/>
                <a:gd name="T81" fmla="*/ 356 h 1037"/>
                <a:gd name="T82" fmla="*/ 57 w 1079"/>
                <a:gd name="T83" fmla="*/ 335 h 1037"/>
                <a:gd name="T84" fmla="*/ 342 w 1079"/>
                <a:gd name="T85" fmla="*/ 291 h 1037"/>
                <a:gd name="T86" fmla="*/ 471 w 1079"/>
                <a:gd name="T87" fmla="*/ 32 h 1037"/>
                <a:gd name="T88" fmla="*/ 502 w 1079"/>
                <a:gd name="T89" fmla="*/ 9 h 1037"/>
                <a:gd name="T90" fmla="*/ 540 w 1079"/>
                <a:gd name="T91" fmla="*/ 0 h 1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79" h="1037">
                  <a:moveTo>
                    <a:pt x="540" y="288"/>
                  </a:moveTo>
                  <a:lnTo>
                    <a:pt x="480" y="410"/>
                  </a:lnTo>
                  <a:lnTo>
                    <a:pt x="468" y="429"/>
                  </a:lnTo>
                  <a:lnTo>
                    <a:pt x="452" y="443"/>
                  </a:lnTo>
                  <a:lnTo>
                    <a:pt x="433" y="453"/>
                  </a:lnTo>
                  <a:lnTo>
                    <a:pt x="413" y="459"/>
                  </a:lnTo>
                  <a:lnTo>
                    <a:pt x="277" y="479"/>
                  </a:lnTo>
                  <a:lnTo>
                    <a:pt x="376" y="575"/>
                  </a:lnTo>
                  <a:lnTo>
                    <a:pt x="389" y="591"/>
                  </a:lnTo>
                  <a:lnTo>
                    <a:pt x="398" y="610"/>
                  </a:lnTo>
                  <a:lnTo>
                    <a:pt x="402" y="631"/>
                  </a:lnTo>
                  <a:lnTo>
                    <a:pt x="401" y="652"/>
                  </a:lnTo>
                  <a:lnTo>
                    <a:pt x="378" y="787"/>
                  </a:lnTo>
                  <a:lnTo>
                    <a:pt x="499" y="724"/>
                  </a:lnTo>
                  <a:lnTo>
                    <a:pt x="519" y="716"/>
                  </a:lnTo>
                  <a:lnTo>
                    <a:pt x="540" y="713"/>
                  </a:lnTo>
                  <a:lnTo>
                    <a:pt x="560" y="716"/>
                  </a:lnTo>
                  <a:lnTo>
                    <a:pt x="581" y="724"/>
                  </a:lnTo>
                  <a:lnTo>
                    <a:pt x="701" y="787"/>
                  </a:lnTo>
                  <a:lnTo>
                    <a:pt x="678" y="652"/>
                  </a:lnTo>
                  <a:lnTo>
                    <a:pt x="678" y="631"/>
                  </a:lnTo>
                  <a:lnTo>
                    <a:pt x="682" y="610"/>
                  </a:lnTo>
                  <a:lnTo>
                    <a:pt x="691" y="591"/>
                  </a:lnTo>
                  <a:lnTo>
                    <a:pt x="704" y="575"/>
                  </a:lnTo>
                  <a:lnTo>
                    <a:pt x="802" y="479"/>
                  </a:lnTo>
                  <a:lnTo>
                    <a:pt x="667" y="459"/>
                  </a:lnTo>
                  <a:lnTo>
                    <a:pt x="646" y="453"/>
                  </a:lnTo>
                  <a:lnTo>
                    <a:pt x="627" y="443"/>
                  </a:lnTo>
                  <a:lnTo>
                    <a:pt x="612" y="429"/>
                  </a:lnTo>
                  <a:lnTo>
                    <a:pt x="601" y="410"/>
                  </a:lnTo>
                  <a:lnTo>
                    <a:pt x="540" y="288"/>
                  </a:lnTo>
                  <a:close/>
                  <a:moveTo>
                    <a:pt x="540" y="0"/>
                  </a:moveTo>
                  <a:lnTo>
                    <a:pt x="559" y="2"/>
                  </a:lnTo>
                  <a:lnTo>
                    <a:pt x="578" y="9"/>
                  </a:lnTo>
                  <a:lnTo>
                    <a:pt x="594" y="20"/>
                  </a:lnTo>
                  <a:lnTo>
                    <a:pt x="608" y="32"/>
                  </a:lnTo>
                  <a:lnTo>
                    <a:pt x="619" y="50"/>
                  </a:lnTo>
                  <a:lnTo>
                    <a:pt x="738" y="291"/>
                  </a:lnTo>
                  <a:lnTo>
                    <a:pt x="1004" y="329"/>
                  </a:lnTo>
                  <a:lnTo>
                    <a:pt x="1023" y="335"/>
                  </a:lnTo>
                  <a:lnTo>
                    <a:pt x="1041" y="343"/>
                  </a:lnTo>
                  <a:lnTo>
                    <a:pt x="1056" y="356"/>
                  </a:lnTo>
                  <a:lnTo>
                    <a:pt x="1067" y="372"/>
                  </a:lnTo>
                  <a:lnTo>
                    <a:pt x="1075" y="390"/>
                  </a:lnTo>
                  <a:lnTo>
                    <a:pt x="1079" y="409"/>
                  </a:lnTo>
                  <a:lnTo>
                    <a:pt x="1079" y="429"/>
                  </a:lnTo>
                  <a:lnTo>
                    <a:pt x="1074" y="447"/>
                  </a:lnTo>
                  <a:lnTo>
                    <a:pt x="1065" y="465"/>
                  </a:lnTo>
                  <a:lnTo>
                    <a:pt x="1054" y="480"/>
                  </a:lnTo>
                  <a:lnTo>
                    <a:pt x="861" y="668"/>
                  </a:lnTo>
                  <a:lnTo>
                    <a:pt x="906" y="934"/>
                  </a:lnTo>
                  <a:lnTo>
                    <a:pt x="907" y="954"/>
                  </a:lnTo>
                  <a:lnTo>
                    <a:pt x="903" y="972"/>
                  </a:lnTo>
                  <a:lnTo>
                    <a:pt x="896" y="991"/>
                  </a:lnTo>
                  <a:lnTo>
                    <a:pt x="885" y="1007"/>
                  </a:lnTo>
                  <a:lnTo>
                    <a:pt x="871" y="1020"/>
                  </a:lnTo>
                  <a:lnTo>
                    <a:pt x="855" y="1029"/>
                  </a:lnTo>
                  <a:lnTo>
                    <a:pt x="838" y="1035"/>
                  </a:lnTo>
                  <a:lnTo>
                    <a:pt x="819" y="1037"/>
                  </a:lnTo>
                  <a:lnTo>
                    <a:pt x="798" y="1035"/>
                  </a:lnTo>
                  <a:lnTo>
                    <a:pt x="778" y="1027"/>
                  </a:lnTo>
                  <a:lnTo>
                    <a:pt x="540" y="902"/>
                  </a:lnTo>
                  <a:lnTo>
                    <a:pt x="302" y="1027"/>
                  </a:lnTo>
                  <a:lnTo>
                    <a:pt x="283" y="1034"/>
                  </a:lnTo>
                  <a:lnTo>
                    <a:pt x="264" y="1037"/>
                  </a:lnTo>
                  <a:lnTo>
                    <a:pt x="245" y="1036"/>
                  </a:lnTo>
                  <a:lnTo>
                    <a:pt x="227" y="1030"/>
                  </a:lnTo>
                  <a:lnTo>
                    <a:pt x="209" y="1020"/>
                  </a:lnTo>
                  <a:lnTo>
                    <a:pt x="194" y="1007"/>
                  </a:lnTo>
                  <a:lnTo>
                    <a:pt x="183" y="991"/>
                  </a:lnTo>
                  <a:lnTo>
                    <a:pt x="176" y="972"/>
                  </a:lnTo>
                  <a:lnTo>
                    <a:pt x="172" y="954"/>
                  </a:lnTo>
                  <a:lnTo>
                    <a:pt x="174" y="934"/>
                  </a:lnTo>
                  <a:lnTo>
                    <a:pt x="220" y="668"/>
                  </a:lnTo>
                  <a:lnTo>
                    <a:pt x="27" y="480"/>
                  </a:lnTo>
                  <a:lnTo>
                    <a:pt x="14" y="465"/>
                  </a:lnTo>
                  <a:lnTo>
                    <a:pt x="5" y="447"/>
                  </a:lnTo>
                  <a:lnTo>
                    <a:pt x="0" y="429"/>
                  </a:lnTo>
                  <a:lnTo>
                    <a:pt x="0" y="409"/>
                  </a:lnTo>
                  <a:lnTo>
                    <a:pt x="4" y="390"/>
                  </a:lnTo>
                  <a:lnTo>
                    <a:pt x="13" y="372"/>
                  </a:lnTo>
                  <a:lnTo>
                    <a:pt x="25" y="356"/>
                  </a:lnTo>
                  <a:lnTo>
                    <a:pt x="40" y="343"/>
                  </a:lnTo>
                  <a:lnTo>
                    <a:pt x="57" y="335"/>
                  </a:lnTo>
                  <a:lnTo>
                    <a:pt x="75" y="329"/>
                  </a:lnTo>
                  <a:lnTo>
                    <a:pt x="342" y="291"/>
                  </a:lnTo>
                  <a:lnTo>
                    <a:pt x="461" y="50"/>
                  </a:lnTo>
                  <a:lnTo>
                    <a:pt x="471" y="32"/>
                  </a:lnTo>
                  <a:lnTo>
                    <a:pt x="485" y="20"/>
                  </a:lnTo>
                  <a:lnTo>
                    <a:pt x="502" y="9"/>
                  </a:lnTo>
                  <a:lnTo>
                    <a:pt x="520" y="2"/>
                  </a:lnTo>
                  <a:lnTo>
                    <a:pt x="540" y="0"/>
                  </a:lnTo>
                  <a:close/>
                </a:path>
              </a:pathLst>
            </a:custGeom>
            <a:grpFill/>
            <a:ln w="0">
              <a:noFill/>
              <a:prstDash val="solid"/>
              <a:round/>
            </a:ln>
          </p:spPr>
          <p:txBody>
            <a:bodyPr vert="horz" wrap="square" lIns="91440" tIns="45720" rIns="91440" bIns="45720" numCol="1" anchor="t" anchorCtr="0" compatLnSpc="1"/>
            <a:lstStyle/>
            <a:p>
              <a:endParaRPr lang="en-US" sz="1600"/>
            </a:p>
          </p:txBody>
        </p:sp>
      </p:grpSp>
      <p:sp>
        <p:nvSpPr>
          <p:cNvPr id="45" name="Rectangle 44"/>
          <p:cNvSpPr/>
          <p:nvPr/>
        </p:nvSpPr>
        <p:spPr>
          <a:xfrm>
            <a:off x="9278555" y="5223040"/>
            <a:ext cx="2019299" cy="984885"/>
          </a:xfrm>
          <a:prstGeom prst="rect">
            <a:avLst/>
          </a:prstGeom>
        </p:spPr>
        <p:txBody>
          <a:bodyPr wrap="square" lIns="0" tIns="0" rIns="0" bIns="0">
            <a:spAutoFit/>
          </a:bodyPr>
          <a:lstStyle/>
          <a:p>
            <a:pPr>
              <a:buClr>
                <a:schemeClr val="tx2"/>
              </a:buClr>
            </a:pPr>
            <a:r>
              <a:rPr lang="en-US" sz="1600" dirty="0"/>
              <a:t>Project needs to address key investor concerns to successfully complete fundraising</a:t>
            </a:r>
          </a:p>
        </p:txBody>
      </p:sp>
      <p:cxnSp>
        <p:nvCxnSpPr>
          <p:cNvPr id="110" name="Straight Connector 109"/>
          <p:cNvCxnSpPr/>
          <p:nvPr/>
        </p:nvCxnSpPr>
        <p:spPr>
          <a:xfrm>
            <a:off x="0" y="1712478"/>
            <a:ext cx="12192000" cy="0"/>
          </a:xfrm>
          <a:prstGeom prst="line">
            <a:avLst/>
          </a:prstGeom>
          <a:ln>
            <a:solidFill>
              <a:srgbClr val="FDB414"/>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1075005" y="3482172"/>
            <a:ext cx="1092543" cy="246221"/>
          </a:xfrm>
          <a:prstGeom prst="rect">
            <a:avLst/>
          </a:prstGeom>
          <a:noFill/>
        </p:spPr>
        <p:txBody>
          <a:bodyPr wrap="none" lIns="0" tIns="0" rIns="0" bIns="0" rtlCol="0" anchor="ctr" anchorCtr="0">
            <a:spAutoFit/>
          </a:bodyPr>
          <a:lstStyle/>
          <a:p>
            <a:pPr algn="ctr"/>
            <a:r>
              <a:rPr lang="en-US" sz="1600" b="1" dirty="0">
                <a:solidFill>
                  <a:srgbClr val="153D6E"/>
                </a:solidFill>
              </a:rPr>
              <a:t>Construction</a:t>
            </a:r>
          </a:p>
        </p:txBody>
      </p:sp>
      <p:sp>
        <p:nvSpPr>
          <p:cNvPr id="50" name="TextBox 49"/>
          <p:cNvSpPr txBox="1"/>
          <p:nvPr/>
        </p:nvSpPr>
        <p:spPr>
          <a:xfrm>
            <a:off x="2690197" y="3482172"/>
            <a:ext cx="1232389" cy="246221"/>
          </a:xfrm>
          <a:prstGeom prst="rect">
            <a:avLst/>
          </a:prstGeom>
          <a:noFill/>
        </p:spPr>
        <p:txBody>
          <a:bodyPr wrap="none" lIns="0" tIns="0" rIns="0" bIns="0" rtlCol="0" anchor="ctr" anchorCtr="0">
            <a:spAutoFit/>
          </a:bodyPr>
          <a:lstStyle/>
          <a:p>
            <a:pPr algn="ctr"/>
            <a:r>
              <a:rPr lang="en-US" sz="1600" b="1" dirty="0">
                <a:solidFill>
                  <a:srgbClr val="153D6E"/>
                </a:solidFill>
              </a:rPr>
              <a:t>Compensation</a:t>
            </a:r>
          </a:p>
        </p:txBody>
      </p:sp>
      <p:sp>
        <p:nvSpPr>
          <p:cNvPr id="51" name="TextBox 50"/>
          <p:cNvSpPr txBox="1"/>
          <p:nvPr/>
        </p:nvSpPr>
        <p:spPr>
          <a:xfrm>
            <a:off x="4464939" y="3482172"/>
            <a:ext cx="976934" cy="246221"/>
          </a:xfrm>
          <a:prstGeom prst="rect">
            <a:avLst/>
          </a:prstGeom>
          <a:noFill/>
        </p:spPr>
        <p:txBody>
          <a:bodyPr wrap="none" lIns="0" tIns="0" rIns="0" bIns="0" rtlCol="0" anchor="ctr" anchorCtr="0">
            <a:spAutoFit/>
          </a:bodyPr>
          <a:lstStyle/>
          <a:p>
            <a:pPr algn="ctr"/>
            <a:r>
              <a:rPr lang="en-US" sz="1600" b="1" dirty="0">
                <a:solidFill>
                  <a:srgbClr val="153D6E"/>
                </a:solidFill>
              </a:rPr>
              <a:t>Guarantees</a:t>
            </a:r>
          </a:p>
        </p:txBody>
      </p:sp>
      <p:sp>
        <p:nvSpPr>
          <p:cNvPr id="52" name="TextBox 51"/>
          <p:cNvSpPr txBox="1"/>
          <p:nvPr/>
        </p:nvSpPr>
        <p:spPr>
          <a:xfrm>
            <a:off x="6165641" y="3482172"/>
            <a:ext cx="793359" cy="246221"/>
          </a:xfrm>
          <a:prstGeom prst="rect">
            <a:avLst/>
          </a:prstGeom>
          <a:noFill/>
        </p:spPr>
        <p:txBody>
          <a:bodyPr wrap="none" lIns="0" tIns="0" rIns="0" bIns="0" rtlCol="0" anchor="ctr" anchorCtr="0">
            <a:spAutoFit/>
          </a:bodyPr>
          <a:lstStyle/>
          <a:p>
            <a:pPr algn="ctr"/>
            <a:r>
              <a:rPr lang="en-US" sz="1600" b="1" dirty="0">
                <a:solidFill>
                  <a:srgbClr val="153D6E"/>
                </a:solidFill>
              </a:rPr>
              <a:t>Exemplar</a:t>
            </a:r>
          </a:p>
        </p:txBody>
      </p:sp>
      <p:sp>
        <p:nvSpPr>
          <p:cNvPr id="53" name="TextBox 52"/>
          <p:cNvSpPr txBox="1"/>
          <p:nvPr/>
        </p:nvSpPr>
        <p:spPr>
          <a:xfrm>
            <a:off x="7868246" y="3482172"/>
            <a:ext cx="730970" cy="246221"/>
          </a:xfrm>
          <a:prstGeom prst="rect">
            <a:avLst/>
          </a:prstGeom>
          <a:noFill/>
        </p:spPr>
        <p:txBody>
          <a:bodyPr wrap="none" lIns="0" tIns="0" rIns="0" bIns="0" rtlCol="0" anchor="ctr" anchorCtr="0">
            <a:spAutoFit/>
          </a:bodyPr>
          <a:lstStyle/>
          <a:p>
            <a:pPr algn="ctr"/>
            <a:r>
              <a:rPr lang="en-US" sz="1600" b="1" dirty="0">
                <a:solidFill>
                  <a:srgbClr val="153D6E"/>
                </a:solidFill>
              </a:rPr>
              <a:t>Support </a:t>
            </a:r>
          </a:p>
        </p:txBody>
      </p:sp>
      <p:sp>
        <p:nvSpPr>
          <p:cNvPr id="54" name="TextBox 53"/>
          <p:cNvSpPr txBox="1"/>
          <p:nvPr/>
        </p:nvSpPr>
        <p:spPr>
          <a:xfrm>
            <a:off x="9560058" y="3482172"/>
            <a:ext cx="625556" cy="246221"/>
          </a:xfrm>
          <a:prstGeom prst="rect">
            <a:avLst/>
          </a:prstGeom>
          <a:noFill/>
        </p:spPr>
        <p:txBody>
          <a:bodyPr wrap="none" lIns="0" tIns="0" rIns="0" bIns="0" rtlCol="0" anchor="ctr" anchorCtr="0">
            <a:spAutoFit/>
          </a:bodyPr>
          <a:lstStyle/>
          <a:p>
            <a:pPr algn="ctr"/>
            <a:r>
              <a:rPr lang="en-US" sz="1600" b="1" dirty="0">
                <a:solidFill>
                  <a:srgbClr val="153D6E"/>
                </a:solidFill>
              </a:rPr>
              <a:t>Return </a:t>
            </a:r>
          </a:p>
        </p:txBody>
      </p:sp>
      <p:sp>
        <p:nvSpPr>
          <p:cNvPr id="2" name="Oval 1"/>
          <p:cNvSpPr/>
          <p:nvPr/>
        </p:nvSpPr>
        <p:spPr>
          <a:xfrm>
            <a:off x="1315802" y="3769789"/>
            <a:ext cx="610948" cy="6109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p:cNvGrpSpPr/>
          <p:nvPr/>
        </p:nvGrpSpPr>
        <p:grpSpPr>
          <a:xfrm>
            <a:off x="1446064" y="3878240"/>
            <a:ext cx="350424" cy="394046"/>
            <a:chOff x="4638676" y="2325688"/>
            <a:chExt cx="719138" cy="847725"/>
          </a:xfrm>
          <a:solidFill>
            <a:srgbClr val="0064A2"/>
          </a:solidFill>
        </p:grpSpPr>
        <p:sp>
          <p:nvSpPr>
            <p:cNvPr id="64" name="Freeform 36"/>
            <p:cNvSpPr/>
            <p:nvPr/>
          </p:nvSpPr>
          <p:spPr bwMode="auto">
            <a:xfrm>
              <a:off x="5156201" y="2325688"/>
              <a:ext cx="25400" cy="93663"/>
            </a:xfrm>
            <a:custGeom>
              <a:avLst/>
              <a:gdLst>
                <a:gd name="T0" fmla="*/ 7 w 7"/>
                <a:gd name="T1" fmla="*/ 25 h 25"/>
                <a:gd name="T2" fmla="*/ 7 w 7"/>
                <a:gd name="T3" fmla="*/ 3 h 25"/>
                <a:gd name="T4" fmla="*/ 3 w 7"/>
                <a:gd name="T5" fmla="*/ 0 h 25"/>
                <a:gd name="T6" fmla="*/ 0 w 7"/>
                <a:gd name="T7" fmla="*/ 3 h 25"/>
                <a:gd name="T8" fmla="*/ 0 w 7"/>
                <a:gd name="T9" fmla="*/ 25 h 25"/>
                <a:gd name="T10" fmla="*/ 7 w 7"/>
                <a:gd name="T11" fmla="*/ 25 h 25"/>
              </a:gdLst>
              <a:ahLst/>
              <a:cxnLst>
                <a:cxn ang="0">
                  <a:pos x="T0" y="T1"/>
                </a:cxn>
                <a:cxn ang="0">
                  <a:pos x="T2" y="T3"/>
                </a:cxn>
                <a:cxn ang="0">
                  <a:pos x="T4" y="T5"/>
                </a:cxn>
                <a:cxn ang="0">
                  <a:pos x="T6" y="T7"/>
                </a:cxn>
                <a:cxn ang="0">
                  <a:pos x="T8" y="T9"/>
                </a:cxn>
                <a:cxn ang="0">
                  <a:pos x="T10" y="T11"/>
                </a:cxn>
              </a:cxnLst>
              <a:rect l="0" t="0" r="r" b="b"/>
              <a:pathLst>
                <a:path w="7" h="25">
                  <a:moveTo>
                    <a:pt x="7" y="25"/>
                  </a:moveTo>
                  <a:cubicBezTo>
                    <a:pt x="7" y="3"/>
                    <a:pt x="7" y="3"/>
                    <a:pt x="7" y="3"/>
                  </a:cubicBezTo>
                  <a:cubicBezTo>
                    <a:pt x="7" y="1"/>
                    <a:pt x="5" y="0"/>
                    <a:pt x="3" y="0"/>
                  </a:cubicBezTo>
                  <a:cubicBezTo>
                    <a:pt x="2" y="0"/>
                    <a:pt x="0" y="1"/>
                    <a:pt x="0" y="3"/>
                  </a:cubicBezTo>
                  <a:cubicBezTo>
                    <a:pt x="0" y="25"/>
                    <a:pt x="0" y="25"/>
                    <a:pt x="0" y="25"/>
                  </a:cubicBezTo>
                  <a:lnTo>
                    <a:pt x="7"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600"/>
            </a:p>
          </p:txBody>
        </p:sp>
        <p:sp>
          <p:nvSpPr>
            <p:cNvPr id="65" name="Freeform 37"/>
            <p:cNvSpPr>
              <a:spLocks noEditPoints="1"/>
            </p:cNvSpPr>
            <p:nvPr/>
          </p:nvSpPr>
          <p:spPr bwMode="auto">
            <a:xfrm>
              <a:off x="4638676" y="2641601"/>
              <a:ext cx="266700" cy="468313"/>
            </a:xfrm>
            <a:custGeom>
              <a:avLst/>
              <a:gdLst>
                <a:gd name="T0" fmla="*/ 0 w 71"/>
                <a:gd name="T1" fmla="*/ 6 h 125"/>
                <a:gd name="T2" fmla="*/ 71 w 71"/>
                <a:gd name="T3" fmla="*/ 1 h 125"/>
                <a:gd name="T4" fmla="*/ 0 w 71"/>
                <a:gd name="T5" fmla="*/ 113 h 125"/>
                <a:gd name="T6" fmla="*/ 27 w 71"/>
                <a:gd name="T7" fmla="*/ 106 h 125"/>
                <a:gd name="T8" fmla="*/ 39 w 71"/>
                <a:gd name="T9" fmla="*/ 120 h 125"/>
                <a:gd name="T10" fmla="*/ 71 w 71"/>
                <a:gd name="T11" fmla="*/ 12 h 125"/>
                <a:gd name="T12" fmla="*/ 0 w 71"/>
                <a:gd name="T13" fmla="*/ 113 h 125"/>
                <a:gd name="T14" fmla="*/ 66 w 71"/>
                <a:gd name="T15" fmla="*/ 22 h 125"/>
                <a:gd name="T16" fmla="*/ 55 w 71"/>
                <a:gd name="T17" fmla="*/ 31 h 125"/>
                <a:gd name="T18" fmla="*/ 55 w 71"/>
                <a:gd name="T19" fmla="*/ 39 h 125"/>
                <a:gd name="T20" fmla="*/ 66 w 71"/>
                <a:gd name="T21" fmla="*/ 50 h 125"/>
                <a:gd name="T22" fmla="*/ 55 w 71"/>
                <a:gd name="T23" fmla="*/ 39 h 125"/>
                <a:gd name="T24" fmla="*/ 66 w 71"/>
                <a:gd name="T25" fmla="*/ 58 h 125"/>
                <a:gd name="T26" fmla="*/ 55 w 71"/>
                <a:gd name="T27" fmla="*/ 67 h 125"/>
                <a:gd name="T28" fmla="*/ 55 w 71"/>
                <a:gd name="T29" fmla="*/ 75 h 125"/>
                <a:gd name="T30" fmla="*/ 66 w 71"/>
                <a:gd name="T31" fmla="*/ 86 h 125"/>
                <a:gd name="T32" fmla="*/ 55 w 71"/>
                <a:gd name="T33" fmla="*/ 75 h 125"/>
                <a:gd name="T34" fmla="*/ 66 w 71"/>
                <a:gd name="T35" fmla="*/ 94 h 125"/>
                <a:gd name="T36" fmla="*/ 55 w 71"/>
                <a:gd name="T37" fmla="*/ 102 h 125"/>
                <a:gd name="T38" fmla="*/ 37 w 71"/>
                <a:gd name="T39" fmla="*/ 20 h 125"/>
                <a:gd name="T40" fmla="*/ 47 w 71"/>
                <a:gd name="T41" fmla="*/ 30 h 125"/>
                <a:gd name="T42" fmla="*/ 37 w 71"/>
                <a:gd name="T43" fmla="*/ 20 h 125"/>
                <a:gd name="T44" fmla="*/ 47 w 71"/>
                <a:gd name="T45" fmla="*/ 39 h 125"/>
                <a:gd name="T46" fmla="*/ 37 w 71"/>
                <a:gd name="T47" fmla="*/ 47 h 125"/>
                <a:gd name="T48" fmla="*/ 37 w 71"/>
                <a:gd name="T49" fmla="*/ 56 h 125"/>
                <a:gd name="T50" fmla="*/ 47 w 71"/>
                <a:gd name="T51" fmla="*/ 66 h 125"/>
                <a:gd name="T52" fmla="*/ 37 w 71"/>
                <a:gd name="T53" fmla="*/ 56 h 125"/>
                <a:gd name="T54" fmla="*/ 47 w 71"/>
                <a:gd name="T55" fmla="*/ 74 h 125"/>
                <a:gd name="T56" fmla="*/ 37 w 71"/>
                <a:gd name="T57" fmla="*/ 82 h 125"/>
                <a:gd name="T58" fmla="*/ 37 w 71"/>
                <a:gd name="T59" fmla="*/ 91 h 125"/>
                <a:gd name="T60" fmla="*/ 47 w 71"/>
                <a:gd name="T61" fmla="*/ 101 h 125"/>
                <a:gd name="T62" fmla="*/ 37 w 71"/>
                <a:gd name="T63" fmla="*/ 91 h 125"/>
                <a:gd name="T64" fmla="*/ 29 w 71"/>
                <a:gd name="T65" fmla="*/ 20 h 125"/>
                <a:gd name="T66" fmla="*/ 20 w 71"/>
                <a:gd name="T67" fmla="*/ 29 h 125"/>
                <a:gd name="T68" fmla="*/ 20 w 71"/>
                <a:gd name="T69" fmla="*/ 37 h 125"/>
                <a:gd name="T70" fmla="*/ 29 w 71"/>
                <a:gd name="T71" fmla="*/ 47 h 125"/>
                <a:gd name="T72" fmla="*/ 20 w 71"/>
                <a:gd name="T73" fmla="*/ 37 h 125"/>
                <a:gd name="T74" fmla="*/ 29 w 71"/>
                <a:gd name="T75" fmla="*/ 55 h 125"/>
                <a:gd name="T76" fmla="*/ 20 w 71"/>
                <a:gd name="T77" fmla="*/ 63 h 125"/>
                <a:gd name="T78" fmla="*/ 20 w 71"/>
                <a:gd name="T79" fmla="*/ 71 h 125"/>
                <a:gd name="T80" fmla="*/ 29 w 71"/>
                <a:gd name="T81" fmla="*/ 81 h 125"/>
                <a:gd name="T82" fmla="*/ 20 w 71"/>
                <a:gd name="T83" fmla="*/ 71 h 125"/>
                <a:gd name="T84" fmla="*/ 29 w 71"/>
                <a:gd name="T85" fmla="*/ 89 h 125"/>
                <a:gd name="T86" fmla="*/ 20 w 71"/>
                <a:gd name="T87" fmla="*/ 97 h 125"/>
                <a:gd name="T88" fmla="*/ 5 w 71"/>
                <a:gd name="T89" fmla="*/ 19 h 125"/>
                <a:gd name="T90" fmla="*/ 13 w 71"/>
                <a:gd name="T91" fmla="*/ 28 h 125"/>
                <a:gd name="T92" fmla="*/ 5 w 71"/>
                <a:gd name="T93" fmla="*/ 19 h 125"/>
                <a:gd name="T94" fmla="*/ 13 w 71"/>
                <a:gd name="T95" fmla="*/ 37 h 125"/>
                <a:gd name="T96" fmla="*/ 5 w 71"/>
                <a:gd name="T97" fmla="*/ 44 h 125"/>
                <a:gd name="T98" fmla="*/ 5 w 71"/>
                <a:gd name="T99" fmla="*/ 53 h 125"/>
                <a:gd name="T100" fmla="*/ 13 w 71"/>
                <a:gd name="T101" fmla="*/ 62 h 125"/>
                <a:gd name="T102" fmla="*/ 5 w 71"/>
                <a:gd name="T103" fmla="*/ 53 h 125"/>
                <a:gd name="T104" fmla="*/ 13 w 71"/>
                <a:gd name="T105" fmla="*/ 70 h 125"/>
                <a:gd name="T106" fmla="*/ 5 w 71"/>
                <a:gd name="T107" fmla="*/ 78 h 125"/>
                <a:gd name="T108" fmla="*/ 5 w 71"/>
                <a:gd name="T109" fmla="*/ 86 h 125"/>
                <a:gd name="T110" fmla="*/ 13 w 71"/>
                <a:gd name="T111" fmla="*/ 96 h 125"/>
                <a:gd name="T112" fmla="*/ 5 w 71"/>
                <a:gd name="T113" fmla="*/ 8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1" h="125">
                  <a:moveTo>
                    <a:pt x="0" y="0"/>
                  </a:moveTo>
                  <a:cubicBezTo>
                    <a:pt x="0" y="6"/>
                    <a:pt x="0" y="6"/>
                    <a:pt x="0" y="6"/>
                  </a:cubicBezTo>
                  <a:cubicBezTo>
                    <a:pt x="34" y="7"/>
                    <a:pt x="63" y="8"/>
                    <a:pt x="71" y="8"/>
                  </a:cubicBezTo>
                  <a:cubicBezTo>
                    <a:pt x="71" y="1"/>
                    <a:pt x="71" y="1"/>
                    <a:pt x="71" y="1"/>
                  </a:cubicBezTo>
                  <a:lnTo>
                    <a:pt x="0" y="0"/>
                  </a:lnTo>
                  <a:close/>
                  <a:moveTo>
                    <a:pt x="0" y="113"/>
                  </a:moveTo>
                  <a:cubicBezTo>
                    <a:pt x="27" y="117"/>
                    <a:pt x="27" y="117"/>
                    <a:pt x="27" y="117"/>
                  </a:cubicBezTo>
                  <a:cubicBezTo>
                    <a:pt x="27" y="106"/>
                    <a:pt x="27" y="106"/>
                    <a:pt x="27" y="106"/>
                  </a:cubicBezTo>
                  <a:cubicBezTo>
                    <a:pt x="39" y="108"/>
                    <a:pt x="39" y="108"/>
                    <a:pt x="39" y="108"/>
                  </a:cubicBezTo>
                  <a:cubicBezTo>
                    <a:pt x="39" y="120"/>
                    <a:pt x="39" y="120"/>
                    <a:pt x="39" y="120"/>
                  </a:cubicBezTo>
                  <a:cubicBezTo>
                    <a:pt x="71" y="125"/>
                    <a:pt x="71" y="125"/>
                    <a:pt x="71" y="125"/>
                  </a:cubicBezTo>
                  <a:cubicBezTo>
                    <a:pt x="71" y="12"/>
                    <a:pt x="71" y="12"/>
                    <a:pt x="71" y="12"/>
                  </a:cubicBezTo>
                  <a:cubicBezTo>
                    <a:pt x="0" y="10"/>
                    <a:pt x="0" y="10"/>
                    <a:pt x="0" y="10"/>
                  </a:cubicBezTo>
                  <a:lnTo>
                    <a:pt x="0" y="113"/>
                  </a:lnTo>
                  <a:close/>
                  <a:moveTo>
                    <a:pt x="55" y="21"/>
                  </a:moveTo>
                  <a:cubicBezTo>
                    <a:pt x="66" y="22"/>
                    <a:pt x="66" y="22"/>
                    <a:pt x="66" y="22"/>
                  </a:cubicBezTo>
                  <a:cubicBezTo>
                    <a:pt x="66" y="31"/>
                    <a:pt x="66" y="31"/>
                    <a:pt x="66" y="31"/>
                  </a:cubicBezTo>
                  <a:cubicBezTo>
                    <a:pt x="55" y="31"/>
                    <a:pt x="55" y="31"/>
                    <a:pt x="55" y="31"/>
                  </a:cubicBezTo>
                  <a:lnTo>
                    <a:pt x="55" y="21"/>
                  </a:lnTo>
                  <a:close/>
                  <a:moveTo>
                    <a:pt x="55" y="39"/>
                  </a:moveTo>
                  <a:cubicBezTo>
                    <a:pt x="66" y="40"/>
                    <a:pt x="66" y="40"/>
                    <a:pt x="66" y="40"/>
                  </a:cubicBezTo>
                  <a:cubicBezTo>
                    <a:pt x="66" y="50"/>
                    <a:pt x="66" y="50"/>
                    <a:pt x="66" y="50"/>
                  </a:cubicBezTo>
                  <a:cubicBezTo>
                    <a:pt x="55" y="49"/>
                    <a:pt x="55" y="49"/>
                    <a:pt x="55" y="49"/>
                  </a:cubicBezTo>
                  <a:lnTo>
                    <a:pt x="55" y="39"/>
                  </a:lnTo>
                  <a:close/>
                  <a:moveTo>
                    <a:pt x="55" y="57"/>
                  </a:moveTo>
                  <a:cubicBezTo>
                    <a:pt x="66" y="58"/>
                    <a:pt x="66" y="58"/>
                    <a:pt x="66" y="58"/>
                  </a:cubicBezTo>
                  <a:cubicBezTo>
                    <a:pt x="66" y="68"/>
                    <a:pt x="66" y="68"/>
                    <a:pt x="66" y="68"/>
                  </a:cubicBezTo>
                  <a:cubicBezTo>
                    <a:pt x="55" y="67"/>
                    <a:pt x="55" y="67"/>
                    <a:pt x="55" y="67"/>
                  </a:cubicBezTo>
                  <a:lnTo>
                    <a:pt x="55" y="57"/>
                  </a:lnTo>
                  <a:close/>
                  <a:moveTo>
                    <a:pt x="55" y="75"/>
                  </a:moveTo>
                  <a:cubicBezTo>
                    <a:pt x="66" y="76"/>
                    <a:pt x="66" y="76"/>
                    <a:pt x="66" y="76"/>
                  </a:cubicBezTo>
                  <a:cubicBezTo>
                    <a:pt x="66" y="86"/>
                    <a:pt x="66" y="86"/>
                    <a:pt x="66" y="86"/>
                  </a:cubicBezTo>
                  <a:cubicBezTo>
                    <a:pt x="55" y="85"/>
                    <a:pt x="55" y="85"/>
                    <a:pt x="55" y="85"/>
                  </a:cubicBezTo>
                  <a:lnTo>
                    <a:pt x="55" y="75"/>
                  </a:lnTo>
                  <a:close/>
                  <a:moveTo>
                    <a:pt x="55" y="93"/>
                  </a:moveTo>
                  <a:cubicBezTo>
                    <a:pt x="66" y="94"/>
                    <a:pt x="66" y="94"/>
                    <a:pt x="66" y="94"/>
                  </a:cubicBezTo>
                  <a:cubicBezTo>
                    <a:pt x="66" y="104"/>
                    <a:pt x="66" y="104"/>
                    <a:pt x="66" y="104"/>
                  </a:cubicBezTo>
                  <a:cubicBezTo>
                    <a:pt x="55" y="102"/>
                    <a:pt x="55" y="102"/>
                    <a:pt x="55" y="102"/>
                  </a:cubicBezTo>
                  <a:lnTo>
                    <a:pt x="55" y="93"/>
                  </a:lnTo>
                  <a:close/>
                  <a:moveTo>
                    <a:pt x="37" y="20"/>
                  </a:moveTo>
                  <a:cubicBezTo>
                    <a:pt x="47" y="21"/>
                    <a:pt x="47" y="21"/>
                    <a:pt x="47" y="21"/>
                  </a:cubicBezTo>
                  <a:cubicBezTo>
                    <a:pt x="47" y="30"/>
                    <a:pt x="47" y="30"/>
                    <a:pt x="47" y="30"/>
                  </a:cubicBezTo>
                  <a:cubicBezTo>
                    <a:pt x="37" y="30"/>
                    <a:pt x="37" y="30"/>
                    <a:pt x="37" y="30"/>
                  </a:cubicBezTo>
                  <a:lnTo>
                    <a:pt x="37" y="20"/>
                  </a:lnTo>
                  <a:close/>
                  <a:moveTo>
                    <a:pt x="37" y="38"/>
                  </a:moveTo>
                  <a:cubicBezTo>
                    <a:pt x="47" y="39"/>
                    <a:pt x="47" y="39"/>
                    <a:pt x="47" y="39"/>
                  </a:cubicBezTo>
                  <a:cubicBezTo>
                    <a:pt x="47" y="48"/>
                    <a:pt x="47" y="48"/>
                    <a:pt x="47" y="48"/>
                  </a:cubicBezTo>
                  <a:cubicBezTo>
                    <a:pt x="37" y="47"/>
                    <a:pt x="37" y="47"/>
                    <a:pt x="37" y="47"/>
                  </a:cubicBezTo>
                  <a:lnTo>
                    <a:pt x="37" y="38"/>
                  </a:lnTo>
                  <a:close/>
                  <a:moveTo>
                    <a:pt x="37" y="56"/>
                  </a:moveTo>
                  <a:cubicBezTo>
                    <a:pt x="47" y="56"/>
                    <a:pt x="47" y="56"/>
                    <a:pt x="47" y="56"/>
                  </a:cubicBezTo>
                  <a:cubicBezTo>
                    <a:pt x="47" y="66"/>
                    <a:pt x="47" y="66"/>
                    <a:pt x="47" y="66"/>
                  </a:cubicBezTo>
                  <a:cubicBezTo>
                    <a:pt x="37" y="65"/>
                    <a:pt x="37" y="65"/>
                    <a:pt x="37" y="65"/>
                  </a:cubicBezTo>
                  <a:lnTo>
                    <a:pt x="37" y="56"/>
                  </a:lnTo>
                  <a:close/>
                  <a:moveTo>
                    <a:pt x="37" y="73"/>
                  </a:moveTo>
                  <a:cubicBezTo>
                    <a:pt x="47" y="74"/>
                    <a:pt x="47" y="74"/>
                    <a:pt x="47" y="74"/>
                  </a:cubicBezTo>
                  <a:cubicBezTo>
                    <a:pt x="47" y="83"/>
                    <a:pt x="47" y="83"/>
                    <a:pt x="47" y="83"/>
                  </a:cubicBezTo>
                  <a:cubicBezTo>
                    <a:pt x="37" y="82"/>
                    <a:pt x="37" y="82"/>
                    <a:pt x="37" y="82"/>
                  </a:cubicBezTo>
                  <a:lnTo>
                    <a:pt x="37" y="73"/>
                  </a:lnTo>
                  <a:close/>
                  <a:moveTo>
                    <a:pt x="37" y="91"/>
                  </a:moveTo>
                  <a:cubicBezTo>
                    <a:pt x="47" y="92"/>
                    <a:pt x="47" y="92"/>
                    <a:pt x="47" y="92"/>
                  </a:cubicBezTo>
                  <a:cubicBezTo>
                    <a:pt x="47" y="101"/>
                    <a:pt x="47" y="101"/>
                    <a:pt x="47" y="101"/>
                  </a:cubicBezTo>
                  <a:cubicBezTo>
                    <a:pt x="37" y="100"/>
                    <a:pt x="37" y="100"/>
                    <a:pt x="37" y="100"/>
                  </a:cubicBezTo>
                  <a:lnTo>
                    <a:pt x="37" y="91"/>
                  </a:lnTo>
                  <a:close/>
                  <a:moveTo>
                    <a:pt x="20" y="20"/>
                  </a:moveTo>
                  <a:cubicBezTo>
                    <a:pt x="29" y="20"/>
                    <a:pt x="29" y="20"/>
                    <a:pt x="29" y="20"/>
                  </a:cubicBezTo>
                  <a:cubicBezTo>
                    <a:pt x="29" y="29"/>
                    <a:pt x="29" y="29"/>
                    <a:pt x="29" y="29"/>
                  </a:cubicBezTo>
                  <a:cubicBezTo>
                    <a:pt x="20" y="29"/>
                    <a:pt x="20" y="29"/>
                    <a:pt x="20" y="29"/>
                  </a:cubicBezTo>
                  <a:lnTo>
                    <a:pt x="20" y="20"/>
                  </a:lnTo>
                  <a:close/>
                  <a:moveTo>
                    <a:pt x="20" y="37"/>
                  </a:moveTo>
                  <a:cubicBezTo>
                    <a:pt x="29" y="38"/>
                    <a:pt x="29" y="38"/>
                    <a:pt x="29" y="38"/>
                  </a:cubicBezTo>
                  <a:cubicBezTo>
                    <a:pt x="29" y="47"/>
                    <a:pt x="29" y="47"/>
                    <a:pt x="29" y="47"/>
                  </a:cubicBezTo>
                  <a:cubicBezTo>
                    <a:pt x="20" y="46"/>
                    <a:pt x="20" y="46"/>
                    <a:pt x="20" y="46"/>
                  </a:cubicBezTo>
                  <a:lnTo>
                    <a:pt x="20" y="37"/>
                  </a:lnTo>
                  <a:close/>
                  <a:moveTo>
                    <a:pt x="20" y="54"/>
                  </a:moveTo>
                  <a:cubicBezTo>
                    <a:pt x="29" y="55"/>
                    <a:pt x="29" y="55"/>
                    <a:pt x="29" y="55"/>
                  </a:cubicBezTo>
                  <a:cubicBezTo>
                    <a:pt x="29" y="64"/>
                    <a:pt x="29" y="64"/>
                    <a:pt x="29" y="64"/>
                  </a:cubicBezTo>
                  <a:cubicBezTo>
                    <a:pt x="20" y="63"/>
                    <a:pt x="20" y="63"/>
                    <a:pt x="20" y="63"/>
                  </a:cubicBezTo>
                  <a:lnTo>
                    <a:pt x="20" y="54"/>
                  </a:lnTo>
                  <a:close/>
                  <a:moveTo>
                    <a:pt x="20" y="71"/>
                  </a:moveTo>
                  <a:cubicBezTo>
                    <a:pt x="29" y="72"/>
                    <a:pt x="29" y="72"/>
                    <a:pt x="29" y="72"/>
                  </a:cubicBezTo>
                  <a:cubicBezTo>
                    <a:pt x="29" y="81"/>
                    <a:pt x="29" y="81"/>
                    <a:pt x="29" y="81"/>
                  </a:cubicBezTo>
                  <a:cubicBezTo>
                    <a:pt x="20" y="80"/>
                    <a:pt x="20" y="80"/>
                    <a:pt x="20" y="80"/>
                  </a:cubicBezTo>
                  <a:lnTo>
                    <a:pt x="20" y="71"/>
                  </a:lnTo>
                  <a:close/>
                  <a:moveTo>
                    <a:pt x="20" y="88"/>
                  </a:moveTo>
                  <a:cubicBezTo>
                    <a:pt x="29" y="89"/>
                    <a:pt x="29" y="89"/>
                    <a:pt x="29" y="89"/>
                  </a:cubicBezTo>
                  <a:cubicBezTo>
                    <a:pt x="29" y="98"/>
                    <a:pt x="29" y="98"/>
                    <a:pt x="29" y="98"/>
                  </a:cubicBezTo>
                  <a:cubicBezTo>
                    <a:pt x="20" y="97"/>
                    <a:pt x="20" y="97"/>
                    <a:pt x="20" y="97"/>
                  </a:cubicBezTo>
                  <a:lnTo>
                    <a:pt x="20" y="88"/>
                  </a:lnTo>
                  <a:close/>
                  <a:moveTo>
                    <a:pt x="5" y="19"/>
                  </a:moveTo>
                  <a:cubicBezTo>
                    <a:pt x="13" y="20"/>
                    <a:pt x="13" y="20"/>
                    <a:pt x="13" y="20"/>
                  </a:cubicBezTo>
                  <a:cubicBezTo>
                    <a:pt x="13" y="28"/>
                    <a:pt x="13" y="28"/>
                    <a:pt x="13" y="28"/>
                  </a:cubicBezTo>
                  <a:cubicBezTo>
                    <a:pt x="5" y="28"/>
                    <a:pt x="5" y="28"/>
                    <a:pt x="5" y="28"/>
                  </a:cubicBezTo>
                  <a:lnTo>
                    <a:pt x="5" y="19"/>
                  </a:lnTo>
                  <a:close/>
                  <a:moveTo>
                    <a:pt x="5" y="36"/>
                  </a:moveTo>
                  <a:cubicBezTo>
                    <a:pt x="13" y="37"/>
                    <a:pt x="13" y="37"/>
                    <a:pt x="13" y="37"/>
                  </a:cubicBezTo>
                  <a:cubicBezTo>
                    <a:pt x="13" y="45"/>
                    <a:pt x="13" y="45"/>
                    <a:pt x="13" y="45"/>
                  </a:cubicBezTo>
                  <a:cubicBezTo>
                    <a:pt x="5" y="44"/>
                    <a:pt x="5" y="44"/>
                    <a:pt x="5" y="44"/>
                  </a:cubicBezTo>
                  <a:lnTo>
                    <a:pt x="5" y="36"/>
                  </a:lnTo>
                  <a:close/>
                  <a:moveTo>
                    <a:pt x="5" y="53"/>
                  </a:moveTo>
                  <a:cubicBezTo>
                    <a:pt x="13" y="53"/>
                    <a:pt x="13" y="53"/>
                    <a:pt x="13" y="53"/>
                  </a:cubicBezTo>
                  <a:cubicBezTo>
                    <a:pt x="13" y="62"/>
                    <a:pt x="13" y="62"/>
                    <a:pt x="13" y="62"/>
                  </a:cubicBezTo>
                  <a:cubicBezTo>
                    <a:pt x="5" y="61"/>
                    <a:pt x="5" y="61"/>
                    <a:pt x="5" y="61"/>
                  </a:cubicBezTo>
                  <a:lnTo>
                    <a:pt x="5" y="53"/>
                  </a:lnTo>
                  <a:close/>
                  <a:moveTo>
                    <a:pt x="5" y="70"/>
                  </a:moveTo>
                  <a:cubicBezTo>
                    <a:pt x="13" y="70"/>
                    <a:pt x="13" y="70"/>
                    <a:pt x="13" y="70"/>
                  </a:cubicBezTo>
                  <a:cubicBezTo>
                    <a:pt x="13" y="79"/>
                    <a:pt x="13" y="79"/>
                    <a:pt x="13" y="79"/>
                  </a:cubicBezTo>
                  <a:cubicBezTo>
                    <a:pt x="5" y="78"/>
                    <a:pt x="5" y="78"/>
                    <a:pt x="5" y="78"/>
                  </a:cubicBezTo>
                  <a:lnTo>
                    <a:pt x="5" y="70"/>
                  </a:lnTo>
                  <a:close/>
                  <a:moveTo>
                    <a:pt x="5" y="86"/>
                  </a:moveTo>
                  <a:cubicBezTo>
                    <a:pt x="13" y="87"/>
                    <a:pt x="13" y="87"/>
                    <a:pt x="13" y="87"/>
                  </a:cubicBezTo>
                  <a:cubicBezTo>
                    <a:pt x="13" y="96"/>
                    <a:pt x="13" y="96"/>
                    <a:pt x="13" y="96"/>
                  </a:cubicBezTo>
                  <a:cubicBezTo>
                    <a:pt x="5" y="95"/>
                    <a:pt x="5" y="95"/>
                    <a:pt x="5" y="95"/>
                  </a:cubicBezTo>
                  <a:lnTo>
                    <a:pt x="5" y="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600"/>
            </a:p>
          </p:txBody>
        </p:sp>
        <p:sp>
          <p:nvSpPr>
            <p:cNvPr id="68" name="Freeform 38"/>
            <p:cNvSpPr>
              <a:spLocks noEditPoints="1"/>
            </p:cNvSpPr>
            <p:nvPr/>
          </p:nvSpPr>
          <p:spPr bwMode="auto">
            <a:xfrm>
              <a:off x="4919663" y="2644776"/>
              <a:ext cx="41275" cy="465138"/>
            </a:xfrm>
            <a:custGeom>
              <a:avLst/>
              <a:gdLst>
                <a:gd name="T0" fmla="*/ 0 w 11"/>
                <a:gd name="T1" fmla="*/ 0 h 124"/>
                <a:gd name="T2" fmla="*/ 0 w 11"/>
                <a:gd name="T3" fmla="*/ 7 h 124"/>
                <a:gd name="T4" fmla="*/ 11 w 11"/>
                <a:gd name="T5" fmla="*/ 7 h 124"/>
                <a:gd name="T6" fmla="*/ 11 w 11"/>
                <a:gd name="T7" fmla="*/ 1 h 124"/>
                <a:gd name="T8" fmla="*/ 0 w 11"/>
                <a:gd name="T9" fmla="*/ 0 h 124"/>
                <a:gd name="T10" fmla="*/ 0 w 11"/>
                <a:gd name="T11" fmla="*/ 124 h 124"/>
                <a:gd name="T12" fmla="*/ 11 w 11"/>
                <a:gd name="T13" fmla="*/ 119 h 124"/>
                <a:gd name="T14" fmla="*/ 11 w 11"/>
                <a:gd name="T15" fmla="*/ 11 h 124"/>
                <a:gd name="T16" fmla="*/ 0 w 11"/>
                <a:gd name="T17" fmla="*/ 11 h 124"/>
                <a:gd name="T18" fmla="*/ 0 w 11"/>
                <a:gd name="T19"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24">
                  <a:moveTo>
                    <a:pt x="0" y="0"/>
                  </a:moveTo>
                  <a:cubicBezTo>
                    <a:pt x="0" y="7"/>
                    <a:pt x="0" y="7"/>
                    <a:pt x="0" y="7"/>
                  </a:cubicBezTo>
                  <a:cubicBezTo>
                    <a:pt x="11" y="7"/>
                    <a:pt x="11" y="7"/>
                    <a:pt x="11" y="7"/>
                  </a:cubicBezTo>
                  <a:cubicBezTo>
                    <a:pt x="11" y="1"/>
                    <a:pt x="11" y="1"/>
                    <a:pt x="11" y="1"/>
                  </a:cubicBezTo>
                  <a:lnTo>
                    <a:pt x="0" y="0"/>
                  </a:lnTo>
                  <a:close/>
                  <a:moveTo>
                    <a:pt x="0" y="124"/>
                  </a:moveTo>
                  <a:cubicBezTo>
                    <a:pt x="11" y="119"/>
                    <a:pt x="11" y="119"/>
                    <a:pt x="11" y="119"/>
                  </a:cubicBezTo>
                  <a:cubicBezTo>
                    <a:pt x="11" y="11"/>
                    <a:pt x="11" y="11"/>
                    <a:pt x="11" y="11"/>
                  </a:cubicBezTo>
                  <a:cubicBezTo>
                    <a:pt x="7" y="11"/>
                    <a:pt x="3" y="11"/>
                    <a:pt x="0" y="11"/>
                  </a:cubicBezTo>
                  <a:lnTo>
                    <a:pt x="0" y="1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600"/>
            </a:p>
          </p:txBody>
        </p:sp>
        <p:sp>
          <p:nvSpPr>
            <p:cNvPr id="69" name="Rectangle 39"/>
            <p:cNvSpPr>
              <a:spLocks noChangeArrowheads="1"/>
            </p:cNvSpPr>
            <p:nvPr/>
          </p:nvSpPr>
          <p:spPr bwMode="auto">
            <a:xfrm>
              <a:off x="4713288" y="2592388"/>
              <a:ext cx="1984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1600"/>
            </a:p>
          </p:txBody>
        </p:sp>
        <p:sp>
          <p:nvSpPr>
            <p:cNvPr id="73" name="Freeform 40"/>
            <p:cNvSpPr/>
            <p:nvPr/>
          </p:nvSpPr>
          <p:spPr bwMode="auto">
            <a:xfrm>
              <a:off x="4927601" y="2592388"/>
              <a:ext cx="33338" cy="41275"/>
            </a:xfrm>
            <a:custGeom>
              <a:avLst/>
              <a:gdLst>
                <a:gd name="T0" fmla="*/ 21 w 21"/>
                <a:gd name="T1" fmla="*/ 26 h 26"/>
                <a:gd name="T2" fmla="*/ 21 w 21"/>
                <a:gd name="T3" fmla="*/ 0 h 26"/>
                <a:gd name="T4" fmla="*/ 0 w 21"/>
                <a:gd name="T5" fmla="*/ 0 h 26"/>
                <a:gd name="T6" fmla="*/ 0 w 21"/>
                <a:gd name="T7" fmla="*/ 24 h 26"/>
                <a:gd name="T8" fmla="*/ 21 w 21"/>
                <a:gd name="T9" fmla="*/ 26 h 26"/>
              </a:gdLst>
              <a:ahLst/>
              <a:cxnLst>
                <a:cxn ang="0">
                  <a:pos x="T0" y="T1"/>
                </a:cxn>
                <a:cxn ang="0">
                  <a:pos x="T2" y="T3"/>
                </a:cxn>
                <a:cxn ang="0">
                  <a:pos x="T4" y="T5"/>
                </a:cxn>
                <a:cxn ang="0">
                  <a:pos x="T6" y="T7"/>
                </a:cxn>
                <a:cxn ang="0">
                  <a:pos x="T8" y="T9"/>
                </a:cxn>
              </a:cxnLst>
              <a:rect l="0" t="0" r="r" b="b"/>
              <a:pathLst>
                <a:path w="21" h="26">
                  <a:moveTo>
                    <a:pt x="21" y="26"/>
                  </a:moveTo>
                  <a:lnTo>
                    <a:pt x="21" y="0"/>
                  </a:lnTo>
                  <a:lnTo>
                    <a:pt x="0" y="0"/>
                  </a:lnTo>
                  <a:lnTo>
                    <a:pt x="0" y="24"/>
                  </a:lnTo>
                  <a:lnTo>
                    <a:pt x="21"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600"/>
            </a:p>
          </p:txBody>
        </p:sp>
        <p:sp>
          <p:nvSpPr>
            <p:cNvPr id="74" name="Freeform 41"/>
            <p:cNvSpPr>
              <a:spLocks noEditPoints="1"/>
            </p:cNvSpPr>
            <p:nvPr/>
          </p:nvSpPr>
          <p:spPr bwMode="auto">
            <a:xfrm>
              <a:off x="4991101" y="2430463"/>
              <a:ext cx="269875" cy="742950"/>
            </a:xfrm>
            <a:custGeom>
              <a:avLst/>
              <a:gdLst>
                <a:gd name="T0" fmla="*/ 57 w 170"/>
                <a:gd name="T1" fmla="*/ 407 h 468"/>
                <a:gd name="T2" fmla="*/ 80 w 170"/>
                <a:gd name="T3" fmla="*/ 411 h 468"/>
                <a:gd name="T4" fmla="*/ 170 w 170"/>
                <a:gd name="T5" fmla="*/ 0 h 468"/>
                <a:gd name="T6" fmla="*/ 43 w 170"/>
                <a:gd name="T7" fmla="*/ 104 h 468"/>
                <a:gd name="T8" fmla="*/ 43 w 170"/>
                <a:gd name="T9" fmla="*/ 41 h 468"/>
                <a:gd name="T10" fmla="*/ 78 w 170"/>
                <a:gd name="T11" fmla="*/ 119 h 468"/>
                <a:gd name="T12" fmla="*/ 78 w 170"/>
                <a:gd name="T13" fmla="*/ 119 h 468"/>
                <a:gd name="T14" fmla="*/ 43 w 170"/>
                <a:gd name="T15" fmla="*/ 159 h 468"/>
                <a:gd name="T16" fmla="*/ 43 w 170"/>
                <a:gd name="T17" fmla="*/ 225 h 468"/>
                <a:gd name="T18" fmla="*/ 78 w 170"/>
                <a:gd name="T19" fmla="*/ 267 h 468"/>
                <a:gd name="T20" fmla="*/ 78 w 170"/>
                <a:gd name="T21" fmla="*/ 284 h 468"/>
                <a:gd name="T22" fmla="*/ 78 w 170"/>
                <a:gd name="T23" fmla="*/ 284 h 468"/>
                <a:gd name="T24" fmla="*/ 43 w 170"/>
                <a:gd name="T25" fmla="*/ 319 h 468"/>
                <a:gd name="T26" fmla="*/ 118 w 170"/>
                <a:gd name="T27" fmla="*/ 355 h 468"/>
                <a:gd name="T28" fmla="*/ 83 w 170"/>
                <a:gd name="T29" fmla="*/ 284 h 468"/>
                <a:gd name="T30" fmla="*/ 83 w 170"/>
                <a:gd name="T31" fmla="*/ 267 h 468"/>
                <a:gd name="T32" fmla="*/ 83 w 170"/>
                <a:gd name="T33" fmla="*/ 267 h 468"/>
                <a:gd name="T34" fmla="*/ 118 w 170"/>
                <a:gd name="T35" fmla="*/ 227 h 468"/>
                <a:gd name="T36" fmla="*/ 118 w 170"/>
                <a:gd name="T37" fmla="*/ 161 h 468"/>
                <a:gd name="T38" fmla="*/ 83 w 170"/>
                <a:gd name="T39" fmla="*/ 119 h 468"/>
                <a:gd name="T40" fmla="*/ 83 w 170"/>
                <a:gd name="T41" fmla="*/ 104 h 468"/>
                <a:gd name="T42" fmla="*/ 83 w 170"/>
                <a:gd name="T43" fmla="*/ 104 h 468"/>
                <a:gd name="T44" fmla="*/ 118 w 170"/>
                <a:gd name="T45" fmla="*/ 62 h 468"/>
                <a:gd name="T46" fmla="*/ 38 w 170"/>
                <a:gd name="T47" fmla="*/ 64 h 468"/>
                <a:gd name="T48" fmla="*/ 38 w 170"/>
                <a:gd name="T49" fmla="*/ 81 h 468"/>
                <a:gd name="T50" fmla="*/ 9 w 170"/>
                <a:gd name="T51" fmla="*/ 119 h 468"/>
                <a:gd name="T52" fmla="*/ 9 w 170"/>
                <a:gd name="T53" fmla="*/ 119 h 468"/>
                <a:gd name="T54" fmla="*/ 9 w 170"/>
                <a:gd name="T55" fmla="*/ 182 h 468"/>
                <a:gd name="T56" fmla="*/ 38 w 170"/>
                <a:gd name="T57" fmla="*/ 222 h 468"/>
                <a:gd name="T58" fmla="*/ 38 w 170"/>
                <a:gd name="T59" fmla="*/ 239 h 468"/>
                <a:gd name="T60" fmla="*/ 9 w 170"/>
                <a:gd name="T61" fmla="*/ 277 h 468"/>
                <a:gd name="T62" fmla="*/ 9 w 170"/>
                <a:gd name="T63" fmla="*/ 277 h 468"/>
                <a:gd name="T64" fmla="*/ 9 w 170"/>
                <a:gd name="T65" fmla="*/ 341 h 468"/>
                <a:gd name="T66" fmla="*/ 38 w 170"/>
                <a:gd name="T67" fmla="*/ 383 h 468"/>
                <a:gd name="T68" fmla="*/ 43 w 170"/>
                <a:gd name="T69" fmla="*/ 360 h 468"/>
                <a:gd name="T70" fmla="*/ 83 w 170"/>
                <a:gd name="T71" fmla="*/ 390 h 468"/>
                <a:gd name="T72" fmla="*/ 83 w 170"/>
                <a:gd name="T73" fmla="*/ 390 h 468"/>
                <a:gd name="T74" fmla="*/ 161 w 170"/>
                <a:gd name="T75" fmla="*/ 376 h 468"/>
                <a:gd name="T76" fmla="*/ 123 w 170"/>
                <a:gd name="T77" fmla="*/ 329 h 468"/>
                <a:gd name="T78" fmla="*/ 123 w 170"/>
                <a:gd name="T79" fmla="*/ 312 h 468"/>
                <a:gd name="T80" fmla="*/ 161 w 170"/>
                <a:gd name="T81" fmla="*/ 274 h 468"/>
                <a:gd name="T82" fmla="*/ 161 w 170"/>
                <a:gd name="T83" fmla="*/ 274 h 468"/>
                <a:gd name="T84" fmla="*/ 161 w 170"/>
                <a:gd name="T85" fmla="*/ 206 h 468"/>
                <a:gd name="T86" fmla="*/ 123 w 170"/>
                <a:gd name="T87" fmla="*/ 161 h 468"/>
                <a:gd name="T88" fmla="*/ 123 w 170"/>
                <a:gd name="T89" fmla="*/ 145 h 468"/>
                <a:gd name="T90" fmla="*/ 161 w 170"/>
                <a:gd name="T91" fmla="*/ 102 h 468"/>
                <a:gd name="T92" fmla="*/ 161 w 170"/>
                <a:gd name="T93" fmla="*/ 102 h 468"/>
                <a:gd name="T94" fmla="*/ 161 w 170"/>
                <a:gd name="T95" fmla="*/ 36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0" h="468">
                  <a:moveTo>
                    <a:pt x="0" y="8"/>
                  </a:moveTo>
                  <a:lnTo>
                    <a:pt x="0" y="437"/>
                  </a:lnTo>
                  <a:lnTo>
                    <a:pt x="57" y="449"/>
                  </a:lnTo>
                  <a:lnTo>
                    <a:pt x="57" y="407"/>
                  </a:lnTo>
                  <a:lnTo>
                    <a:pt x="76" y="409"/>
                  </a:lnTo>
                  <a:lnTo>
                    <a:pt x="76" y="449"/>
                  </a:lnTo>
                  <a:lnTo>
                    <a:pt x="80" y="452"/>
                  </a:lnTo>
                  <a:lnTo>
                    <a:pt x="80" y="411"/>
                  </a:lnTo>
                  <a:lnTo>
                    <a:pt x="99" y="414"/>
                  </a:lnTo>
                  <a:lnTo>
                    <a:pt x="99" y="456"/>
                  </a:lnTo>
                  <a:lnTo>
                    <a:pt x="170" y="468"/>
                  </a:lnTo>
                  <a:lnTo>
                    <a:pt x="170" y="0"/>
                  </a:lnTo>
                  <a:lnTo>
                    <a:pt x="0" y="8"/>
                  </a:lnTo>
                  <a:close/>
                  <a:moveTo>
                    <a:pt x="78" y="78"/>
                  </a:moveTo>
                  <a:lnTo>
                    <a:pt x="78" y="104"/>
                  </a:lnTo>
                  <a:lnTo>
                    <a:pt x="43" y="104"/>
                  </a:lnTo>
                  <a:lnTo>
                    <a:pt x="43" y="81"/>
                  </a:lnTo>
                  <a:lnTo>
                    <a:pt x="78" y="78"/>
                  </a:lnTo>
                  <a:close/>
                  <a:moveTo>
                    <a:pt x="43" y="64"/>
                  </a:moveTo>
                  <a:lnTo>
                    <a:pt x="43" y="41"/>
                  </a:lnTo>
                  <a:lnTo>
                    <a:pt x="78" y="38"/>
                  </a:lnTo>
                  <a:lnTo>
                    <a:pt x="78" y="62"/>
                  </a:lnTo>
                  <a:lnTo>
                    <a:pt x="43" y="64"/>
                  </a:lnTo>
                  <a:close/>
                  <a:moveTo>
                    <a:pt x="78" y="119"/>
                  </a:moveTo>
                  <a:lnTo>
                    <a:pt x="78" y="145"/>
                  </a:lnTo>
                  <a:lnTo>
                    <a:pt x="43" y="142"/>
                  </a:lnTo>
                  <a:lnTo>
                    <a:pt x="43" y="119"/>
                  </a:lnTo>
                  <a:lnTo>
                    <a:pt x="78" y="119"/>
                  </a:lnTo>
                  <a:close/>
                  <a:moveTo>
                    <a:pt x="78" y="161"/>
                  </a:moveTo>
                  <a:lnTo>
                    <a:pt x="78" y="185"/>
                  </a:lnTo>
                  <a:lnTo>
                    <a:pt x="43" y="182"/>
                  </a:lnTo>
                  <a:lnTo>
                    <a:pt x="43" y="159"/>
                  </a:lnTo>
                  <a:lnTo>
                    <a:pt x="78" y="161"/>
                  </a:lnTo>
                  <a:close/>
                  <a:moveTo>
                    <a:pt x="78" y="201"/>
                  </a:moveTo>
                  <a:lnTo>
                    <a:pt x="78" y="225"/>
                  </a:lnTo>
                  <a:lnTo>
                    <a:pt x="43" y="225"/>
                  </a:lnTo>
                  <a:lnTo>
                    <a:pt x="43" y="199"/>
                  </a:lnTo>
                  <a:lnTo>
                    <a:pt x="78" y="201"/>
                  </a:lnTo>
                  <a:close/>
                  <a:moveTo>
                    <a:pt x="78" y="241"/>
                  </a:moveTo>
                  <a:lnTo>
                    <a:pt x="78" y="267"/>
                  </a:lnTo>
                  <a:lnTo>
                    <a:pt x="43" y="265"/>
                  </a:lnTo>
                  <a:lnTo>
                    <a:pt x="43" y="239"/>
                  </a:lnTo>
                  <a:lnTo>
                    <a:pt x="78" y="241"/>
                  </a:lnTo>
                  <a:close/>
                  <a:moveTo>
                    <a:pt x="78" y="284"/>
                  </a:moveTo>
                  <a:lnTo>
                    <a:pt x="78" y="308"/>
                  </a:lnTo>
                  <a:lnTo>
                    <a:pt x="43" y="305"/>
                  </a:lnTo>
                  <a:lnTo>
                    <a:pt x="43" y="279"/>
                  </a:lnTo>
                  <a:lnTo>
                    <a:pt x="78" y="284"/>
                  </a:lnTo>
                  <a:close/>
                  <a:moveTo>
                    <a:pt x="78" y="324"/>
                  </a:moveTo>
                  <a:lnTo>
                    <a:pt x="78" y="350"/>
                  </a:lnTo>
                  <a:lnTo>
                    <a:pt x="43" y="345"/>
                  </a:lnTo>
                  <a:lnTo>
                    <a:pt x="43" y="319"/>
                  </a:lnTo>
                  <a:lnTo>
                    <a:pt x="78" y="324"/>
                  </a:lnTo>
                  <a:close/>
                  <a:moveTo>
                    <a:pt x="83" y="324"/>
                  </a:moveTo>
                  <a:lnTo>
                    <a:pt x="118" y="329"/>
                  </a:lnTo>
                  <a:lnTo>
                    <a:pt x="118" y="355"/>
                  </a:lnTo>
                  <a:lnTo>
                    <a:pt x="83" y="350"/>
                  </a:lnTo>
                  <a:lnTo>
                    <a:pt x="83" y="324"/>
                  </a:lnTo>
                  <a:close/>
                  <a:moveTo>
                    <a:pt x="83" y="308"/>
                  </a:moveTo>
                  <a:lnTo>
                    <a:pt x="83" y="284"/>
                  </a:lnTo>
                  <a:lnTo>
                    <a:pt x="118" y="286"/>
                  </a:lnTo>
                  <a:lnTo>
                    <a:pt x="118" y="312"/>
                  </a:lnTo>
                  <a:lnTo>
                    <a:pt x="83" y="308"/>
                  </a:lnTo>
                  <a:close/>
                  <a:moveTo>
                    <a:pt x="83" y="267"/>
                  </a:moveTo>
                  <a:lnTo>
                    <a:pt x="83" y="241"/>
                  </a:lnTo>
                  <a:lnTo>
                    <a:pt x="118" y="246"/>
                  </a:lnTo>
                  <a:lnTo>
                    <a:pt x="118" y="270"/>
                  </a:lnTo>
                  <a:lnTo>
                    <a:pt x="83" y="267"/>
                  </a:lnTo>
                  <a:close/>
                  <a:moveTo>
                    <a:pt x="83" y="227"/>
                  </a:moveTo>
                  <a:lnTo>
                    <a:pt x="83" y="201"/>
                  </a:lnTo>
                  <a:lnTo>
                    <a:pt x="118" y="204"/>
                  </a:lnTo>
                  <a:lnTo>
                    <a:pt x="118" y="227"/>
                  </a:lnTo>
                  <a:lnTo>
                    <a:pt x="83" y="227"/>
                  </a:lnTo>
                  <a:close/>
                  <a:moveTo>
                    <a:pt x="83" y="185"/>
                  </a:moveTo>
                  <a:lnTo>
                    <a:pt x="83" y="161"/>
                  </a:lnTo>
                  <a:lnTo>
                    <a:pt x="118" y="161"/>
                  </a:lnTo>
                  <a:lnTo>
                    <a:pt x="118" y="187"/>
                  </a:lnTo>
                  <a:lnTo>
                    <a:pt x="83" y="185"/>
                  </a:lnTo>
                  <a:close/>
                  <a:moveTo>
                    <a:pt x="83" y="145"/>
                  </a:moveTo>
                  <a:lnTo>
                    <a:pt x="83" y="119"/>
                  </a:lnTo>
                  <a:lnTo>
                    <a:pt x="118" y="121"/>
                  </a:lnTo>
                  <a:lnTo>
                    <a:pt x="118" y="145"/>
                  </a:lnTo>
                  <a:lnTo>
                    <a:pt x="83" y="145"/>
                  </a:lnTo>
                  <a:close/>
                  <a:moveTo>
                    <a:pt x="83" y="104"/>
                  </a:moveTo>
                  <a:lnTo>
                    <a:pt x="83" y="78"/>
                  </a:lnTo>
                  <a:lnTo>
                    <a:pt x="118" y="78"/>
                  </a:lnTo>
                  <a:lnTo>
                    <a:pt x="118" y="102"/>
                  </a:lnTo>
                  <a:lnTo>
                    <a:pt x="83" y="104"/>
                  </a:lnTo>
                  <a:close/>
                  <a:moveTo>
                    <a:pt x="83" y="62"/>
                  </a:moveTo>
                  <a:lnTo>
                    <a:pt x="83" y="38"/>
                  </a:lnTo>
                  <a:lnTo>
                    <a:pt x="118" y="36"/>
                  </a:lnTo>
                  <a:lnTo>
                    <a:pt x="118" y="62"/>
                  </a:lnTo>
                  <a:lnTo>
                    <a:pt x="83" y="62"/>
                  </a:lnTo>
                  <a:close/>
                  <a:moveTo>
                    <a:pt x="9" y="41"/>
                  </a:moveTo>
                  <a:lnTo>
                    <a:pt x="38" y="41"/>
                  </a:lnTo>
                  <a:lnTo>
                    <a:pt x="38" y="64"/>
                  </a:lnTo>
                  <a:lnTo>
                    <a:pt x="9" y="64"/>
                  </a:lnTo>
                  <a:lnTo>
                    <a:pt x="9" y="41"/>
                  </a:lnTo>
                  <a:close/>
                  <a:moveTo>
                    <a:pt x="9" y="81"/>
                  </a:moveTo>
                  <a:lnTo>
                    <a:pt x="38" y="81"/>
                  </a:lnTo>
                  <a:lnTo>
                    <a:pt x="38" y="104"/>
                  </a:lnTo>
                  <a:lnTo>
                    <a:pt x="9" y="104"/>
                  </a:lnTo>
                  <a:lnTo>
                    <a:pt x="9" y="81"/>
                  </a:lnTo>
                  <a:close/>
                  <a:moveTo>
                    <a:pt x="9" y="119"/>
                  </a:moveTo>
                  <a:lnTo>
                    <a:pt x="38" y="119"/>
                  </a:lnTo>
                  <a:lnTo>
                    <a:pt x="38" y="142"/>
                  </a:lnTo>
                  <a:lnTo>
                    <a:pt x="9" y="142"/>
                  </a:lnTo>
                  <a:lnTo>
                    <a:pt x="9" y="119"/>
                  </a:lnTo>
                  <a:close/>
                  <a:moveTo>
                    <a:pt x="9" y="159"/>
                  </a:moveTo>
                  <a:lnTo>
                    <a:pt x="38" y="159"/>
                  </a:lnTo>
                  <a:lnTo>
                    <a:pt x="38" y="182"/>
                  </a:lnTo>
                  <a:lnTo>
                    <a:pt x="9" y="182"/>
                  </a:lnTo>
                  <a:lnTo>
                    <a:pt x="9" y="159"/>
                  </a:lnTo>
                  <a:close/>
                  <a:moveTo>
                    <a:pt x="9" y="197"/>
                  </a:moveTo>
                  <a:lnTo>
                    <a:pt x="38" y="199"/>
                  </a:lnTo>
                  <a:lnTo>
                    <a:pt x="38" y="222"/>
                  </a:lnTo>
                  <a:lnTo>
                    <a:pt x="9" y="222"/>
                  </a:lnTo>
                  <a:lnTo>
                    <a:pt x="9" y="197"/>
                  </a:lnTo>
                  <a:close/>
                  <a:moveTo>
                    <a:pt x="9" y="237"/>
                  </a:moveTo>
                  <a:lnTo>
                    <a:pt x="38" y="239"/>
                  </a:lnTo>
                  <a:lnTo>
                    <a:pt x="38" y="263"/>
                  </a:lnTo>
                  <a:lnTo>
                    <a:pt x="9" y="260"/>
                  </a:lnTo>
                  <a:lnTo>
                    <a:pt x="9" y="237"/>
                  </a:lnTo>
                  <a:close/>
                  <a:moveTo>
                    <a:pt x="9" y="277"/>
                  </a:moveTo>
                  <a:lnTo>
                    <a:pt x="38" y="279"/>
                  </a:lnTo>
                  <a:lnTo>
                    <a:pt x="38" y="303"/>
                  </a:lnTo>
                  <a:lnTo>
                    <a:pt x="9" y="300"/>
                  </a:lnTo>
                  <a:lnTo>
                    <a:pt x="9" y="277"/>
                  </a:lnTo>
                  <a:close/>
                  <a:moveTo>
                    <a:pt x="9" y="317"/>
                  </a:moveTo>
                  <a:lnTo>
                    <a:pt x="38" y="319"/>
                  </a:lnTo>
                  <a:lnTo>
                    <a:pt x="38" y="343"/>
                  </a:lnTo>
                  <a:lnTo>
                    <a:pt x="9" y="341"/>
                  </a:lnTo>
                  <a:lnTo>
                    <a:pt x="9" y="317"/>
                  </a:lnTo>
                  <a:close/>
                  <a:moveTo>
                    <a:pt x="9" y="355"/>
                  </a:moveTo>
                  <a:lnTo>
                    <a:pt x="38" y="360"/>
                  </a:lnTo>
                  <a:lnTo>
                    <a:pt x="38" y="383"/>
                  </a:lnTo>
                  <a:lnTo>
                    <a:pt x="9" y="381"/>
                  </a:lnTo>
                  <a:lnTo>
                    <a:pt x="9" y="355"/>
                  </a:lnTo>
                  <a:close/>
                  <a:moveTo>
                    <a:pt x="43" y="385"/>
                  </a:moveTo>
                  <a:lnTo>
                    <a:pt x="43" y="360"/>
                  </a:lnTo>
                  <a:lnTo>
                    <a:pt x="78" y="364"/>
                  </a:lnTo>
                  <a:lnTo>
                    <a:pt x="78" y="390"/>
                  </a:lnTo>
                  <a:lnTo>
                    <a:pt x="43" y="385"/>
                  </a:lnTo>
                  <a:close/>
                  <a:moveTo>
                    <a:pt x="83" y="390"/>
                  </a:moveTo>
                  <a:lnTo>
                    <a:pt x="83" y="367"/>
                  </a:lnTo>
                  <a:lnTo>
                    <a:pt x="118" y="371"/>
                  </a:lnTo>
                  <a:lnTo>
                    <a:pt x="118" y="395"/>
                  </a:lnTo>
                  <a:lnTo>
                    <a:pt x="83" y="390"/>
                  </a:lnTo>
                  <a:close/>
                  <a:moveTo>
                    <a:pt x="161" y="402"/>
                  </a:moveTo>
                  <a:lnTo>
                    <a:pt x="123" y="397"/>
                  </a:lnTo>
                  <a:lnTo>
                    <a:pt x="123" y="371"/>
                  </a:lnTo>
                  <a:lnTo>
                    <a:pt x="161" y="376"/>
                  </a:lnTo>
                  <a:lnTo>
                    <a:pt x="161" y="402"/>
                  </a:lnTo>
                  <a:close/>
                  <a:moveTo>
                    <a:pt x="161" y="360"/>
                  </a:moveTo>
                  <a:lnTo>
                    <a:pt x="123" y="355"/>
                  </a:lnTo>
                  <a:lnTo>
                    <a:pt x="123" y="329"/>
                  </a:lnTo>
                  <a:lnTo>
                    <a:pt x="161" y="334"/>
                  </a:lnTo>
                  <a:lnTo>
                    <a:pt x="161" y="360"/>
                  </a:lnTo>
                  <a:close/>
                  <a:moveTo>
                    <a:pt x="161" y="317"/>
                  </a:moveTo>
                  <a:lnTo>
                    <a:pt x="123" y="312"/>
                  </a:lnTo>
                  <a:lnTo>
                    <a:pt x="123" y="286"/>
                  </a:lnTo>
                  <a:lnTo>
                    <a:pt x="161" y="291"/>
                  </a:lnTo>
                  <a:lnTo>
                    <a:pt x="161" y="317"/>
                  </a:lnTo>
                  <a:close/>
                  <a:moveTo>
                    <a:pt x="161" y="274"/>
                  </a:moveTo>
                  <a:lnTo>
                    <a:pt x="123" y="270"/>
                  </a:lnTo>
                  <a:lnTo>
                    <a:pt x="123" y="246"/>
                  </a:lnTo>
                  <a:lnTo>
                    <a:pt x="161" y="248"/>
                  </a:lnTo>
                  <a:lnTo>
                    <a:pt x="161" y="274"/>
                  </a:lnTo>
                  <a:close/>
                  <a:moveTo>
                    <a:pt x="161" y="230"/>
                  </a:moveTo>
                  <a:lnTo>
                    <a:pt x="123" y="230"/>
                  </a:lnTo>
                  <a:lnTo>
                    <a:pt x="123" y="204"/>
                  </a:lnTo>
                  <a:lnTo>
                    <a:pt x="161" y="206"/>
                  </a:lnTo>
                  <a:lnTo>
                    <a:pt x="161" y="230"/>
                  </a:lnTo>
                  <a:close/>
                  <a:moveTo>
                    <a:pt x="161" y="187"/>
                  </a:moveTo>
                  <a:lnTo>
                    <a:pt x="123" y="187"/>
                  </a:lnTo>
                  <a:lnTo>
                    <a:pt x="123" y="161"/>
                  </a:lnTo>
                  <a:lnTo>
                    <a:pt x="161" y="163"/>
                  </a:lnTo>
                  <a:lnTo>
                    <a:pt x="161" y="187"/>
                  </a:lnTo>
                  <a:close/>
                  <a:moveTo>
                    <a:pt x="161" y="145"/>
                  </a:moveTo>
                  <a:lnTo>
                    <a:pt x="123" y="145"/>
                  </a:lnTo>
                  <a:lnTo>
                    <a:pt x="123" y="121"/>
                  </a:lnTo>
                  <a:lnTo>
                    <a:pt x="161" y="121"/>
                  </a:lnTo>
                  <a:lnTo>
                    <a:pt x="161" y="145"/>
                  </a:lnTo>
                  <a:close/>
                  <a:moveTo>
                    <a:pt x="161" y="102"/>
                  </a:moveTo>
                  <a:lnTo>
                    <a:pt x="123" y="102"/>
                  </a:lnTo>
                  <a:lnTo>
                    <a:pt x="123" y="78"/>
                  </a:lnTo>
                  <a:lnTo>
                    <a:pt x="161" y="78"/>
                  </a:lnTo>
                  <a:lnTo>
                    <a:pt x="161" y="102"/>
                  </a:lnTo>
                  <a:close/>
                  <a:moveTo>
                    <a:pt x="161" y="60"/>
                  </a:moveTo>
                  <a:lnTo>
                    <a:pt x="123" y="62"/>
                  </a:lnTo>
                  <a:lnTo>
                    <a:pt x="123" y="36"/>
                  </a:lnTo>
                  <a:lnTo>
                    <a:pt x="161" y="36"/>
                  </a:lnTo>
                  <a:lnTo>
                    <a:pt x="161" y="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600"/>
            </a:p>
          </p:txBody>
        </p:sp>
        <p:sp>
          <p:nvSpPr>
            <p:cNvPr id="78" name="Freeform 42"/>
            <p:cNvSpPr>
              <a:spLocks noEditPoints="1"/>
            </p:cNvSpPr>
            <p:nvPr/>
          </p:nvSpPr>
          <p:spPr bwMode="auto">
            <a:xfrm>
              <a:off x="5276851" y="2430463"/>
              <a:ext cx="80963" cy="735013"/>
            </a:xfrm>
            <a:custGeom>
              <a:avLst/>
              <a:gdLst>
                <a:gd name="T0" fmla="*/ 51 w 51"/>
                <a:gd name="T1" fmla="*/ 426 h 463"/>
                <a:gd name="T2" fmla="*/ 23 w 51"/>
                <a:gd name="T3" fmla="*/ 348 h 463"/>
                <a:gd name="T4" fmla="*/ 35 w 51"/>
                <a:gd name="T5" fmla="*/ 343 h 463"/>
                <a:gd name="T6" fmla="*/ 35 w 51"/>
                <a:gd name="T7" fmla="*/ 381 h 463"/>
                <a:gd name="T8" fmla="*/ 35 w 51"/>
                <a:gd name="T9" fmla="*/ 360 h 463"/>
                <a:gd name="T10" fmla="*/ 35 w 51"/>
                <a:gd name="T11" fmla="*/ 279 h 463"/>
                <a:gd name="T12" fmla="*/ 23 w 51"/>
                <a:gd name="T13" fmla="*/ 267 h 463"/>
                <a:gd name="T14" fmla="*/ 35 w 51"/>
                <a:gd name="T15" fmla="*/ 263 h 463"/>
                <a:gd name="T16" fmla="*/ 23 w 51"/>
                <a:gd name="T17" fmla="*/ 201 h 463"/>
                <a:gd name="T18" fmla="*/ 23 w 51"/>
                <a:gd name="T19" fmla="*/ 225 h 463"/>
                <a:gd name="T20" fmla="*/ 35 w 51"/>
                <a:gd name="T21" fmla="*/ 161 h 463"/>
                <a:gd name="T22" fmla="*/ 23 w 51"/>
                <a:gd name="T23" fmla="*/ 145 h 463"/>
                <a:gd name="T24" fmla="*/ 35 w 51"/>
                <a:gd name="T25" fmla="*/ 145 h 463"/>
                <a:gd name="T26" fmla="*/ 23 w 51"/>
                <a:gd name="T27" fmla="*/ 81 h 463"/>
                <a:gd name="T28" fmla="*/ 23 w 51"/>
                <a:gd name="T29" fmla="*/ 104 h 463"/>
                <a:gd name="T30" fmla="*/ 35 w 51"/>
                <a:gd name="T31" fmla="*/ 43 h 463"/>
                <a:gd name="T32" fmla="*/ 9 w 51"/>
                <a:gd name="T33" fmla="*/ 36 h 463"/>
                <a:gd name="T34" fmla="*/ 9 w 51"/>
                <a:gd name="T35" fmla="*/ 62 h 463"/>
                <a:gd name="T36" fmla="*/ 21 w 51"/>
                <a:gd name="T37" fmla="*/ 81 h 463"/>
                <a:gd name="T38" fmla="*/ 9 w 51"/>
                <a:gd name="T39" fmla="*/ 78 h 463"/>
                <a:gd name="T40" fmla="*/ 21 w 51"/>
                <a:gd name="T41" fmla="*/ 145 h 463"/>
                <a:gd name="T42" fmla="*/ 9 w 51"/>
                <a:gd name="T43" fmla="*/ 161 h 463"/>
                <a:gd name="T44" fmla="*/ 9 w 51"/>
                <a:gd name="T45" fmla="*/ 187 h 463"/>
                <a:gd name="T46" fmla="*/ 21 w 51"/>
                <a:gd name="T47" fmla="*/ 201 h 463"/>
                <a:gd name="T48" fmla="*/ 9 w 51"/>
                <a:gd name="T49" fmla="*/ 204 h 463"/>
                <a:gd name="T50" fmla="*/ 21 w 51"/>
                <a:gd name="T51" fmla="*/ 267 h 463"/>
                <a:gd name="T52" fmla="*/ 9 w 51"/>
                <a:gd name="T53" fmla="*/ 289 h 463"/>
                <a:gd name="T54" fmla="*/ 9 w 51"/>
                <a:gd name="T55" fmla="*/ 312 h 463"/>
                <a:gd name="T56" fmla="*/ 21 w 51"/>
                <a:gd name="T57" fmla="*/ 324 h 463"/>
                <a:gd name="T58" fmla="*/ 9 w 51"/>
                <a:gd name="T59" fmla="*/ 331 h 463"/>
                <a:gd name="T60" fmla="*/ 21 w 51"/>
                <a:gd name="T61" fmla="*/ 390 h 463"/>
                <a:gd name="T62" fmla="*/ 47 w 51"/>
                <a:gd name="T63" fmla="*/ 376 h 463"/>
                <a:gd name="T64" fmla="*/ 47 w 51"/>
                <a:gd name="T65" fmla="*/ 352 h 463"/>
                <a:gd name="T66" fmla="*/ 37 w 51"/>
                <a:gd name="T67" fmla="*/ 341 h 463"/>
                <a:gd name="T68" fmla="*/ 47 w 51"/>
                <a:gd name="T69" fmla="*/ 336 h 463"/>
                <a:gd name="T70" fmla="*/ 37 w 51"/>
                <a:gd name="T71" fmla="*/ 279 h 463"/>
                <a:gd name="T72" fmla="*/ 47 w 51"/>
                <a:gd name="T73" fmla="*/ 260 h 463"/>
                <a:gd name="T74" fmla="*/ 47 w 51"/>
                <a:gd name="T75" fmla="*/ 237 h 463"/>
                <a:gd name="T76" fmla="*/ 37 w 51"/>
                <a:gd name="T77" fmla="*/ 222 h 463"/>
                <a:gd name="T78" fmla="*/ 47 w 51"/>
                <a:gd name="T79" fmla="*/ 220 h 463"/>
                <a:gd name="T80" fmla="*/ 37 w 51"/>
                <a:gd name="T81" fmla="*/ 159 h 463"/>
                <a:gd name="T82" fmla="*/ 47 w 51"/>
                <a:gd name="T83" fmla="*/ 145 h 463"/>
                <a:gd name="T84" fmla="*/ 47 w 51"/>
                <a:gd name="T85" fmla="*/ 121 h 463"/>
                <a:gd name="T86" fmla="*/ 37 w 51"/>
                <a:gd name="T87" fmla="*/ 104 h 463"/>
                <a:gd name="T88" fmla="*/ 47 w 51"/>
                <a:gd name="T89" fmla="*/ 107 h 463"/>
                <a:gd name="T90" fmla="*/ 37 w 51"/>
                <a:gd name="T91" fmla="*/ 43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1" h="463">
                  <a:moveTo>
                    <a:pt x="0" y="0"/>
                  </a:moveTo>
                  <a:lnTo>
                    <a:pt x="0" y="463"/>
                  </a:lnTo>
                  <a:lnTo>
                    <a:pt x="51" y="426"/>
                  </a:lnTo>
                  <a:lnTo>
                    <a:pt x="51" y="15"/>
                  </a:lnTo>
                  <a:lnTo>
                    <a:pt x="0" y="0"/>
                  </a:lnTo>
                  <a:close/>
                  <a:moveTo>
                    <a:pt x="23" y="348"/>
                  </a:moveTo>
                  <a:lnTo>
                    <a:pt x="23" y="324"/>
                  </a:lnTo>
                  <a:lnTo>
                    <a:pt x="35" y="319"/>
                  </a:lnTo>
                  <a:lnTo>
                    <a:pt x="35" y="343"/>
                  </a:lnTo>
                  <a:lnTo>
                    <a:pt x="23" y="348"/>
                  </a:lnTo>
                  <a:close/>
                  <a:moveTo>
                    <a:pt x="35" y="360"/>
                  </a:moveTo>
                  <a:lnTo>
                    <a:pt x="35" y="381"/>
                  </a:lnTo>
                  <a:lnTo>
                    <a:pt x="23" y="388"/>
                  </a:lnTo>
                  <a:lnTo>
                    <a:pt x="23" y="364"/>
                  </a:lnTo>
                  <a:lnTo>
                    <a:pt x="35" y="360"/>
                  </a:lnTo>
                  <a:close/>
                  <a:moveTo>
                    <a:pt x="23" y="308"/>
                  </a:moveTo>
                  <a:lnTo>
                    <a:pt x="23" y="284"/>
                  </a:lnTo>
                  <a:lnTo>
                    <a:pt x="35" y="279"/>
                  </a:lnTo>
                  <a:lnTo>
                    <a:pt x="35" y="303"/>
                  </a:lnTo>
                  <a:lnTo>
                    <a:pt x="23" y="308"/>
                  </a:lnTo>
                  <a:close/>
                  <a:moveTo>
                    <a:pt x="23" y="267"/>
                  </a:moveTo>
                  <a:lnTo>
                    <a:pt x="23" y="241"/>
                  </a:lnTo>
                  <a:lnTo>
                    <a:pt x="35" y="239"/>
                  </a:lnTo>
                  <a:lnTo>
                    <a:pt x="35" y="263"/>
                  </a:lnTo>
                  <a:lnTo>
                    <a:pt x="23" y="267"/>
                  </a:lnTo>
                  <a:close/>
                  <a:moveTo>
                    <a:pt x="23" y="225"/>
                  </a:moveTo>
                  <a:lnTo>
                    <a:pt x="23" y="201"/>
                  </a:lnTo>
                  <a:lnTo>
                    <a:pt x="35" y="199"/>
                  </a:lnTo>
                  <a:lnTo>
                    <a:pt x="35" y="222"/>
                  </a:lnTo>
                  <a:lnTo>
                    <a:pt x="23" y="225"/>
                  </a:lnTo>
                  <a:close/>
                  <a:moveTo>
                    <a:pt x="23" y="185"/>
                  </a:moveTo>
                  <a:lnTo>
                    <a:pt x="23" y="161"/>
                  </a:lnTo>
                  <a:lnTo>
                    <a:pt x="35" y="161"/>
                  </a:lnTo>
                  <a:lnTo>
                    <a:pt x="35" y="185"/>
                  </a:lnTo>
                  <a:lnTo>
                    <a:pt x="23" y="185"/>
                  </a:lnTo>
                  <a:close/>
                  <a:moveTo>
                    <a:pt x="23" y="145"/>
                  </a:moveTo>
                  <a:lnTo>
                    <a:pt x="23" y="121"/>
                  </a:lnTo>
                  <a:lnTo>
                    <a:pt x="35" y="121"/>
                  </a:lnTo>
                  <a:lnTo>
                    <a:pt x="35" y="145"/>
                  </a:lnTo>
                  <a:lnTo>
                    <a:pt x="23" y="145"/>
                  </a:lnTo>
                  <a:close/>
                  <a:moveTo>
                    <a:pt x="23" y="104"/>
                  </a:moveTo>
                  <a:lnTo>
                    <a:pt x="23" y="81"/>
                  </a:lnTo>
                  <a:lnTo>
                    <a:pt x="35" y="81"/>
                  </a:lnTo>
                  <a:lnTo>
                    <a:pt x="35" y="104"/>
                  </a:lnTo>
                  <a:lnTo>
                    <a:pt x="23" y="104"/>
                  </a:lnTo>
                  <a:close/>
                  <a:moveTo>
                    <a:pt x="23" y="64"/>
                  </a:moveTo>
                  <a:lnTo>
                    <a:pt x="23" y="41"/>
                  </a:lnTo>
                  <a:lnTo>
                    <a:pt x="35" y="43"/>
                  </a:lnTo>
                  <a:lnTo>
                    <a:pt x="35" y="67"/>
                  </a:lnTo>
                  <a:lnTo>
                    <a:pt x="23" y="64"/>
                  </a:lnTo>
                  <a:close/>
                  <a:moveTo>
                    <a:pt x="9" y="36"/>
                  </a:moveTo>
                  <a:lnTo>
                    <a:pt x="21" y="38"/>
                  </a:lnTo>
                  <a:lnTo>
                    <a:pt x="21" y="64"/>
                  </a:lnTo>
                  <a:lnTo>
                    <a:pt x="9" y="62"/>
                  </a:lnTo>
                  <a:lnTo>
                    <a:pt x="9" y="36"/>
                  </a:lnTo>
                  <a:close/>
                  <a:moveTo>
                    <a:pt x="9" y="78"/>
                  </a:moveTo>
                  <a:lnTo>
                    <a:pt x="21" y="81"/>
                  </a:lnTo>
                  <a:lnTo>
                    <a:pt x="21" y="104"/>
                  </a:lnTo>
                  <a:lnTo>
                    <a:pt x="9" y="104"/>
                  </a:lnTo>
                  <a:lnTo>
                    <a:pt x="9" y="78"/>
                  </a:lnTo>
                  <a:close/>
                  <a:moveTo>
                    <a:pt x="9" y="121"/>
                  </a:moveTo>
                  <a:lnTo>
                    <a:pt x="21" y="121"/>
                  </a:lnTo>
                  <a:lnTo>
                    <a:pt x="21" y="145"/>
                  </a:lnTo>
                  <a:lnTo>
                    <a:pt x="9" y="145"/>
                  </a:lnTo>
                  <a:lnTo>
                    <a:pt x="9" y="121"/>
                  </a:lnTo>
                  <a:close/>
                  <a:moveTo>
                    <a:pt x="9" y="161"/>
                  </a:moveTo>
                  <a:lnTo>
                    <a:pt x="21" y="161"/>
                  </a:lnTo>
                  <a:lnTo>
                    <a:pt x="21" y="185"/>
                  </a:lnTo>
                  <a:lnTo>
                    <a:pt x="9" y="187"/>
                  </a:lnTo>
                  <a:lnTo>
                    <a:pt x="9" y="161"/>
                  </a:lnTo>
                  <a:close/>
                  <a:moveTo>
                    <a:pt x="9" y="204"/>
                  </a:moveTo>
                  <a:lnTo>
                    <a:pt x="21" y="201"/>
                  </a:lnTo>
                  <a:lnTo>
                    <a:pt x="21" y="227"/>
                  </a:lnTo>
                  <a:lnTo>
                    <a:pt x="9" y="230"/>
                  </a:lnTo>
                  <a:lnTo>
                    <a:pt x="9" y="204"/>
                  </a:lnTo>
                  <a:close/>
                  <a:moveTo>
                    <a:pt x="9" y="246"/>
                  </a:moveTo>
                  <a:lnTo>
                    <a:pt x="21" y="244"/>
                  </a:lnTo>
                  <a:lnTo>
                    <a:pt x="21" y="267"/>
                  </a:lnTo>
                  <a:lnTo>
                    <a:pt x="9" y="270"/>
                  </a:lnTo>
                  <a:lnTo>
                    <a:pt x="9" y="246"/>
                  </a:lnTo>
                  <a:close/>
                  <a:moveTo>
                    <a:pt x="9" y="289"/>
                  </a:moveTo>
                  <a:lnTo>
                    <a:pt x="21" y="284"/>
                  </a:lnTo>
                  <a:lnTo>
                    <a:pt x="21" y="308"/>
                  </a:lnTo>
                  <a:lnTo>
                    <a:pt x="9" y="312"/>
                  </a:lnTo>
                  <a:lnTo>
                    <a:pt x="9" y="289"/>
                  </a:lnTo>
                  <a:close/>
                  <a:moveTo>
                    <a:pt x="9" y="331"/>
                  </a:moveTo>
                  <a:lnTo>
                    <a:pt x="21" y="324"/>
                  </a:lnTo>
                  <a:lnTo>
                    <a:pt x="21" y="350"/>
                  </a:lnTo>
                  <a:lnTo>
                    <a:pt x="9" y="355"/>
                  </a:lnTo>
                  <a:lnTo>
                    <a:pt x="9" y="331"/>
                  </a:lnTo>
                  <a:close/>
                  <a:moveTo>
                    <a:pt x="9" y="371"/>
                  </a:moveTo>
                  <a:lnTo>
                    <a:pt x="21" y="367"/>
                  </a:lnTo>
                  <a:lnTo>
                    <a:pt x="21" y="390"/>
                  </a:lnTo>
                  <a:lnTo>
                    <a:pt x="9" y="397"/>
                  </a:lnTo>
                  <a:lnTo>
                    <a:pt x="9" y="371"/>
                  </a:lnTo>
                  <a:close/>
                  <a:moveTo>
                    <a:pt x="47" y="376"/>
                  </a:moveTo>
                  <a:lnTo>
                    <a:pt x="37" y="381"/>
                  </a:lnTo>
                  <a:lnTo>
                    <a:pt x="37" y="357"/>
                  </a:lnTo>
                  <a:lnTo>
                    <a:pt x="47" y="352"/>
                  </a:lnTo>
                  <a:lnTo>
                    <a:pt x="47" y="376"/>
                  </a:lnTo>
                  <a:close/>
                  <a:moveTo>
                    <a:pt x="47" y="336"/>
                  </a:moveTo>
                  <a:lnTo>
                    <a:pt x="37" y="341"/>
                  </a:lnTo>
                  <a:lnTo>
                    <a:pt x="37" y="317"/>
                  </a:lnTo>
                  <a:lnTo>
                    <a:pt x="47" y="312"/>
                  </a:lnTo>
                  <a:lnTo>
                    <a:pt x="47" y="336"/>
                  </a:lnTo>
                  <a:close/>
                  <a:moveTo>
                    <a:pt x="47" y="298"/>
                  </a:moveTo>
                  <a:lnTo>
                    <a:pt x="37" y="300"/>
                  </a:lnTo>
                  <a:lnTo>
                    <a:pt x="37" y="279"/>
                  </a:lnTo>
                  <a:lnTo>
                    <a:pt x="47" y="274"/>
                  </a:lnTo>
                  <a:lnTo>
                    <a:pt x="47" y="298"/>
                  </a:lnTo>
                  <a:close/>
                  <a:moveTo>
                    <a:pt x="47" y="260"/>
                  </a:moveTo>
                  <a:lnTo>
                    <a:pt x="37" y="263"/>
                  </a:lnTo>
                  <a:lnTo>
                    <a:pt x="37" y="239"/>
                  </a:lnTo>
                  <a:lnTo>
                    <a:pt x="47" y="237"/>
                  </a:lnTo>
                  <a:lnTo>
                    <a:pt x="47" y="260"/>
                  </a:lnTo>
                  <a:close/>
                  <a:moveTo>
                    <a:pt x="47" y="220"/>
                  </a:moveTo>
                  <a:lnTo>
                    <a:pt x="37" y="222"/>
                  </a:lnTo>
                  <a:lnTo>
                    <a:pt x="37" y="199"/>
                  </a:lnTo>
                  <a:lnTo>
                    <a:pt x="47" y="197"/>
                  </a:lnTo>
                  <a:lnTo>
                    <a:pt x="47" y="220"/>
                  </a:lnTo>
                  <a:close/>
                  <a:moveTo>
                    <a:pt x="47" y="182"/>
                  </a:moveTo>
                  <a:lnTo>
                    <a:pt x="37" y="182"/>
                  </a:lnTo>
                  <a:lnTo>
                    <a:pt x="37" y="159"/>
                  </a:lnTo>
                  <a:lnTo>
                    <a:pt x="47" y="159"/>
                  </a:lnTo>
                  <a:lnTo>
                    <a:pt x="47" y="182"/>
                  </a:lnTo>
                  <a:close/>
                  <a:moveTo>
                    <a:pt x="47" y="145"/>
                  </a:moveTo>
                  <a:lnTo>
                    <a:pt x="37" y="145"/>
                  </a:lnTo>
                  <a:lnTo>
                    <a:pt x="37" y="121"/>
                  </a:lnTo>
                  <a:lnTo>
                    <a:pt x="47" y="121"/>
                  </a:lnTo>
                  <a:lnTo>
                    <a:pt x="47" y="145"/>
                  </a:lnTo>
                  <a:close/>
                  <a:moveTo>
                    <a:pt x="47" y="107"/>
                  </a:moveTo>
                  <a:lnTo>
                    <a:pt x="37" y="104"/>
                  </a:lnTo>
                  <a:lnTo>
                    <a:pt x="37" y="81"/>
                  </a:lnTo>
                  <a:lnTo>
                    <a:pt x="47" y="83"/>
                  </a:lnTo>
                  <a:lnTo>
                    <a:pt x="47" y="107"/>
                  </a:lnTo>
                  <a:close/>
                  <a:moveTo>
                    <a:pt x="47" y="67"/>
                  </a:moveTo>
                  <a:lnTo>
                    <a:pt x="37" y="67"/>
                  </a:lnTo>
                  <a:lnTo>
                    <a:pt x="37" y="43"/>
                  </a:lnTo>
                  <a:lnTo>
                    <a:pt x="47" y="45"/>
                  </a:lnTo>
                  <a:lnTo>
                    <a:pt x="47" y="6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600"/>
            </a:p>
          </p:txBody>
        </p:sp>
      </p:grpSp>
      <p:sp>
        <p:nvSpPr>
          <p:cNvPr id="81" name="Freeform 35"/>
          <p:cNvSpPr>
            <a:spLocks noEditPoints="1"/>
          </p:cNvSpPr>
          <p:nvPr/>
        </p:nvSpPr>
        <p:spPr bwMode="auto">
          <a:xfrm>
            <a:off x="3142796" y="3882576"/>
            <a:ext cx="327190" cy="385374"/>
          </a:xfrm>
          <a:custGeom>
            <a:avLst/>
            <a:gdLst>
              <a:gd name="T0" fmla="*/ 361 w 461"/>
              <a:gd name="T1" fmla="*/ 362 h 570"/>
              <a:gd name="T2" fmla="*/ 423 w 461"/>
              <a:gd name="T3" fmla="*/ 291 h 570"/>
              <a:gd name="T4" fmla="*/ 21 w 461"/>
              <a:gd name="T5" fmla="*/ 270 h 570"/>
              <a:gd name="T6" fmla="*/ 0 w 461"/>
              <a:gd name="T7" fmla="*/ 549 h 570"/>
              <a:gd name="T8" fmla="*/ 402 w 461"/>
              <a:gd name="T9" fmla="*/ 570 h 570"/>
              <a:gd name="T10" fmla="*/ 423 w 461"/>
              <a:gd name="T11" fmla="*/ 478 h 570"/>
              <a:gd name="T12" fmla="*/ 303 w 461"/>
              <a:gd name="T13" fmla="*/ 420 h 570"/>
              <a:gd name="T14" fmla="*/ 425 w 461"/>
              <a:gd name="T15" fmla="*/ 383 h 570"/>
              <a:gd name="T16" fmla="*/ 324 w 461"/>
              <a:gd name="T17" fmla="*/ 420 h 570"/>
              <a:gd name="T18" fmla="*/ 425 w 461"/>
              <a:gd name="T19" fmla="*/ 457 h 570"/>
              <a:gd name="T20" fmla="*/ 444 w 461"/>
              <a:gd name="T21" fmla="*/ 445 h 570"/>
              <a:gd name="T22" fmla="*/ 444 w 461"/>
              <a:gd name="T23" fmla="*/ 396 h 570"/>
              <a:gd name="T24" fmla="*/ 361 w 461"/>
              <a:gd name="T25" fmla="*/ 438 h 570"/>
              <a:gd name="T26" fmla="*/ 361 w 461"/>
              <a:gd name="T27" fmla="*/ 403 h 570"/>
              <a:gd name="T28" fmla="*/ 361 w 461"/>
              <a:gd name="T29" fmla="*/ 438 h 570"/>
              <a:gd name="T30" fmla="*/ 309 w 461"/>
              <a:gd name="T31" fmla="*/ 152 h 570"/>
              <a:gd name="T32" fmla="*/ 171 w 461"/>
              <a:gd name="T33" fmla="*/ 237 h 570"/>
              <a:gd name="T34" fmla="*/ 300 w 461"/>
              <a:gd name="T35" fmla="*/ 249 h 570"/>
              <a:gd name="T36" fmla="*/ 214 w 461"/>
              <a:gd name="T37" fmla="*/ 164 h 570"/>
              <a:gd name="T38" fmla="*/ 211 w 461"/>
              <a:gd name="T39" fmla="*/ 155 h 570"/>
              <a:gd name="T40" fmla="*/ 222 w 461"/>
              <a:gd name="T41" fmla="*/ 152 h 570"/>
              <a:gd name="T42" fmla="*/ 242 w 461"/>
              <a:gd name="T43" fmla="*/ 151 h 570"/>
              <a:gd name="T44" fmla="*/ 250 w 461"/>
              <a:gd name="T45" fmla="*/ 162 h 570"/>
              <a:gd name="T46" fmla="*/ 229 w 461"/>
              <a:gd name="T47" fmla="*/ 174 h 570"/>
              <a:gd name="T48" fmla="*/ 224 w 461"/>
              <a:gd name="T49" fmla="*/ 183 h 570"/>
              <a:gd name="T50" fmla="*/ 232 w 461"/>
              <a:gd name="T51" fmla="*/ 185 h 570"/>
              <a:gd name="T52" fmla="*/ 263 w 461"/>
              <a:gd name="T53" fmla="*/ 182 h 570"/>
              <a:gd name="T54" fmla="*/ 278 w 461"/>
              <a:gd name="T55" fmla="*/ 208 h 570"/>
              <a:gd name="T56" fmla="*/ 270 w 461"/>
              <a:gd name="T57" fmla="*/ 230 h 570"/>
              <a:gd name="T58" fmla="*/ 263 w 461"/>
              <a:gd name="T59" fmla="*/ 238 h 570"/>
              <a:gd name="T60" fmla="*/ 255 w 461"/>
              <a:gd name="T61" fmla="*/ 231 h 570"/>
              <a:gd name="T62" fmla="*/ 230 w 461"/>
              <a:gd name="T63" fmla="*/ 234 h 570"/>
              <a:gd name="T64" fmla="*/ 232 w 461"/>
              <a:gd name="T65" fmla="*/ 221 h 570"/>
              <a:gd name="T66" fmla="*/ 251 w 461"/>
              <a:gd name="T67" fmla="*/ 214 h 570"/>
              <a:gd name="T68" fmla="*/ 256 w 461"/>
              <a:gd name="T69" fmla="*/ 205 h 570"/>
              <a:gd name="T70" fmla="*/ 246 w 461"/>
              <a:gd name="T71" fmla="*/ 203 h 570"/>
              <a:gd name="T72" fmla="*/ 222 w 461"/>
              <a:gd name="T73" fmla="*/ 206 h 570"/>
              <a:gd name="T74" fmla="*/ 205 w 461"/>
              <a:gd name="T75" fmla="*/ 195 h 570"/>
              <a:gd name="T76" fmla="*/ 455 w 461"/>
              <a:gd name="T77" fmla="*/ 176 h 570"/>
              <a:gd name="T78" fmla="*/ 349 w 461"/>
              <a:gd name="T79" fmla="*/ 6 h 570"/>
              <a:gd name="T80" fmla="*/ 345 w 461"/>
              <a:gd name="T81" fmla="*/ 3 h 570"/>
              <a:gd name="T82" fmla="*/ 340 w 461"/>
              <a:gd name="T83" fmla="*/ 1 h 570"/>
              <a:gd name="T84" fmla="*/ 335 w 461"/>
              <a:gd name="T85" fmla="*/ 0 h 570"/>
              <a:gd name="T86" fmla="*/ 334 w 461"/>
              <a:gd name="T87" fmla="*/ 0 h 570"/>
              <a:gd name="T88" fmla="*/ 328 w 461"/>
              <a:gd name="T89" fmla="*/ 1 h 570"/>
              <a:gd name="T90" fmla="*/ 276 w 461"/>
              <a:gd name="T91" fmla="*/ 32 h 570"/>
              <a:gd name="T92" fmla="*/ 79 w 461"/>
              <a:gd name="T93" fmla="*/ 154 h 570"/>
              <a:gd name="T94" fmla="*/ 25 w 461"/>
              <a:gd name="T95" fmla="*/ 213 h 570"/>
              <a:gd name="T96" fmla="*/ 68 w 461"/>
              <a:gd name="T97" fmla="*/ 249 h 570"/>
              <a:gd name="T98" fmla="*/ 87 w 461"/>
              <a:gd name="T99" fmla="*/ 170 h 570"/>
              <a:gd name="T100" fmla="*/ 366 w 461"/>
              <a:gd name="T101" fmla="*/ 65 h 570"/>
              <a:gd name="T102" fmla="*/ 394 w 461"/>
              <a:gd name="T103" fmla="*/ 218 h 570"/>
              <a:gd name="T104" fmla="*/ 377 w 461"/>
              <a:gd name="T105" fmla="*/ 249 h 570"/>
              <a:gd name="T106" fmla="*/ 401 w 461"/>
              <a:gd name="T107" fmla="*/ 234 h 570"/>
              <a:gd name="T108" fmla="*/ 455 w 461"/>
              <a:gd name="T109" fmla="*/ 176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1" h="570">
                <a:moveTo>
                  <a:pt x="303" y="420"/>
                </a:moveTo>
                <a:cubicBezTo>
                  <a:pt x="303" y="388"/>
                  <a:pt x="329" y="362"/>
                  <a:pt x="361" y="362"/>
                </a:cubicBezTo>
                <a:cubicBezTo>
                  <a:pt x="423" y="362"/>
                  <a:pt x="423" y="362"/>
                  <a:pt x="423" y="362"/>
                </a:cubicBezTo>
                <a:cubicBezTo>
                  <a:pt x="423" y="291"/>
                  <a:pt x="423" y="291"/>
                  <a:pt x="423" y="291"/>
                </a:cubicBezTo>
                <a:cubicBezTo>
                  <a:pt x="423" y="280"/>
                  <a:pt x="413" y="270"/>
                  <a:pt x="402" y="270"/>
                </a:cubicBezTo>
                <a:cubicBezTo>
                  <a:pt x="21" y="270"/>
                  <a:pt x="21" y="270"/>
                  <a:pt x="21" y="270"/>
                </a:cubicBezTo>
                <a:cubicBezTo>
                  <a:pt x="10" y="270"/>
                  <a:pt x="0" y="280"/>
                  <a:pt x="0" y="291"/>
                </a:cubicBezTo>
                <a:cubicBezTo>
                  <a:pt x="0" y="549"/>
                  <a:pt x="0" y="549"/>
                  <a:pt x="0" y="549"/>
                </a:cubicBezTo>
                <a:cubicBezTo>
                  <a:pt x="0" y="561"/>
                  <a:pt x="10" y="570"/>
                  <a:pt x="21" y="570"/>
                </a:cubicBezTo>
                <a:cubicBezTo>
                  <a:pt x="402" y="570"/>
                  <a:pt x="402" y="570"/>
                  <a:pt x="402" y="570"/>
                </a:cubicBezTo>
                <a:cubicBezTo>
                  <a:pt x="413" y="570"/>
                  <a:pt x="423" y="561"/>
                  <a:pt x="423" y="549"/>
                </a:cubicBezTo>
                <a:cubicBezTo>
                  <a:pt x="423" y="478"/>
                  <a:pt x="423" y="478"/>
                  <a:pt x="423" y="478"/>
                </a:cubicBezTo>
                <a:cubicBezTo>
                  <a:pt x="361" y="478"/>
                  <a:pt x="361" y="478"/>
                  <a:pt x="361" y="478"/>
                </a:cubicBezTo>
                <a:cubicBezTo>
                  <a:pt x="329" y="478"/>
                  <a:pt x="303" y="452"/>
                  <a:pt x="303" y="420"/>
                </a:cubicBezTo>
                <a:close/>
                <a:moveTo>
                  <a:pt x="433" y="384"/>
                </a:moveTo>
                <a:cubicBezTo>
                  <a:pt x="431" y="384"/>
                  <a:pt x="428" y="383"/>
                  <a:pt x="425" y="383"/>
                </a:cubicBezTo>
                <a:cubicBezTo>
                  <a:pt x="361" y="383"/>
                  <a:pt x="361" y="383"/>
                  <a:pt x="361" y="383"/>
                </a:cubicBezTo>
                <a:cubicBezTo>
                  <a:pt x="341" y="383"/>
                  <a:pt x="324" y="400"/>
                  <a:pt x="324" y="420"/>
                </a:cubicBezTo>
                <a:cubicBezTo>
                  <a:pt x="324" y="441"/>
                  <a:pt x="341" y="457"/>
                  <a:pt x="361" y="457"/>
                </a:cubicBezTo>
                <a:cubicBezTo>
                  <a:pt x="425" y="457"/>
                  <a:pt x="425" y="457"/>
                  <a:pt x="425" y="457"/>
                </a:cubicBezTo>
                <a:cubicBezTo>
                  <a:pt x="428" y="457"/>
                  <a:pt x="431" y="457"/>
                  <a:pt x="433" y="456"/>
                </a:cubicBezTo>
                <a:cubicBezTo>
                  <a:pt x="439" y="454"/>
                  <a:pt x="442" y="450"/>
                  <a:pt x="444" y="445"/>
                </a:cubicBezTo>
                <a:cubicBezTo>
                  <a:pt x="446" y="438"/>
                  <a:pt x="446" y="430"/>
                  <a:pt x="446" y="420"/>
                </a:cubicBezTo>
                <a:cubicBezTo>
                  <a:pt x="446" y="411"/>
                  <a:pt x="446" y="402"/>
                  <a:pt x="444" y="396"/>
                </a:cubicBezTo>
                <a:cubicBezTo>
                  <a:pt x="442" y="390"/>
                  <a:pt x="439" y="386"/>
                  <a:pt x="433" y="384"/>
                </a:cubicBezTo>
                <a:close/>
                <a:moveTo>
                  <a:pt x="361" y="438"/>
                </a:moveTo>
                <a:cubicBezTo>
                  <a:pt x="351" y="438"/>
                  <a:pt x="343" y="430"/>
                  <a:pt x="343" y="420"/>
                </a:cubicBezTo>
                <a:cubicBezTo>
                  <a:pt x="343" y="410"/>
                  <a:pt x="351" y="403"/>
                  <a:pt x="361" y="403"/>
                </a:cubicBezTo>
                <a:cubicBezTo>
                  <a:pt x="371" y="403"/>
                  <a:pt x="378" y="410"/>
                  <a:pt x="378" y="420"/>
                </a:cubicBezTo>
                <a:cubicBezTo>
                  <a:pt x="378" y="430"/>
                  <a:pt x="371" y="438"/>
                  <a:pt x="361" y="438"/>
                </a:cubicBezTo>
                <a:close/>
                <a:moveTo>
                  <a:pt x="300" y="249"/>
                </a:moveTo>
                <a:cubicBezTo>
                  <a:pt x="324" y="223"/>
                  <a:pt x="329" y="183"/>
                  <a:pt x="309" y="152"/>
                </a:cubicBezTo>
                <a:cubicBezTo>
                  <a:pt x="286" y="114"/>
                  <a:pt x="236" y="102"/>
                  <a:pt x="198" y="125"/>
                </a:cubicBezTo>
                <a:cubicBezTo>
                  <a:pt x="160" y="149"/>
                  <a:pt x="148" y="199"/>
                  <a:pt x="171" y="237"/>
                </a:cubicBezTo>
                <a:cubicBezTo>
                  <a:pt x="174" y="241"/>
                  <a:pt x="177" y="246"/>
                  <a:pt x="181" y="249"/>
                </a:cubicBezTo>
                <a:lnTo>
                  <a:pt x="300" y="249"/>
                </a:lnTo>
                <a:close/>
                <a:moveTo>
                  <a:pt x="202" y="179"/>
                </a:moveTo>
                <a:cubicBezTo>
                  <a:pt x="204" y="174"/>
                  <a:pt x="208" y="169"/>
                  <a:pt x="214" y="164"/>
                </a:cubicBezTo>
                <a:cubicBezTo>
                  <a:pt x="210" y="159"/>
                  <a:pt x="210" y="159"/>
                  <a:pt x="210" y="159"/>
                </a:cubicBezTo>
                <a:cubicBezTo>
                  <a:pt x="210" y="157"/>
                  <a:pt x="210" y="155"/>
                  <a:pt x="211" y="155"/>
                </a:cubicBezTo>
                <a:cubicBezTo>
                  <a:pt x="218" y="151"/>
                  <a:pt x="218" y="151"/>
                  <a:pt x="218" y="151"/>
                </a:cubicBezTo>
                <a:cubicBezTo>
                  <a:pt x="219" y="150"/>
                  <a:pt x="221" y="150"/>
                  <a:pt x="222" y="152"/>
                </a:cubicBezTo>
                <a:cubicBezTo>
                  <a:pt x="225" y="157"/>
                  <a:pt x="225" y="157"/>
                  <a:pt x="225" y="157"/>
                </a:cubicBezTo>
                <a:cubicBezTo>
                  <a:pt x="230" y="154"/>
                  <a:pt x="236" y="152"/>
                  <a:pt x="242" y="151"/>
                </a:cubicBezTo>
                <a:cubicBezTo>
                  <a:pt x="245" y="150"/>
                  <a:pt x="248" y="152"/>
                  <a:pt x="249" y="155"/>
                </a:cubicBezTo>
                <a:cubicBezTo>
                  <a:pt x="250" y="162"/>
                  <a:pt x="250" y="162"/>
                  <a:pt x="250" y="162"/>
                </a:cubicBezTo>
                <a:cubicBezTo>
                  <a:pt x="250" y="165"/>
                  <a:pt x="248" y="168"/>
                  <a:pt x="245" y="168"/>
                </a:cubicBezTo>
                <a:cubicBezTo>
                  <a:pt x="239" y="170"/>
                  <a:pt x="233" y="172"/>
                  <a:pt x="229" y="174"/>
                </a:cubicBezTo>
                <a:cubicBezTo>
                  <a:pt x="226" y="176"/>
                  <a:pt x="225" y="178"/>
                  <a:pt x="224" y="179"/>
                </a:cubicBezTo>
                <a:cubicBezTo>
                  <a:pt x="223" y="180"/>
                  <a:pt x="223" y="182"/>
                  <a:pt x="224" y="183"/>
                </a:cubicBezTo>
                <a:cubicBezTo>
                  <a:pt x="225" y="184"/>
                  <a:pt x="226" y="185"/>
                  <a:pt x="227" y="185"/>
                </a:cubicBezTo>
                <a:cubicBezTo>
                  <a:pt x="228" y="185"/>
                  <a:pt x="230" y="185"/>
                  <a:pt x="232" y="185"/>
                </a:cubicBezTo>
                <a:cubicBezTo>
                  <a:pt x="235" y="184"/>
                  <a:pt x="238" y="184"/>
                  <a:pt x="242" y="183"/>
                </a:cubicBezTo>
                <a:cubicBezTo>
                  <a:pt x="251" y="181"/>
                  <a:pt x="258" y="181"/>
                  <a:pt x="263" y="182"/>
                </a:cubicBezTo>
                <a:cubicBezTo>
                  <a:pt x="268" y="183"/>
                  <a:pt x="272" y="186"/>
                  <a:pt x="275" y="191"/>
                </a:cubicBezTo>
                <a:cubicBezTo>
                  <a:pt x="278" y="197"/>
                  <a:pt x="279" y="202"/>
                  <a:pt x="278" y="208"/>
                </a:cubicBezTo>
                <a:cubicBezTo>
                  <a:pt x="276" y="214"/>
                  <a:pt x="273" y="219"/>
                  <a:pt x="267" y="224"/>
                </a:cubicBezTo>
                <a:cubicBezTo>
                  <a:pt x="270" y="230"/>
                  <a:pt x="270" y="230"/>
                  <a:pt x="270" y="230"/>
                </a:cubicBezTo>
                <a:cubicBezTo>
                  <a:pt x="271" y="231"/>
                  <a:pt x="271" y="233"/>
                  <a:pt x="269" y="234"/>
                </a:cubicBezTo>
                <a:cubicBezTo>
                  <a:pt x="263" y="238"/>
                  <a:pt x="263" y="238"/>
                  <a:pt x="263" y="238"/>
                </a:cubicBezTo>
                <a:cubicBezTo>
                  <a:pt x="262" y="239"/>
                  <a:pt x="260" y="238"/>
                  <a:pt x="259" y="237"/>
                </a:cubicBezTo>
                <a:cubicBezTo>
                  <a:pt x="255" y="231"/>
                  <a:pt x="255" y="231"/>
                  <a:pt x="255" y="231"/>
                </a:cubicBezTo>
                <a:cubicBezTo>
                  <a:pt x="250" y="234"/>
                  <a:pt x="243" y="237"/>
                  <a:pt x="236" y="239"/>
                </a:cubicBezTo>
                <a:cubicBezTo>
                  <a:pt x="233" y="239"/>
                  <a:pt x="230" y="237"/>
                  <a:pt x="230" y="234"/>
                </a:cubicBezTo>
                <a:cubicBezTo>
                  <a:pt x="228" y="228"/>
                  <a:pt x="228" y="228"/>
                  <a:pt x="228" y="228"/>
                </a:cubicBezTo>
                <a:cubicBezTo>
                  <a:pt x="227" y="225"/>
                  <a:pt x="229" y="222"/>
                  <a:pt x="232" y="221"/>
                </a:cubicBezTo>
                <a:cubicBezTo>
                  <a:pt x="234" y="221"/>
                  <a:pt x="236" y="220"/>
                  <a:pt x="237" y="220"/>
                </a:cubicBezTo>
                <a:cubicBezTo>
                  <a:pt x="243" y="218"/>
                  <a:pt x="247" y="216"/>
                  <a:pt x="251" y="214"/>
                </a:cubicBezTo>
                <a:cubicBezTo>
                  <a:pt x="253" y="212"/>
                  <a:pt x="255" y="211"/>
                  <a:pt x="256" y="209"/>
                </a:cubicBezTo>
                <a:cubicBezTo>
                  <a:pt x="257" y="208"/>
                  <a:pt x="257" y="206"/>
                  <a:pt x="256" y="205"/>
                </a:cubicBezTo>
                <a:cubicBezTo>
                  <a:pt x="255" y="204"/>
                  <a:pt x="254" y="203"/>
                  <a:pt x="253" y="203"/>
                </a:cubicBezTo>
                <a:cubicBezTo>
                  <a:pt x="251" y="203"/>
                  <a:pt x="249" y="203"/>
                  <a:pt x="246" y="203"/>
                </a:cubicBezTo>
                <a:cubicBezTo>
                  <a:pt x="244" y="204"/>
                  <a:pt x="240" y="204"/>
                  <a:pt x="235" y="205"/>
                </a:cubicBezTo>
                <a:cubicBezTo>
                  <a:pt x="230" y="206"/>
                  <a:pt x="226" y="207"/>
                  <a:pt x="222" y="206"/>
                </a:cubicBezTo>
                <a:cubicBezTo>
                  <a:pt x="218" y="206"/>
                  <a:pt x="215" y="205"/>
                  <a:pt x="212" y="203"/>
                </a:cubicBezTo>
                <a:cubicBezTo>
                  <a:pt x="209" y="202"/>
                  <a:pt x="207" y="199"/>
                  <a:pt x="205" y="195"/>
                </a:cubicBezTo>
                <a:cubicBezTo>
                  <a:pt x="201" y="190"/>
                  <a:pt x="200" y="184"/>
                  <a:pt x="202" y="179"/>
                </a:cubicBezTo>
                <a:close/>
                <a:moveTo>
                  <a:pt x="455" y="176"/>
                </a:moveTo>
                <a:cubicBezTo>
                  <a:pt x="352" y="10"/>
                  <a:pt x="352" y="10"/>
                  <a:pt x="352" y="10"/>
                </a:cubicBezTo>
                <a:cubicBezTo>
                  <a:pt x="351" y="8"/>
                  <a:pt x="350" y="7"/>
                  <a:pt x="349" y="6"/>
                </a:cubicBezTo>
                <a:cubicBezTo>
                  <a:pt x="349" y="6"/>
                  <a:pt x="348" y="5"/>
                  <a:pt x="348" y="5"/>
                </a:cubicBezTo>
                <a:cubicBezTo>
                  <a:pt x="347" y="4"/>
                  <a:pt x="346" y="3"/>
                  <a:pt x="345" y="3"/>
                </a:cubicBezTo>
                <a:cubicBezTo>
                  <a:pt x="345" y="3"/>
                  <a:pt x="344" y="2"/>
                  <a:pt x="344" y="2"/>
                </a:cubicBezTo>
                <a:cubicBezTo>
                  <a:pt x="343" y="2"/>
                  <a:pt x="342" y="1"/>
                  <a:pt x="340" y="1"/>
                </a:cubicBezTo>
                <a:cubicBezTo>
                  <a:pt x="340" y="1"/>
                  <a:pt x="340" y="1"/>
                  <a:pt x="340" y="0"/>
                </a:cubicBezTo>
                <a:cubicBezTo>
                  <a:pt x="338" y="0"/>
                  <a:pt x="336" y="0"/>
                  <a:pt x="335" y="0"/>
                </a:cubicBezTo>
                <a:cubicBezTo>
                  <a:pt x="335" y="0"/>
                  <a:pt x="335" y="0"/>
                  <a:pt x="335" y="0"/>
                </a:cubicBezTo>
                <a:cubicBezTo>
                  <a:pt x="334" y="0"/>
                  <a:pt x="334" y="0"/>
                  <a:pt x="334" y="0"/>
                </a:cubicBezTo>
                <a:cubicBezTo>
                  <a:pt x="332" y="0"/>
                  <a:pt x="331" y="0"/>
                  <a:pt x="330" y="0"/>
                </a:cubicBezTo>
                <a:cubicBezTo>
                  <a:pt x="329" y="1"/>
                  <a:pt x="329" y="1"/>
                  <a:pt x="328" y="1"/>
                </a:cubicBezTo>
                <a:cubicBezTo>
                  <a:pt x="327" y="1"/>
                  <a:pt x="325" y="2"/>
                  <a:pt x="324" y="3"/>
                </a:cubicBezTo>
                <a:cubicBezTo>
                  <a:pt x="276" y="32"/>
                  <a:pt x="276" y="32"/>
                  <a:pt x="276" y="32"/>
                </a:cubicBezTo>
                <a:cubicBezTo>
                  <a:pt x="79" y="154"/>
                  <a:pt x="79" y="154"/>
                  <a:pt x="79" y="154"/>
                </a:cubicBezTo>
                <a:cubicBezTo>
                  <a:pt x="79" y="154"/>
                  <a:pt x="79" y="154"/>
                  <a:pt x="79" y="154"/>
                </a:cubicBezTo>
                <a:cubicBezTo>
                  <a:pt x="32" y="184"/>
                  <a:pt x="32" y="184"/>
                  <a:pt x="32" y="184"/>
                </a:cubicBezTo>
                <a:cubicBezTo>
                  <a:pt x="22" y="190"/>
                  <a:pt x="19" y="203"/>
                  <a:pt x="25" y="213"/>
                </a:cubicBezTo>
                <a:cubicBezTo>
                  <a:pt x="48" y="249"/>
                  <a:pt x="48" y="249"/>
                  <a:pt x="48" y="249"/>
                </a:cubicBezTo>
                <a:cubicBezTo>
                  <a:pt x="68" y="249"/>
                  <a:pt x="68" y="249"/>
                  <a:pt x="68" y="249"/>
                </a:cubicBezTo>
                <a:cubicBezTo>
                  <a:pt x="68" y="249"/>
                  <a:pt x="68" y="249"/>
                  <a:pt x="68" y="249"/>
                </a:cubicBezTo>
                <a:cubicBezTo>
                  <a:pt x="89" y="229"/>
                  <a:pt x="96" y="198"/>
                  <a:pt x="87" y="170"/>
                </a:cubicBezTo>
                <a:cubicBezTo>
                  <a:pt x="287" y="46"/>
                  <a:pt x="287" y="46"/>
                  <a:pt x="287" y="46"/>
                </a:cubicBezTo>
                <a:cubicBezTo>
                  <a:pt x="308" y="67"/>
                  <a:pt x="338" y="74"/>
                  <a:pt x="366" y="65"/>
                </a:cubicBezTo>
                <a:cubicBezTo>
                  <a:pt x="412" y="139"/>
                  <a:pt x="412" y="139"/>
                  <a:pt x="412" y="139"/>
                </a:cubicBezTo>
                <a:cubicBezTo>
                  <a:pt x="392" y="160"/>
                  <a:pt x="384" y="191"/>
                  <a:pt x="394" y="218"/>
                </a:cubicBezTo>
                <a:cubicBezTo>
                  <a:pt x="344" y="249"/>
                  <a:pt x="344" y="249"/>
                  <a:pt x="344" y="249"/>
                </a:cubicBezTo>
                <a:cubicBezTo>
                  <a:pt x="377" y="249"/>
                  <a:pt x="377" y="249"/>
                  <a:pt x="377" y="249"/>
                </a:cubicBezTo>
                <a:cubicBezTo>
                  <a:pt x="401" y="234"/>
                  <a:pt x="401" y="234"/>
                  <a:pt x="401" y="234"/>
                </a:cubicBezTo>
                <a:cubicBezTo>
                  <a:pt x="401" y="234"/>
                  <a:pt x="401" y="234"/>
                  <a:pt x="401" y="234"/>
                </a:cubicBezTo>
                <a:cubicBezTo>
                  <a:pt x="401" y="234"/>
                  <a:pt x="429" y="217"/>
                  <a:pt x="449" y="205"/>
                </a:cubicBezTo>
                <a:cubicBezTo>
                  <a:pt x="458" y="199"/>
                  <a:pt x="461" y="186"/>
                  <a:pt x="455" y="176"/>
                </a:cubicBezTo>
                <a:close/>
              </a:path>
            </a:pathLst>
          </a:custGeom>
          <a:solidFill>
            <a:srgbClr val="0064A2"/>
          </a:solidFill>
          <a:ln>
            <a:noFill/>
          </a:ln>
        </p:spPr>
        <p:txBody>
          <a:bodyPr vert="horz" wrap="square" lIns="91440" tIns="45720" rIns="91440" bIns="45720" numCol="1" anchor="t" anchorCtr="0" compatLnSpc="1"/>
          <a:lstStyle/>
          <a:p>
            <a:endParaRPr lang="en-US" sz="1600"/>
          </a:p>
        </p:txBody>
      </p:sp>
      <p:grpSp>
        <p:nvGrpSpPr>
          <p:cNvPr id="82" name="Group 81"/>
          <p:cNvGrpSpPr/>
          <p:nvPr/>
        </p:nvGrpSpPr>
        <p:grpSpPr>
          <a:xfrm>
            <a:off x="4759965" y="3926923"/>
            <a:ext cx="386882" cy="296680"/>
            <a:chOff x="3382963" y="3779838"/>
            <a:chExt cx="898525" cy="722313"/>
          </a:xfrm>
          <a:solidFill>
            <a:srgbClr val="0064A2"/>
          </a:solidFill>
        </p:grpSpPr>
        <p:sp>
          <p:nvSpPr>
            <p:cNvPr id="83" name="Freeform 22"/>
            <p:cNvSpPr/>
            <p:nvPr/>
          </p:nvSpPr>
          <p:spPr bwMode="auto">
            <a:xfrm>
              <a:off x="3382963" y="3898900"/>
              <a:ext cx="195263" cy="65088"/>
            </a:xfrm>
            <a:custGeom>
              <a:avLst/>
              <a:gdLst>
                <a:gd name="T0" fmla="*/ 12 w 69"/>
                <a:gd name="T1" fmla="*/ 23 h 23"/>
                <a:gd name="T2" fmla="*/ 58 w 69"/>
                <a:gd name="T3" fmla="*/ 23 h 23"/>
                <a:gd name="T4" fmla="*/ 69 w 69"/>
                <a:gd name="T5" fmla="*/ 11 h 23"/>
                <a:gd name="T6" fmla="*/ 58 w 69"/>
                <a:gd name="T7" fmla="*/ 0 h 23"/>
                <a:gd name="T8" fmla="*/ 12 w 69"/>
                <a:gd name="T9" fmla="*/ 0 h 23"/>
                <a:gd name="T10" fmla="*/ 0 w 69"/>
                <a:gd name="T11" fmla="*/ 11 h 23"/>
                <a:gd name="T12" fmla="*/ 12 w 69"/>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69" h="23">
                  <a:moveTo>
                    <a:pt x="12" y="23"/>
                  </a:moveTo>
                  <a:cubicBezTo>
                    <a:pt x="58" y="23"/>
                    <a:pt x="58" y="23"/>
                    <a:pt x="58" y="23"/>
                  </a:cubicBezTo>
                  <a:cubicBezTo>
                    <a:pt x="64" y="23"/>
                    <a:pt x="69" y="18"/>
                    <a:pt x="69" y="11"/>
                  </a:cubicBezTo>
                  <a:cubicBezTo>
                    <a:pt x="69" y="5"/>
                    <a:pt x="64" y="0"/>
                    <a:pt x="58" y="0"/>
                  </a:cubicBezTo>
                  <a:cubicBezTo>
                    <a:pt x="12" y="0"/>
                    <a:pt x="12" y="0"/>
                    <a:pt x="12" y="0"/>
                  </a:cubicBezTo>
                  <a:cubicBezTo>
                    <a:pt x="5" y="0"/>
                    <a:pt x="0" y="5"/>
                    <a:pt x="0" y="11"/>
                  </a:cubicBezTo>
                  <a:cubicBezTo>
                    <a:pt x="0" y="18"/>
                    <a:pt x="5" y="23"/>
                    <a:pt x="12"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600"/>
            </a:p>
          </p:txBody>
        </p:sp>
        <p:sp>
          <p:nvSpPr>
            <p:cNvPr id="84" name="Freeform 23"/>
            <p:cNvSpPr/>
            <p:nvPr/>
          </p:nvSpPr>
          <p:spPr bwMode="auto">
            <a:xfrm>
              <a:off x="3382963" y="4067175"/>
              <a:ext cx="195263" cy="65088"/>
            </a:xfrm>
            <a:custGeom>
              <a:avLst/>
              <a:gdLst>
                <a:gd name="T0" fmla="*/ 12 w 69"/>
                <a:gd name="T1" fmla="*/ 23 h 23"/>
                <a:gd name="T2" fmla="*/ 58 w 69"/>
                <a:gd name="T3" fmla="*/ 23 h 23"/>
                <a:gd name="T4" fmla="*/ 69 w 69"/>
                <a:gd name="T5" fmla="*/ 11 h 23"/>
                <a:gd name="T6" fmla="*/ 58 w 69"/>
                <a:gd name="T7" fmla="*/ 0 h 23"/>
                <a:gd name="T8" fmla="*/ 12 w 69"/>
                <a:gd name="T9" fmla="*/ 0 h 23"/>
                <a:gd name="T10" fmla="*/ 0 w 69"/>
                <a:gd name="T11" fmla="*/ 11 h 23"/>
                <a:gd name="T12" fmla="*/ 12 w 69"/>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69" h="23">
                  <a:moveTo>
                    <a:pt x="12" y="23"/>
                  </a:moveTo>
                  <a:cubicBezTo>
                    <a:pt x="58" y="23"/>
                    <a:pt x="58" y="23"/>
                    <a:pt x="58" y="23"/>
                  </a:cubicBezTo>
                  <a:cubicBezTo>
                    <a:pt x="64" y="23"/>
                    <a:pt x="69" y="18"/>
                    <a:pt x="69" y="11"/>
                  </a:cubicBezTo>
                  <a:cubicBezTo>
                    <a:pt x="69" y="5"/>
                    <a:pt x="64" y="0"/>
                    <a:pt x="58" y="0"/>
                  </a:cubicBezTo>
                  <a:cubicBezTo>
                    <a:pt x="12" y="0"/>
                    <a:pt x="12" y="0"/>
                    <a:pt x="12" y="0"/>
                  </a:cubicBezTo>
                  <a:cubicBezTo>
                    <a:pt x="5" y="0"/>
                    <a:pt x="0" y="5"/>
                    <a:pt x="0" y="11"/>
                  </a:cubicBezTo>
                  <a:cubicBezTo>
                    <a:pt x="0" y="18"/>
                    <a:pt x="5" y="23"/>
                    <a:pt x="12"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600"/>
            </a:p>
          </p:txBody>
        </p:sp>
        <p:sp>
          <p:nvSpPr>
            <p:cNvPr id="85" name="Rectangle 24"/>
            <p:cNvSpPr>
              <a:spLocks noChangeArrowheads="1"/>
            </p:cNvSpPr>
            <p:nvPr/>
          </p:nvSpPr>
          <p:spPr bwMode="auto">
            <a:xfrm>
              <a:off x="3448051" y="3984625"/>
              <a:ext cx="65088"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1600"/>
            </a:p>
          </p:txBody>
        </p:sp>
        <p:sp>
          <p:nvSpPr>
            <p:cNvPr id="86" name="Rectangle 25"/>
            <p:cNvSpPr>
              <a:spLocks noChangeArrowheads="1"/>
            </p:cNvSpPr>
            <p:nvPr/>
          </p:nvSpPr>
          <p:spPr bwMode="auto">
            <a:xfrm>
              <a:off x="3448051" y="4151313"/>
              <a:ext cx="650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1600"/>
            </a:p>
          </p:txBody>
        </p:sp>
        <p:sp>
          <p:nvSpPr>
            <p:cNvPr id="87" name="Freeform 26"/>
            <p:cNvSpPr/>
            <p:nvPr/>
          </p:nvSpPr>
          <p:spPr bwMode="auto">
            <a:xfrm>
              <a:off x="3382963" y="4233863"/>
              <a:ext cx="195263" cy="66675"/>
            </a:xfrm>
            <a:custGeom>
              <a:avLst/>
              <a:gdLst>
                <a:gd name="T0" fmla="*/ 69 w 69"/>
                <a:gd name="T1" fmla="*/ 12 h 23"/>
                <a:gd name="T2" fmla="*/ 58 w 69"/>
                <a:gd name="T3" fmla="*/ 0 h 23"/>
                <a:gd name="T4" fmla="*/ 12 w 69"/>
                <a:gd name="T5" fmla="*/ 0 h 23"/>
                <a:gd name="T6" fmla="*/ 0 w 69"/>
                <a:gd name="T7" fmla="*/ 12 h 23"/>
                <a:gd name="T8" fmla="*/ 12 w 69"/>
                <a:gd name="T9" fmla="*/ 23 h 23"/>
                <a:gd name="T10" fmla="*/ 58 w 69"/>
                <a:gd name="T11" fmla="*/ 23 h 23"/>
                <a:gd name="T12" fmla="*/ 69 w 69"/>
                <a:gd name="T13" fmla="*/ 12 h 23"/>
              </a:gdLst>
              <a:ahLst/>
              <a:cxnLst>
                <a:cxn ang="0">
                  <a:pos x="T0" y="T1"/>
                </a:cxn>
                <a:cxn ang="0">
                  <a:pos x="T2" y="T3"/>
                </a:cxn>
                <a:cxn ang="0">
                  <a:pos x="T4" y="T5"/>
                </a:cxn>
                <a:cxn ang="0">
                  <a:pos x="T6" y="T7"/>
                </a:cxn>
                <a:cxn ang="0">
                  <a:pos x="T8" y="T9"/>
                </a:cxn>
                <a:cxn ang="0">
                  <a:pos x="T10" y="T11"/>
                </a:cxn>
                <a:cxn ang="0">
                  <a:pos x="T12" y="T13"/>
                </a:cxn>
              </a:cxnLst>
              <a:rect l="0" t="0" r="r" b="b"/>
              <a:pathLst>
                <a:path w="69" h="23">
                  <a:moveTo>
                    <a:pt x="69" y="12"/>
                  </a:moveTo>
                  <a:cubicBezTo>
                    <a:pt x="69" y="5"/>
                    <a:pt x="64" y="0"/>
                    <a:pt x="58" y="0"/>
                  </a:cubicBezTo>
                  <a:cubicBezTo>
                    <a:pt x="12" y="0"/>
                    <a:pt x="12" y="0"/>
                    <a:pt x="12" y="0"/>
                  </a:cubicBezTo>
                  <a:cubicBezTo>
                    <a:pt x="5" y="0"/>
                    <a:pt x="0" y="5"/>
                    <a:pt x="0" y="12"/>
                  </a:cubicBezTo>
                  <a:cubicBezTo>
                    <a:pt x="0" y="18"/>
                    <a:pt x="5" y="23"/>
                    <a:pt x="12" y="23"/>
                  </a:cubicBezTo>
                  <a:cubicBezTo>
                    <a:pt x="58" y="23"/>
                    <a:pt x="58" y="23"/>
                    <a:pt x="58" y="23"/>
                  </a:cubicBezTo>
                  <a:cubicBezTo>
                    <a:pt x="64" y="23"/>
                    <a:pt x="69" y="18"/>
                    <a:pt x="69"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600"/>
            </a:p>
          </p:txBody>
        </p:sp>
        <p:sp>
          <p:nvSpPr>
            <p:cNvPr id="88" name="Freeform 27"/>
            <p:cNvSpPr/>
            <p:nvPr/>
          </p:nvSpPr>
          <p:spPr bwMode="auto">
            <a:xfrm>
              <a:off x="3448051" y="3779838"/>
              <a:ext cx="630238" cy="150813"/>
            </a:xfrm>
            <a:custGeom>
              <a:avLst/>
              <a:gdLst>
                <a:gd name="T0" fmla="*/ 23 w 222"/>
                <a:gd name="T1" fmla="*/ 25 h 53"/>
                <a:gd name="T2" fmla="*/ 25 w 222"/>
                <a:gd name="T3" fmla="*/ 24 h 53"/>
                <a:gd name="T4" fmla="*/ 197 w 222"/>
                <a:gd name="T5" fmla="*/ 24 h 53"/>
                <a:gd name="T6" fmla="*/ 199 w 222"/>
                <a:gd name="T7" fmla="*/ 25 h 53"/>
                <a:gd name="T8" fmla="*/ 199 w 222"/>
                <a:gd name="T9" fmla="*/ 53 h 53"/>
                <a:gd name="T10" fmla="*/ 222 w 222"/>
                <a:gd name="T11" fmla="*/ 24 h 53"/>
                <a:gd name="T12" fmla="*/ 197 w 222"/>
                <a:gd name="T13" fmla="*/ 0 h 53"/>
                <a:gd name="T14" fmla="*/ 25 w 222"/>
                <a:gd name="T15" fmla="*/ 0 h 53"/>
                <a:gd name="T16" fmla="*/ 0 w 222"/>
                <a:gd name="T17" fmla="*/ 25 h 53"/>
                <a:gd name="T18" fmla="*/ 0 w 222"/>
                <a:gd name="T19" fmla="*/ 35 h 53"/>
                <a:gd name="T20" fmla="*/ 23 w 222"/>
                <a:gd name="T21" fmla="*/ 35 h 53"/>
                <a:gd name="T22" fmla="*/ 23 w 222"/>
                <a:gd name="T23" fmla="*/ 2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2" h="53">
                  <a:moveTo>
                    <a:pt x="23" y="25"/>
                  </a:moveTo>
                  <a:cubicBezTo>
                    <a:pt x="23" y="24"/>
                    <a:pt x="24" y="24"/>
                    <a:pt x="25" y="24"/>
                  </a:cubicBezTo>
                  <a:cubicBezTo>
                    <a:pt x="197" y="24"/>
                    <a:pt x="197" y="24"/>
                    <a:pt x="197" y="24"/>
                  </a:cubicBezTo>
                  <a:cubicBezTo>
                    <a:pt x="198" y="24"/>
                    <a:pt x="199" y="24"/>
                    <a:pt x="199" y="25"/>
                  </a:cubicBezTo>
                  <a:cubicBezTo>
                    <a:pt x="199" y="53"/>
                    <a:pt x="199" y="53"/>
                    <a:pt x="199" y="53"/>
                  </a:cubicBezTo>
                  <a:cubicBezTo>
                    <a:pt x="222" y="24"/>
                    <a:pt x="222" y="24"/>
                    <a:pt x="222" y="24"/>
                  </a:cubicBezTo>
                  <a:cubicBezTo>
                    <a:pt x="222" y="11"/>
                    <a:pt x="211" y="0"/>
                    <a:pt x="197" y="0"/>
                  </a:cubicBezTo>
                  <a:cubicBezTo>
                    <a:pt x="25" y="0"/>
                    <a:pt x="25" y="0"/>
                    <a:pt x="25" y="0"/>
                  </a:cubicBezTo>
                  <a:cubicBezTo>
                    <a:pt x="11" y="0"/>
                    <a:pt x="0" y="12"/>
                    <a:pt x="0" y="25"/>
                  </a:cubicBezTo>
                  <a:cubicBezTo>
                    <a:pt x="0" y="35"/>
                    <a:pt x="0" y="35"/>
                    <a:pt x="0" y="35"/>
                  </a:cubicBezTo>
                  <a:cubicBezTo>
                    <a:pt x="23" y="35"/>
                    <a:pt x="23" y="35"/>
                    <a:pt x="23" y="35"/>
                  </a:cubicBezTo>
                  <a:lnTo>
                    <a:pt x="23"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600"/>
            </a:p>
          </p:txBody>
        </p:sp>
        <p:sp>
          <p:nvSpPr>
            <p:cNvPr id="89" name="Freeform 28"/>
            <p:cNvSpPr/>
            <p:nvPr/>
          </p:nvSpPr>
          <p:spPr bwMode="auto">
            <a:xfrm>
              <a:off x="3448051" y="4297363"/>
              <a:ext cx="630238" cy="204788"/>
            </a:xfrm>
            <a:custGeom>
              <a:avLst/>
              <a:gdLst>
                <a:gd name="T0" fmla="*/ 199 w 222"/>
                <a:gd name="T1" fmla="*/ 47 h 72"/>
                <a:gd name="T2" fmla="*/ 197 w 222"/>
                <a:gd name="T3" fmla="*/ 49 h 72"/>
                <a:gd name="T4" fmla="*/ 25 w 222"/>
                <a:gd name="T5" fmla="*/ 49 h 72"/>
                <a:gd name="T6" fmla="*/ 23 w 222"/>
                <a:gd name="T7" fmla="*/ 47 h 72"/>
                <a:gd name="T8" fmla="*/ 23 w 222"/>
                <a:gd name="T9" fmla="*/ 8 h 72"/>
                <a:gd name="T10" fmla="*/ 0 w 222"/>
                <a:gd name="T11" fmla="*/ 8 h 72"/>
                <a:gd name="T12" fmla="*/ 0 w 222"/>
                <a:gd name="T13" fmla="*/ 47 h 72"/>
                <a:gd name="T14" fmla="*/ 25 w 222"/>
                <a:gd name="T15" fmla="*/ 72 h 72"/>
                <a:gd name="T16" fmla="*/ 197 w 222"/>
                <a:gd name="T17" fmla="*/ 72 h 72"/>
                <a:gd name="T18" fmla="*/ 222 w 222"/>
                <a:gd name="T19" fmla="*/ 47 h 72"/>
                <a:gd name="T20" fmla="*/ 222 w 222"/>
                <a:gd name="T21" fmla="*/ 0 h 72"/>
                <a:gd name="T22" fmla="*/ 199 w 222"/>
                <a:gd name="T23" fmla="*/ 9 h 72"/>
                <a:gd name="T24" fmla="*/ 199 w 222"/>
                <a:gd name="T25" fmla="*/ 4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2" h="72">
                  <a:moveTo>
                    <a:pt x="199" y="47"/>
                  </a:moveTo>
                  <a:cubicBezTo>
                    <a:pt x="199" y="48"/>
                    <a:pt x="198" y="49"/>
                    <a:pt x="197" y="49"/>
                  </a:cubicBezTo>
                  <a:cubicBezTo>
                    <a:pt x="25" y="49"/>
                    <a:pt x="25" y="49"/>
                    <a:pt x="25" y="49"/>
                  </a:cubicBezTo>
                  <a:cubicBezTo>
                    <a:pt x="24" y="49"/>
                    <a:pt x="23" y="48"/>
                    <a:pt x="23" y="47"/>
                  </a:cubicBezTo>
                  <a:cubicBezTo>
                    <a:pt x="23" y="8"/>
                    <a:pt x="23" y="8"/>
                    <a:pt x="23" y="8"/>
                  </a:cubicBezTo>
                  <a:cubicBezTo>
                    <a:pt x="0" y="8"/>
                    <a:pt x="0" y="8"/>
                    <a:pt x="0" y="8"/>
                  </a:cubicBezTo>
                  <a:cubicBezTo>
                    <a:pt x="0" y="47"/>
                    <a:pt x="0" y="47"/>
                    <a:pt x="0" y="47"/>
                  </a:cubicBezTo>
                  <a:cubicBezTo>
                    <a:pt x="0" y="61"/>
                    <a:pt x="11" y="72"/>
                    <a:pt x="25" y="72"/>
                  </a:cubicBezTo>
                  <a:cubicBezTo>
                    <a:pt x="197" y="72"/>
                    <a:pt x="197" y="72"/>
                    <a:pt x="197" y="72"/>
                  </a:cubicBezTo>
                  <a:cubicBezTo>
                    <a:pt x="211" y="72"/>
                    <a:pt x="222" y="61"/>
                    <a:pt x="222" y="47"/>
                  </a:cubicBezTo>
                  <a:cubicBezTo>
                    <a:pt x="222" y="0"/>
                    <a:pt x="222" y="0"/>
                    <a:pt x="222" y="0"/>
                  </a:cubicBezTo>
                  <a:cubicBezTo>
                    <a:pt x="199" y="9"/>
                    <a:pt x="199" y="9"/>
                    <a:pt x="199" y="9"/>
                  </a:cubicBezTo>
                  <a:lnTo>
                    <a:pt x="199"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600"/>
            </a:p>
          </p:txBody>
        </p:sp>
        <p:sp>
          <p:nvSpPr>
            <p:cNvPr id="90" name="Freeform 29"/>
            <p:cNvSpPr/>
            <p:nvPr/>
          </p:nvSpPr>
          <p:spPr bwMode="auto">
            <a:xfrm>
              <a:off x="3983038" y="3862388"/>
              <a:ext cx="298450" cy="301625"/>
            </a:xfrm>
            <a:custGeom>
              <a:avLst/>
              <a:gdLst>
                <a:gd name="T0" fmla="*/ 101 w 105"/>
                <a:gd name="T1" fmla="*/ 38 h 106"/>
                <a:gd name="T2" fmla="*/ 67 w 105"/>
                <a:gd name="T3" fmla="*/ 4 h 106"/>
                <a:gd name="T4" fmla="*/ 50 w 105"/>
                <a:gd name="T5" fmla="*/ 9 h 106"/>
                <a:gd name="T6" fmla="*/ 0 w 105"/>
                <a:gd name="T7" fmla="*/ 70 h 106"/>
                <a:gd name="T8" fmla="*/ 35 w 105"/>
                <a:gd name="T9" fmla="*/ 106 h 106"/>
                <a:gd name="T10" fmla="*/ 97 w 105"/>
                <a:gd name="T11" fmla="*/ 55 h 106"/>
                <a:gd name="T12" fmla="*/ 101 w 105"/>
                <a:gd name="T13" fmla="*/ 38 h 106"/>
              </a:gdLst>
              <a:ahLst/>
              <a:cxnLst>
                <a:cxn ang="0">
                  <a:pos x="T0" y="T1"/>
                </a:cxn>
                <a:cxn ang="0">
                  <a:pos x="T2" y="T3"/>
                </a:cxn>
                <a:cxn ang="0">
                  <a:pos x="T4" y="T5"/>
                </a:cxn>
                <a:cxn ang="0">
                  <a:pos x="T6" y="T7"/>
                </a:cxn>
                <a:cxn ang="0">
                  <a:pos x="T8" y="T9"/>
                </a:cxn>
                <a:cxn ang="0">
                  <a:pos x="T10" y="T11"/>
                </a:cxn>
                <a:cxn ang="0">
                  <a:pos x="T12" y="T13"/>
                </a:cxn>
              </a:cxnLst>
              <a:rect l="0" t="0" r="r" b="b"/>
              <a:pathLst>
                <a:path w="105" h="106">
                  <a:moveTo>
                    <a:pt x="101" y="38"/>
                  </a:moveTo>
                  <a:cubicBezTo>
                    <a:pt x="67" y="4"/>
                    <a:pt x="67" y="4"/>
                    <a:pt x="67" y="4"/>
                  </a:cubicBezTo>
                  <a:cubicBezTo>
                    <a:pt x="63" y="0"/>
                    <a:pt x="55" y="2"/>
                    <a:pt x="50" y="9"/>
                  </a:cubicBezTo>
                  <a:cubicBezTo>
                    <a:pt x="0" y="70"/>
                    <a:pt x="0" y="70"/>
                    <a:pt x="0" y="70"/>
                  </a:cubicBezTo>
                  <a:cubicBezTo>
                    <a:pt x="35" y="106"/>
                    <a:pt x="35" y="106"/>
                    <a:pt x="35" y="106"/>
                  </a:cubicBezTo>
                  <a:cubicBezTo>
                    <a:pt x="97" y="55"/>
                    <a:pt x="97" y="55"/>
                    <a:pt x="97" y="55"/>
                  </a:cubicBezTo>
                  <a:cubicBezTo>
                    <a:pt x="103" y="50"/>
                    <a:pt x="105" y="42"/>
                    <a:pt x="101"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600"/>
            </a:p>
          </p:txBody>
        </p:sp>
        <p:sp>
          <p:nvSpPr>
            <p:cNvPr id="91" name="Freeform 30"/>
            <p:cNvSpPr/>
            <p:nvPr/>
          </p:nvSpPr>
          <p:spPr bwMode="auto">
            <a:xfrm>
              <a:off x="3797301" y="4075113"/>
              <a:ext cx="269875" cy="269875"/>
            </a:xfrm>
            <a:custGeom>
              <a:avLst/>
              <a:gdLst>
                <a:gd name="T0" fmla="*/ 54 w 95"/>
                <a:gd name="T1" fmla="*/ 45 h 95"/>
                <a:gd name="T2" fmla="*/ 4 w 95"/>
                <a:gd name="T3" fmla="*/ 92 h 95"/>
                <a:gd name="T4" fmla="*/ 16 w 95"/>
                <a:gd name="T5" fmla="*/ 92 h 95"/>
                <a:gd name="T6" fmla="*/ 19 w 95"/>
                <a:gd name="T7" fmla="*/ 87 h 95"/>
                <a:gd name="T8" fmla="*/ 80 w 95"/>
                <a:gd name="T9" fmla="*/ 63 h 95"/>
                <a:gd name="T10" fmla="*/ 83 w 95"/>
                <a:gd name="T11" fmla="*/ 40 h 95"/>
                <a:gd name="T12" fmla="*/ 91 w 95"/>
                <a:gd name="T13" fmla="*/ 38 h 95"/>
                <a:gd name="T14" fmla="*/ 95 w 95"/>
                <a:gd name="T15" fmla="*/ 35 h 95"/>
                <a:gd name="T16" fmla="*/ 61 w 95"/>
                <a:gd name="T17" fmla="*/ 0 h 95"/>
                <a:gd name="T18" fmla="*/ 57 w 95"/>
                <a:gd name="T19" fmla="*/ 4 h 95"/>
                <a:gd name="T20" fmla="*/ 56 w 95"/>
                <a:gd name="T21" fmla="*/ 12 h 95"/>
                <a:gd name="T22" fmla="*/ 33 w 95"/>
                <a:gd name="T23" fmla="*/ 16 h 95"/>
                <a:gd name="T24" fmla="*/ 8 w 95"/>
                <a:gd name="T25" fmla="*/ 77 h 95"/>
                <a:gd name="T26" fmla="*/ 4 w 95"/>
                <a:gd name="T27" fmla="*/ 79 h 95"/>
                <a:gd name="T28" fmla="*/ 3 w 95"/>
                <a:gd name="T29" fmla="*/ 92 h 95"/>
                <a:gd name="T30" fmla="*/ 51 w 95"/>
                <a:gd name="T31" fmla="*/ 42 h 95"/>
                <a:gd name="T32" fmla="*/ 52 w 95"/>
                <a:gd name="T33" fmla="*/ 34 h 95"/>
                <a:gd name="T34" fmla="*/ 61 w 95"/>
                <a:gd name="T35" fmla="*/ 34 h 95"/>
                <a:gd name="T36" fmla="*/ 61 w 95"/>
                <a:gd name="T37" fmla="*/ 44 h 95"/>
                <a:gd name="T38" fmla="*/ 54 w 95"/>
                <a:gd name="T39"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95">
                  <a:moveTo>
                    <a:pt x="54" y="45"/>
                  </a:moveTo>
                  <a:cubicBezTo>
                    <a:pt x="4" y="92"/>
                    <a:pt x="4" y="92"/>
                    <a:pt x="4" y="92"/>
                  </a:cubicBezTo>
                  <a:cubicBezTo>
                    <a:pt x="7" y="95"/>
                    <a:pt x="13" y="95"/>
                    <a:pt x="16" y="92"/>
                  </a:cubicBezTo>
                  <a:cubicBezTo>
                    <a:pt x="18" y="91"/>
                    <a:pt x="18" y="89"/>
                    <a:pt x="19" y="87"/>
                  </a:cubicBezTo>
                  <a:cubicBezTo>
                    <a:pt x="80" y="63"/>
                    <a:pt x="80" y="63"/>
                    <a:pt x="80" y="63"/>
                  </a:cubicBezTo>
                  <a:cubicBezTo>
                    <a:pt x="83" y="40"/>
                    <a:pt x="83" y="40"/>
                    <a:pt x="83" y="40"/>
                  </a:cubicBezTo>
                  <a:cubicBezTo>
                    <a:pt x="86" y="41"/>
                    <a:pt x="89" y="40"/>
                    <a:pt x="91" y="38"/>
                  </a:cubicBezTo>
                  <a:cubicBezTo>
                    <a:pt x="95" y="35"/>
                    <a:pt x="95" y="35"/>
                    <a:pt x="95" y="35"/>
                  </a:cubicBezTo>
                  <a:cubicBezTo>
                    <a:pt x="61" y="0"/>
                    <a:pt x="61" y="0"/>
                    <a:pt x="61" y="0"/>
                  </a:cubicBezTo>
                  <a:cubicBezTo>
                    <a:pt x="57" y="4"/>
                    <a:pt x="57" y="4"/>
                    <a:pt x="57" y="4"/>
                  </a:cubicBezTo>
                  <a:cubicBezTo>
                    <a:pt x="55" y="7"/>
                    <a:pt x="55" y="9"/>
                    <a:pt x="56" y="12"/>
                  </a:cubicBezTo>
                  <a:cubicBezTo>
                    <a:pt x="33" y="16"/>
                    <a:pt x="33" y="16"/>
                    <a:pt x="33" y="16"/>
                  </a:cubicBezTo>
                  <a:cubicBezTo>
                    <a:pt x="8" y="77"/>
                    <a:pt x="8" y="77"/>
                    <a:pt x="8" y="77"/>
                  </a:cubicBezTo>
                  <a:cubicBezTo>
                    <a:pt x="7" y="77"/>
                    <a:pt x="5" y="78"/>
                    <a:pt x="4" y="79"/>
                  </a:cubicBezTo>
                  <a:cubicBezTo>
                    <a:pt x="0" y="83"/>
                    <a:pt x="0" y="88"/>
                    <a:pt x="3" y="92"/>
                  </a:cubicBezTo>
                  <a:cubicBezTo>
                    <a:pt x="51" y="42"/>
                    <a:pt x="51" y="42"/>
                    <a:pt x="51" y="42"/>
                  </a:cubicBezTo>
                  <a:cubicBezTo>
                    <a:pt x="50" y="39"/>
                    <a:pt x="50" y="36"/>
                    <a:pt x="52" y="34"/>
                  </a:cubicBezTo>
                  <a:cubicBezTo>
                    <a:pt x="55" y="32"/>
                    <a:pt x="59" y="32"/>
                    <a:pt x="61" y="34"/>
                  </a:cubicBezTo>
                  <a:cubicBezTo>
                    <a:pt x="64" y="37"/>
                    <a:pt x="64" y="41"/>
                    <a:pt x="61" y="44"/>
                  </a:cubicBezTo>
                  <a:cubicBezTo>
                    <a:pt x="59" y="46"/>
                    <a:pt x="56" y="46"/>
                    <a:pt x="54"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600"/>
            </a:p>
          </p:txBody>
        </p:sp>
        <p:sp>
          <p:nvSpPr>
            <p:cNvPr id="92" name="Rectangle 31"/>
            <p:cNvSpPr>
              <a:spLocks noChangeArrowheads="1"/>
            </p:cNvSpPr>
            <p:nvPr/>
          </p:nvSpPr>
          <p:spPr bwMode="auto">
            <a:xfrm>
              <a:off x="3649663" y="3924300"/>
              <a:ext cx="230188" cy="92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1600"/>
            </a:p>
          </p:txBody>
        </p:sp>
        <p:sp>
          <p:nvSpPr>
            <p:cNvPr id="93" name="Rectangle 32"/>
            <p:cNvSpPr>
              <a:spLocks noChangeArrowheads="1"/>
            </p:cNvSpPr>
            <p:nvPr/>
          </p:nvSpPr>
          <p:spPr bwMode="auto">
            <a:xfrm>
              <a:off x="3649663" y="4095750"/>
              <a:ext cx="139700" cy="90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1600"/>
            </a:p>
          </p:txBody>
        </p:sp>
        <p:sp>
          <p:nvSpPr>
            <p:cNvPr id="94" name="Rectangle 33"/>
            <p:cNvSpPr>
              <a:spLocks noChangeArrowheads="1"/>
            </p:cNvSpPr>
            <p:nvPr/>
          </p:nvSpPr>
          <p:spPr bwMode="auto">
            <a:xfrm>
              <a:off x="3649663" y="4262438"/>
              <a:ext cx="90488" cy="92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1600"/>
            </a:p>
          </p:txBody>
        </p:sp>
      </p:grpSp>
      <p:grpSp>
        <p:nvGrpSpPr>
          <p:cNvPr id="95" name="Group 94"/>
          <p:cNvGrpSpPr/>
          <p:nvPr/>
        </p:nvGrpSpPr>
        <p:grpSpPr>
          <a:xfrm>
            <a:off x="6378003" y="3890946"/>
            <a:ext cx="368634" cy="368634"/>
            <a:chOff x="3396676" y="4312374"/>
            <a:chExt cx="369236" cy="369236"/>
          </a:xfrm>
          <a:solidFill>
            <a:srgbClr val="0064A2"/>
          </a:solidFill>
        </p:grpSpPr>
        <p:pic>
          <p:nvPicPr>
            <p:cNvPr id="96" name="Picture 95"/>
            <p:cNvPicPr>
              <a:picLocks noChangeAspect="1"/>
            </p:cNvPicPr>
            <p:nvPr/>
          </p:nvPicPr>
          <p:blipFill>
            <a:blip r:embed="rId4">
              <a:lum bright="70000" contrast="-70000"/>
              <a:extLst>
                <a:ext uri="{BEBA8EAE-BF5A-486C-A8C5-ECC9F3942E4B}">
                  <a14:imgProps xmlns:a14="http://schemas.microsoft.com/office/drawing/2010/main">
                    <a14:imgLayer r:embed="rId5">
                      <a14:imgEffect>
                        <a14:brightnessContrast bright="100000"/>
                      </a14:imgEffect>
                    </a14:imgLayer>
                  </a14:imgProps>
                </a:ext>
              </a:extLst>
            </a:blip>
            <a:stretch>
              <a:fillRect/>
            </a:stretch>
          </p:blipFill>
          <p:spPr>
            <a:xfrm>
              <a:off x="3396676" y="4312374"/>
              <a:ext cx="369236" cy="369236"/>
            </a:xfrm>
            <a:prstGeom prst="rect">
              <a:avLst/>
            </a:prstGeom>
            <a:grpFill/>
          </p:spPr>
        </p:pic>
        <p:grpSp>
          <p:nvGrpSpPr>
            <p:cNvPr id="97" name="Group 96"/>
            <p:cNvGrpSpPr/>
            <p:nvPr/>
          </p:nvGrpSpPr>
          <p:grpSpPr>
            <a:xfrm>
              <a:off x="3410286" y="4601339"/>
              <a:ext cx="342017" cy="45831"/>
              <a:chOff x="1178608" y="6071395"/>
              <a:chExt cx="1110774" cy="148846"/>
            </a:xfrm>
            <a:grpFill/>
          </p:grpSpPr>
          <p:sp>
            <p:nvSpPr>
              <p:cNvPr id="98" name="Freeform: Shape 97"/>
              <p:cNvSpPr/>
              <p:nvPr/>
            </p:nvSpPr>
            <p:spPr>
              <a:xfrm>
                <a:off x="1740825" y="6071395"/>
                <a:ext cx="131559" cy="148846"/>
              </a:xfrm>
              <a:custGeom>
                <a:avLst/>
                <a:gdLst/>
                <a:ahLst/>
                <a:cxnLst/>
                <a:rect l="l" t="t" r="r" b="b"/>
                <a:pathLst>
                  <a:path w="131559" h="148846">
                    <a:moveTo>
                      <a:pt x="67586" y="0"/>
                    </a:moveTo>
                    <a:cubicBezTo>
                      <a:pt x="78200" y="0"/>
                      <a:pt x="87511" y="1734"/>
                      <a:pt x="95519" y="5203"/>
                    </a:cubicBezTo>
                    <a:cubicBezTo>
                      <a:pt x="103528" y="8672"/>
                      <a:pt x="110202" y="13573"/>
                      <a:pt x="115541" y="19906"/>
                    </a:cubicBezTo>
                    <a:cubicBezTo>
                      <a:pt x="120881" y="26239"/>
                      <a:pt x="124885" y="33893"/>
                      <a:pt x="127555" y="42868"/>
                    </a:cubicBezTo>
                    <a:cubicBezTo>
                      <a:pt x="130224" y="51843"/>
                      <a:pt x="131559" y="61804"/>
                      <a:pt x="131559" y="72752"/>
                    </a:cubicBezTo>
                    <a:cubicBezTo>
                      <a:pt x="131559" y="84273"/>
                      <a:pt x="129866" y="94696"/>
                      <a:pt x="126480" y="104020"/>
                    </a:cubicBezTo>
                    <a:cubicBezTo>
                      <a:pt x="123095" y="113345"/>
                      <a:pt x="118423" y="121317"/>
                      <a:pt x="112465" y="127937"/>
                    </a:cubicBezTo>
                    <a:cubicBezTo>
                      <a:pt x="106507" y="134557"/>
                      <a:pt x="99442" y="139696"/>
                      <a:pt x="91271" y="143356"/>
                    </a:cubicBezTo>
                    <a:cubicBezTo>
                      <a:pt x="83099" y="147016"/>
                      <a:pt x="74195" y="148846"/>
                      <a:pt x="64559" y="148846"/>
                    </a:cubicBezTo>
                    <a:cubicBezTo>
                      <a:pt x="53945" y="148846"/>
                      <a:pt x="44618" y="147087"/>
                      <a:pt x="36577" y="143568"/>
                    </a:cubicBezTo>
                    <a:cubicBezTo>
                      <a:pt x="28535" y="140049"/>
                      <a:pt x="21796" y="135040"/>
                      <a:pt x="16359" y="128541"/>
                    </a:cubicBezTo>
                    <a:cubicBezTo>
                      <a:pt x="10922" y="122042"/>
                      <a:pt x="6837" y="114243"/>
                      <a:pt x="4102" y="105144"/>
                    </a:cubicBezTo>
                    <a:cubicBezTo>
                      <a:pt x="1367" y="96045"/>
                      <a:pt x="0" y="86010"/>
                      <a:pt x="0" y="75041"/>
                    </a:cubicBezTo>
                    <a:cubicBezTo>
                      <a:pt x="0" y="63565"/>
                      <a:pt x="1709" y="53214"/>
                      <a:pt x="5127" y="43988"/>
                    </a:cubicBezTo>
                    <a:cubicBezTo>
                      <a:pt x="8546" y="34762"/>
                      <a:pt x="13283" y="26883"/>
                      <a:pt x="19338" y="20353"/>
                    </a:cubicBezTo>
                    <a:cubicBezTo>
                      <a:pt x="25394" y="13822"/>
                      <a:pt x="32540" y="8797"/>
                      <a:pt x="40776" y="5278"/>
                    </a:cubicBezTo>
                    <a:cubicBezTo>
                      <a:pt x="49013" y="1759"/>
                      <a:pt x="57950" y="0"/>
                      <a:pt x="67586" y="0"/>
                    </a:cubicBezTo>
                    <a:close/>
                    <a:moveTo>
                      <a:pt x="65926" y="11427"/>
                    </a:moveTo>
                    <a:cubicBezTo>
                      <a:pt x="59805" y="11427"/>
                      <a:pt x="54255" y="12708"/>
                      <a:pt x="49273" y="15270"/>
                    </a:cubicBezTo>
                    <a:cubicBezTo>
                      <a:pt x="44292" y="17831"/>
                      <a:pt x="40028" y="21737"/>
                      <a:pt x="36479" y="26986"/>
                    </a:cubicBezTo>
                    <a:cubicBezTo>
                      <a:pt x="32930" y="32235"/>
                      <a:pt x="30196" y="38860"/>
                      <a:pt x="28275" y="46861"/>
                    </a:cubicBezTo>
                    <a:cubicBezTo>
                      <a:pt x="26354" y="54863"/>
                      <a:pt x="25394" y="64271"/>
                      <a:pt x="25394" y="75085"/>
                    </a:cubicBezTo>
                    <a:cubicBezTo>
                      <a:pt x="25394" y="84572"/>
                      <a:pt x="26289" y="93158"/>
                      <a:pt x="28079" y="100843"/>
                    </a:cubicBezTo>
                    <a:cubicBezTo>
                      <a:pt x="29870" y="108528"/>
                      <a:pt x="32491" y="115074"/>
                      <a:pt x="35942" y="120482"/>
                    </a:cubicBezTo>
                    <a:cubicBezTo>
                      <a:pt x="39393" y="125890"/>
                      <a:pt x="43625" y="130049"/>
                      <a:pt x="48639" y="132958"/>
                    </a:cubicBezTo>
                    <a:cubicBezTo>
                      <a:pt x="53652" y="135867"/>
                      <a:pt x="59382" y="137322"/>
                      <a:pt x="65828" y="137322"/>
                    </a:cubicBezTo>
                    <a:cubicBezTo>
                      <a:pt x="71949" y="137322"/>
                      <a:pt x="77500" y="135978"/>
                      <a:pt x="82481" y="133290"/>
                    </a:cubicBezTo>
                    <a:cubicBezTo>
                      <a:pt x="87462" y="130602"/>
                      <a:pt x="91710" y="126586"/>
                      <a:pt x="95226" y="121241"/>
                    </a:cubicBezTo>
                    <a:cubicBezTo>
                      <a:pt x="98743" y="115897"/>
                      <a:pt x="101461" y="109177"/>
                      <a:pt x="103382" y="101081"/>
                    </a:cubicBezTo>
                    <a:cubicBezTo>
                      <a:pt x="105303" y="92985"/>
                      <a:pt x="106263" y="83530"/>
                      <a:pt x="106263" y="72714"/>
                    </a:cubicBezTo>
                    <a:cubicBezTo>
                      <a:pt x="106263" y="63227"/>
                      <a:pt x="105368" y="54688"/>
                      <a:pt x="103577" y="47099"/>
                    </a:cubicBezTo>
                    <a:cubicBezTo>
                      <a:pt x="101787" y="39509"/>
                      <a:pt x="99166" y="33074"/>
                      <a:pt x="95715" y="27792"/>
                    </a:cubicBezTo>
                    <a:cubicBezTo>
                      <a:pt x="92264" y="22511"/>
                      <a:pt x="88032" y="18463"/>
                      <a:pt x="83018" y="15649"/>
                    </a:cubicBezTo>
                    <a:cubicBezTo>
                      <a:pt x="78004" y="12834"/>
                      <a:pt x="72307" y="11427"/>
                      <a:pt x="65926" y="1142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9" name="Freeform: Shape 98"/>
              <p:cNvSpPr/>
              <p:nvPr/>
            </p:nvSpPr>
            <p:spPr>
              <a:xfrm>
                <a:off x="1178608" y="6071492"/>
                <a:ext cx="144745" cy="148652"/>
              </a:xfrm>
              <a:custGeom>
                <a:avLst/>
                <a:gdLst/>
                <a:ahLst/>
                <a:cxnLst/>
                <a:rect l="l" t="t" r="r" b="b"/>
                <a:pathLst>
                  <a:path w="144745" h="148652">
                    <a:moveTo>
                      <a:pt x="60554" y="0"/>
                    </a:moveTo>
                    <a:lnTo>
                      <a:pt x="83799" y="0"/>
                    </a:lnTo>
                    <a:lnTo>
                      <a:pt x="132341" y="135682"/>
                    </a:lnTo>
                    <a:lnTo>
                      <a:pt x="144745" y="138006"/>
                    </a:lnTo>
                    <a:lnTo>
                      <a:pt x="144745" y="148652"/>
                    </a:lnTo>
                    <a:lnTo>
                      <a:pt x="91125" y="148652"/>
                    </a:lnTo>
                    <a:lnTo>
                      <a:pt x="91125" y="138006"/>
                    </a:lnTo>
                    <a:lnTo>
                      <a:pt x="107044" y="135662"/>
                    </a:lnTo>
                    <a:lnTo>
                      <a:pt x="97766" y="107143"/>
                    </a:lnTo>
                    <a:lnTo>
                      <a:pt x="40337" y="107143"/>
                    </a:lnTo>
                    <a:lnTo>
                      <a:pt x="31449" y="135662"/>
                    </a:lnTo>
                    <a:lnTo>
                      <a:pt x="48150" y="138006"/>
                    </a:lnTo>
                    <a:lnTo>
                      <a:pt x="48150" y="148652"/>
                    </a:lnTo>
                    <a:lnTo>
                      <a:pt x="98" y="148652"/>
                    </a:lnTo>
                    <a:lnTo>
                      <a:pt x="0" y="138006"/>
                    </a:lnTo>
                    <a:lnTo>
                      <a:pt x="12404" y="135682"/>
                    </a:lnTo>
                    <a:lnTo>
                      <a:pt x="60554" y="0"/>
                    </a:lnTo>
                    <a:close/>
                    <a:moveTo>
                      <a:pt x="68563" y="15421"/>
                    </a:moveTo>
                    <a:lnTo>
                      <a:pt x="64266" y="31765"/>
                    </a:lnTo>
                    <a:lnTo>
                      <a:pt x="44244" y="94739"/>
                    </a:lnTo>
                    <a:lnTo>
                      <a:pt x="93762" y="94739"/>
                    </a:lnTo>
                    <a:lnTo>
                      <a:pt x="72861" y="31573"/>
                    </a:lnTo>
                    <a:lnTo>
                      <a:pt x="68563" y="154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0" name="Freeform: Shape 99"/>
              <p:cNvSpPr/>
              <p:nvPr/>
            </p:nvSpPr>
            <p:spPr>
              <a:xfrm>
                <a:off x="1334375" y="6071492"/>
                <a:ext cx="115151" cy="148652"/>
              </a:xfrm>
              <a:custGeom>
                <a:avLst/>
                <a:gdLst/>
                <a:ahLst/>
                <a:cxnLst/>
                <a:rect l="l" t="t" r="r" b="b"/>
                <a:pathLst>
                  <a:path w="115151" h="148652">
                    <a:moveTo>
                      <a:pt x="1074" y="0"/>
                    </a:moveTo>
                    <a:lnTo>
                      <a:pt x="25199" y="0"/>
                    </a:lnTo>
                    <a:cubicBezTo>
                      <a:pt x="28259" y="0"/>
                      <a:pt x="30977" y="0"/>
                      <a:pt x="33354" y="0"/>
                    </a:cubicBezTo>
                    <a:cubicBezTo>
                      <a:pt x="35730" y="0"/>
                      <a:pt x="38172" y="0"/>
                      <a:pt x="40679" y="0"/>
                    </a:cubicBezTo>
                    <a:cubicBezTo>
                      <a:pt x="43186" y="0"/>
                      <a:pt x="45921" y="0"/>
                      <a:pt x="48883" y="0"/>
                    </a:cubicBezTo>
                    <a:cubicBezTo>
                      <a:pt x="51846" y="0"/>
                      <a:pt x="55443" y="0"/>
                      <a:pt x="59676" y="0"/>
                    </a:cubicBezTo>
                    <a:cubicBezTo>
                      <a:pt x="70289" y="0"/>
                      <a:pt x="79144" y="945"/>
                      <a:pt x="86241" y="2834"/>
                    </a:cubicBezTo>
                    <a:cubicBezTo>
                      <a:pt x="93339" y="4724"/>
                      <a:pt x="99036" y="7461"/>
                      <a:pt x="103333" y="11048"/>
                    </a:cubicBezTo>
                    <a:cubicBezTo>
                      <a:pt x="107631" y="14634"/>
                      <a:pt x="110675" y="19037"/>
                      <a:pt x="112465" y="24256"/>
                    </a:cubicBezTo>
                    <a:cubicBezTo>
                      <a:pt x="114256" y="29475"/>
                      <a:pt x="115151" y="35415"/>
                      <a:pt x="115151" y="42076"/>
                    </a:cubicBezTo>
                    <a:cubicBezTo>
                      <a:pt x="115151" y="50209"/>
                      <a:pt x="113702" y="57445"/>
                      <a:pt x="110805" y="63785"/>
                    </a:cubicBezTo>
                    <a:cubicBezTo>
                      <a:pt x="107907" y="70125"/>
                      <a:pt x="103887" y="75488"/>
                      <a:pt x="98743" y="79875"/>
                    </a:cubicBezTo>
                    <a:cubicBezTo>
                      <a:pt x="93599" y="84262"/>
                      <a:pt x="87478" y="87608"/>
                      <a:pt x="80381" y="89913"/>
                    </a:cubicBezTo>
                    <a:cubicBezTo>
                      <a:pt x="73284" y="92219"/>
                      <a:pt x="65536" y="93371"/>
                      <a:pt x="57136" y="93371"/>
                    </a:cubicBezTo>
                    <a:cubicBezTo>
                      <a:pt x="55313" y="93371"/>
                      <a:pt x="53441" y="93371"/>
                      <a:pt x="51520" y="93371"/>
                    </a:cubicBezTo>
                    <a:cubicBezTo>
                      <a:pt x="49599" y="93371"/>
                      <a:pt x="47809" y="93371"/>
                      <a:pt x="46148" y="93371"/>
                    </a:cubicBezTo>
                    <a:cubicBezTo>
                      <a:pt x="44488" y="93371"/>
                      <a:pt x="43056" y="93323"/>
                      <a:pt x="41851" y="93225"/>
                    </a:cubicBezTo>
                    <a:cubicBezTo>
                      <a:pt x="40646" y="93127"/>
                      <a:pt x="39816" y="93013"/>
                      <a:pt x="39360" y="92883"/>
                    </a:cubicBezTo>
                    <a:lnTo>
                      <a:pt x="39360" y="135760"/>
                    </a:lnTo>
                    <a:lnTo>
                      <a:pt x="65731" y="138006"/>
                    </a:lnTo>
                    <a:lnTo>
                      <a:pt x="65731" y="148652"/>
                    </a:lnTo>
                    <a:lnTo>
                      <a:pt x="0" y="148652"/>
                    </a:lnTo>
                    <a:lnTo>
                      <a:pt x="0" y="138006"/>
                    </a:lnTo>
                    <a:lnTo>
                      <a:pt x="16408" y="135760"/>
                    </a:lnTo>
                    <a:lnTo>
                      <a:pt x="16408" y="14451"/>
                    </a:lnTo>
                    <a:lnTo>
                      <a:pt x="1074" y="11951"/>
                    </a:lnTo>
                    <a:lnTo>
                      <a:pt x="1074" y="0"/>
                    </a:lnTo>
                    <a:close/>
                    <a:moveTo>
                      <a:pt x="56745" y="10060"/>
                    </a:moveTo>
                    <a:cubicBezTo>
                      <a:pt x="54467" y="10060"/>
                      <a:pt x="52497" y="10125"/>
                      <a:pt x="50837" y="10255"/>
                    </a:cubicBezTo>
                    <a:cubicBezTo>
                      <a:pt x="49176" y="10384"/>
                      <a:pt x="47679" y="10514"/>
                      <a:pt x="46344" y="10645"/>
                    </a:cubicBezTo>
                    <a:cubicBezTo>
                      <a:pt x="45009" y="10775"/>
                      <a:pt x="43788" y="10921"/>
                      <a:pt x="42681" y="11083"/>
                    </a:cubicBezTo>
                    <a:cubicBezTo>
                      <a:pt x="41574" y="11246"/>
                      <a:pt x="40435" y="11327"/>
                      <a:pt x="39263" y="11327"/>
                    </a:cubicBezTo>
                    <a:lnTo>
                      <a:pt x="39263" y="81174"/>
                    </a:lnTo>
                    <a:cubicBezTo>
                      <a:pt x="41086" y="81622"/>
                      <a:pt x="43365" y="81847"/>
                      <a:pt x="46100" y="81847"/>
                    </a:cubicBezTo>
                    <a:cubicBezTo>
                      <a:pt x="48834" y="81847"/>
                      <a:pt x="52513" y="81847"/>
                      <a:pt x="57136" y="81847"/>
                    </a:cubicBezTo>
                    <a:cubicBezTo>
                      <a:pt x="61434" y="81847"/>
                      <a:pt x="65601" y="81215"/>
                      <a:pt x="69638" y="79953"/>
                    </a:cubicBezTo>
                    <a:cubicBezTo>
                      <a:pt x="73675" y="78690"/>
                      <a:pt x="77240" y="76521"/>
                      <a:pt x="80332" y="73444"/>
                    </a:cubicBezTo>
                    <a:cubicBezTo>
                      <a:pt x="83425" y="70367"/>
                      <a:pt x="85899" y="66255"/>
                      <a:pt x="87755" y="61107"/>
                    </a:cubicBezTo>
                    <a:cubicBezTo>
                      <a:pt x="89611" y="55959"/>
                      <a:pt x="90539" y="49467"/>
                      <a:pt x="90539" y="41630"/>
                    </a:cubicBezTo>
                    <a:cubicBezTo>
                      <a:pt x="90539" y="35932"/>
                      <a:pt x="89839" y="31091"/>
                      <a:pt x="88439" y="27109"/>
                    </a:cubicBezTo>
                    <a:cubicBezTo>
                      <a:pt x="87039" y="23126"/>
                      <a:pt x="84939" y="19872"/>
                      <a:pt x="82139" y="17346"/>
                    </a:cubicBezTo>
                    <a:cubicBezTo>
                      <a:pt x="79339" y="14821"/>
                      <a:pt x="75823" y="12975"/>
                      <a:pt x="71591" y="11809"/>
                    </a:cubicBezTo>
                    <a:cubicBezTo>
                      <a:pt x="67359" y="10643"/>
                      <a:pt x="62410" y="10060"/>
                      <a:pt x="56745" y="100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1" name="Freeform: Shape 100"/>
              <p:cNvSpPr/>
              <p:nvPr/>
            </p:nvSpPr>
            <p:spPr>
              <a:xfrm>
                <a:off x="1467725" y="6071492"/>
                <a:ext cx="115151" cy="148652"/>
              </a:xfrm>
              <a:custGeom>
                <a:avLst/>
                <a:gdLst/>
                <a:ahLst/>
                <a:cxnLst/>
                <a:rect l="l" t="t" r="r" b="b"/>
                <a:pathLst>
                  <a:path w="115151" h="148652">
                    <a:moveTo>
                      <a:pt x="1074" y="0"/>
                    </a:moveTo>
                    <a:lnTo>
                      <a:pt x="25199" y="0"/>
                    </a:lnTo>
                    <a:cubicBezTo>
                      <a:pt x="28259" y="0"/>
                      <a:pt x="30977" y="0"/>
                      <a:pt x="33354" y="0"/>
                    </a:cubicBezTo>
                    <a:cubicBezTo>
                      <a:pt x="35731" y="0"/>
                      <a:pt x="38172" y="0"/>
                      <a:pt x="40679" y="0"/>
                    </a:cubicBezTo>
                    <a:cubicBezTo>
                      <a:pt x="43186" y="0"/>
                      <a:pt x="45921" y="0"/>
                      <a:pt x="48883" y="0"/>
                    </a:cubicBezTo>
                    <a:cubicBezTo>
                      <a:pt x="51846" y="0"/>
                      <a:pt x="55443" y="0"/>
                      <a:pt x="59676" y="0"/>
                    </a:cubicBezTo>
                    <a:cubicBezTo>
                      <a:pt x="70289" y="0"/>
                      <a:pt x="79144" y="945"/>
                      <a:pt x="86241" y="2834"/>
                    </a:cubicBezTo>
                    <a:cubicBezTo>
                      <a:pt x="93339" y="4724"/>
                      <a:pt x="99036" y="7461"/>
                      <a:pt x="103333" y="11048"/>
                    </a:cubicBezTo>
                    <a:cubicBezTo>
                      <a:pt x="107631" y="14634"/>
                      <a:pt x="110675" y="19037"/>
                      <a:pt x="112465" y="24256"/>
                    </a:cubicBezTo>
                    <a:cubicBezTo>
                      <a:pt x="114256" y="29475"/>
                      <a:pt x="115151" y="35415"/>
                      <a:pt x="115151" y="42076"/>
                    </a:cubicBezTo>
                    <a:cubicBezTo>
                      <a:pt x="115151" y="50209"/>
                      <a:pt x="113702" y="57445"/>
                      <a:pt x="110805" y="63785"/>
                    </a:cubicBezTo>
                    <a:cubicBezTo>
                      <a:pt x="107907" y="70125"/>
                      <a:pt x="103887" y="75488"/>
                      <a:pt x="98743" y="79875"/>
                    </a:cubicBezTo>
                    <a:cubicBezTo>
                      <a:pt x="93599" y="84262"/>
                      <a:pt x="87478" y="87608"/>
                      <a:pt x="80381" y="89913"/>
                    </a:cubicBezTo>
                    <a:cubicBezTo>
                      <a:pt x="73284" y="92219"/>
                      <a:pt x="65536" y="93371"/>
                      <a:pt x="57136" y="93371"/>
                    </a:cubicBezTo>
                    <a:cubicBezTo>
                      <a:pt x="55313" y="93371"/>
                      <a:pt x="53441" y="93371"/>
                      <a:pt x="51520" y="93371"/>
                    </a:cubicBezTo>
                    <a:cubicBezTo>
                      <a:pt x="49599" y="93371"/>
                      <a:pt x="47809" y="93371"/>
                      <a:pt x="46148" y="93371"/>
                    </a:cubicBezTo>
                    <a:cubicBezTo>
                      <a:pt x="44488" y="93371"/>
                      <a:pt x="43056" y="93323"/>
                      <a:pt x="41851" y="93225"/>
                    </a:cubicBezTo>
                    <a:cubicBezTo>
                      <a:pt x="40646" y="93127"/>
                      <a:pt x="39816" y="93013"/>
                      <a:pt x="39360" y="92883"/>
                    </a:cubicBezTo>
                    <a:lnTo>
                      <a:pt x="39360" y="135760"/>
                    </a:lnTo>
                    <a:lnTo>
                      <a:pt x="65731" y="138006"/>
                    </a:lnTo>
                    <a:lnTo>
                      <a:pt x="65731" y="148652"/>
                    </a:lnTo>
                    <a:lnTo>
                      <a:pt x="0" y="148652"/>
                    </a:lnTo>
                    <a:lnTo>
                      <a:pt x="0" y="138006"/>
                    </a:lnTo>
                    <a:lnTo>
                      <a:pt x="16408" y="135760"/>
                    </a:lnTo>
                    <a:lnTo>
                      <a:pt x="16408" y="14451"/>
                    </a:lnTo>
                    <a:lnTo>
                      <a:pt x="1074" y="11951"/>
                    </a:lnTo>
                    <a:lnTo>
                      <a:pt x="1074" y="0"/>
                    </a:lnTo>
                    <a:close/>
                    <a:moveTo>
                      <a:pt x="56745" y="10060"/>
                    </a:moveTo>
                    <a:cubicBezTo>
                      <a:pt x="54467" y="10060"/>
                      <a:pt x="52497" y="10125"/>
                      <a:pt x="50837" y="10255"/>
                    </a:cubicBezTo>
                    <a:cubicBezTo>
                      <a:pt x="49176" y="10384"/>
                      <a:pt x="47679" y="10514"/>
                      <a:pt x="46344" y="10645"/>
                    </a:cubicBezTo>
                    <a:cubicBezTo>
                      <a:pt x="45009" y="10775"/>
                      <a:pt x="43788" y="10921"/>
                      <a:pt x="42681" y="11083"/>
                    </a:cubicBezTo>
                    <a:cubicBezTo>
                      <a:pt x="41574" y="11246"/>
                      <a:pt x="40435" y="11327"/>
                      <a:pt x="39263" y="11327"/>
                    </a:cubicBezTo>
                    <a:lnTo>
                      <a:pt x="39263" y="81174"/>
                    </a:lnTo>
                    <a:cubicBezTo>
                      <a:pt x="41086" y="81622"/>
                      <a:pt x="43365" y="81847"/>
                      <a:pt x="46100" y="81847"/>
                    </a:cubicBezTo>
                    <a:cubicBezTo>
                      <a:pt x="48834" y="81847"/>
                      <a:pt x="52513" y="81847"/>
                      <a:pt x="57136" y="81847"/>
                    </a:cubicBezTo>
                    <a:cubicBezTo>
                      <a:pt x="61434" y="81847"/>
                      <a:pt x="65601" y="81215"/>
                      <a:pt x="69638" y="79953"/>
                    </a:cubicBezTo>
                    <a:cubicBezTo>
                      <a:pt x="73675" y="78690"/>
                      <a:pt x="77240" y="76521"/>
                      <a:pt x="80332" y="73444"/>
                    </a:cubicBezTo>
                    <a:cubicBezTo>
                      <a:pt x="83425" y="70367"/>
                      <a:pt x="85899" y="66255"/>
                      <a:pt x="87755" y="61107"/>
                    </a:cubicBezTo>
                    <a:cubicBezTo>
                      <a:pt x="89611" y="55959"/>
                      <a:pt x="90539" y="49467"/>
                      <a:pt x="90539" y="41630"/>
                    </a:cubicBezTo>
                    <a:cubicBezTo>
                      <a:pt x="90539" y="35932"/>
                      <a:pt x="89839" y="31091"/>
                      <a:pt x="88439" y="27109"/>
                    </a:cubicBezTo>
                    <a:cubicBezTo>
                      <a:pt x="87039" y="23126"/>
                      <a:pt x="84939" y="19872"/>
                      <a:pt x="82139" y="17346"/>
                    </a:cubicBezTo>
                    <a:cubicBezTo>
                      <a:pt x="79339" y="14821"/>
                      <a:pt x="75823" y="12975"/>
                      <a:pt x="71591" y="11809"/>
                    </a:cubicBezTo>
                    <a:cubicBezTo>
                      <a:pt x="67359" y="10643"/>
                      <a:pt x="62410" y="10060"/>
                      <a:pt x="56745" y="100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2" name="Freeform: Shape 101"/>
              <p:cNvSpPr/>
              <p:nvPr/>
            </p:nvSpPr>
            <p:spPr>
              <a:xfrm>
                <a:off x="1600880" y="6071492"/>
                <a:ext cx="131559" cy="148652"/>
              </a:xfrm>
              <a:custGeom>
                <a:avLst/>
                <a:gdLst/>
                <a:ahLst/>
                <a:cxnLst/>
                <a:rect l="l" t="t" r="r" b="b"/>
                <a:pathLst>
                  <a:path w="131559" h="148652">
                    <a:moveTo>
                      <a:pt x="976" y="0"/>
                    </a:moveTo>
                    <a:lnTo>
                      <a:pt x="27835" y="0"/>
                    </a:lnTo>
                    <a:cubicBezTo>
                      <a:pt x="30505" y="0"/>
                      <a:pt x="33093" y="0"/>
                      <a:pt x="35600" y="0"/>
                    </a:cubicBezTo>
                    <a:cubicBezTo>
                      <a:pt x="38107" y="0"/>
                      <a:pt x="40597" y="0"/>
                      <a:pt x="43072" y="0"/>
                    </a:cubicBezTo>
                    <a:cubicBezTo>
                      <a:pt x="45546" y="0"/>
                      <a:pt x="48053" y="0"/>
                      <a:pt x="50592" y="0"/>
                    </a:cubicBezTo>
                    <a:cubicBezTo>
                      <a:pt x="53131" y="0"/>
                      <a:pt x="55801" y="0"/>
                      <a:pt x="58601" y="0"/>
                    </a:cubicBezTo>
                    <a:cubicBezTo>
                      <a:pt x="68563" y="0"/>
                      <a:pt x="76995" y="800"/>
                      <a:pt x="83897" y="2398"/>
                    </a:cubicBezTo>
                    <a:cubicBezTo>
                      <a:pt x="90799" y="3996"/>
                      <a:pt x="96382" y="6394"/>
                      <a:pt x="100647" y="9591"/>
                    </a:cubicBezTo>
                    <a:cubicBezTo>
                      <a:pt x="104912" y="12788"/>
                      <a:pt x="108005" y="16800"/>
                      <a:pt x="109926" y="21627"/>
                    </a:cubicBezTo>
                    <a:cubicBezTo>
                      <a:pt x="111846" y="26454"/>
                      <a:pt x="112807" y="32096"/>
                      <a:pt x="112807" y="38553"/>
                    </a:cubicBezTo>
                    <a:cubicBezTo>
                      <a:pt x="112807" y="42965"/>
                      <a:pt x="112172" y="47312"/>
                      <a:pt x="110902" y="51596"/>
                    </a:cubicBezTo>
                    <a:cubicBezTo>
                      <a:pt x="109633" y="55880"/>
                      <a:pt x="107744" y="59860"/>
                      <a:pt x="105238" y="63536"/>
                    </a:cubicBezTo>
                    <a:cubicBezTo>
                      <a:pt x="102731" y="67212"/>
                      <a:pt x="99670" y="70457"/>
                      <a:pt x="96057" y="73270"/>
                    </a:cubicBezTo>
                    <a:cubicBezTo>
                      <a:pt x="92443" y="76083"/>
                      <a:pt x="88292" y="78193"/>
                      <a:pt x="83604" y="79600"/>
                    </a:cubicBezTo>
                    <a:cubicBezTo>
                      <a:pt x="86404" y="81228"/>
                      <a:pt x="89122" y="83686"/>
                      <a:pt x="91759" y="86974"/>
                    </a:cubicBezTo>
                    <a:cubicBezTo>
                      <a:pt x="94396" y="90262"/>
                      <a:pt x="96936" y="93909"/>
                      <a:pt x="99377" y="97913"/>
                    </a:cubicBezTo>
                    <a:cubicBezTo>
                      <a:pt x="101819" y="101917"/>
                      <a:pt x="104147" y="106068"/>
                      <a:pt x="106361" y="110366"/>
                    </a:cubicBezTo>
                    <a:cubicBezTo>
                      <a:pt x="108575" y="114663"/>
                      <a:pt x="110707" y="118619"/>
                      <a:pt x="112758" y="122232"/>
                    </a:cubicBezTo>
                    <a:cubicBezTo>
                      <a:pt x="114809" y="125846"/>
                      <a:pt x="116762" y="128906"/>
                      <a:pt x="118618" y="131413"/>
                    </a:cubicBezTo>
                    <a:cubicBezTo>
                      <a:pt x="120474" y="133920"/>
                      <a:pt x="122248" y="135369"/>
                      <a:pt x="123941" y="135760"/>
                    </a:cubicBezTo>
                    <a:lnTo>
                      <a:pt x="131559" y="138104"/>
                    </a:lnTo>
                    <a:lnTo>
                      <a:pt x="131559" y="148652"/>
                    </a:lnTo>
                    <a:lnTo>
                      <a:pt x="102649" y="148652"/>
                    </a:lnTo>
                    <a:cubicBezTo>
                      <a:pt x="101347" y="148652"/>
                      <a:pt x="99996" y="147837"/>
                      <a:pt x="98596" y="146206"/>
                    </a:cubicBezTo>
                    <a:cubicBezTo>
                      <a:pt x="97196" y="144576"/>
                      <a:pt x="95731" y="142408"/>
                      <a:pt x="94201" y="139701"/>
                    </a:cubicBezTo>
                    <a:cubicBezTo>
                      <a:pt x="92671" y="136995"/>
                      <a:pt x="91092" y="133881"/>
                      <a:pt x="89464" y="130360"/>
                    </a:cubicBezTo>
                    <a:cubicBezTo>
                      <a:pt x="87836" y="126839"/>
                      <a:pt x="86176" y="123187"/>
                      <a:pt x="84483" y="119405"/>
                    </a:cubicBezTo>
                    <a:cubicBezTo>
                      <a:pt x="82790" y="115623"/>
                      <a:pt x="81065" y="111825"/>
                      <a:pt x="79307" y="108009"/>
                    </a:cubicBezTo>
                    <a:cubicBezTo>
                      <a:pt x="77549" y="104194"/>
                      <a:pt x="75758" y="100657"/>
                      <a:pt x="73935" y="97396"/>
                    </a:cubicBezTo>
                    <a:cubicBezTo>
                      <a:pt x="72112" y="94136"/>
                      <a:pt x="70272" y="91283"/>
                      <a:pt x="68417" y="88838"/>
                    </a:cubicBezTo>
                    <a:cubicBezTo>
                      <a:pt x="66561" y="86393"/>
                      <a:pt x="64721" y="84616"/>
                      <a:pt x="62898" y="83507"/>
                    </a:cubicBezTo>
                    <a:cubicBezTo>
                      <a:pt x="61010" y="83507"/>
                      <a:pt x="58861" y="83507"/>
                      <a:pt x="56452" y="83507"/>
                    </a:cubicBezTo>
                    <a:cubicBezTo>
                      <a:pt x="54043" y="83507"/>
                      <a:pt x="51683" y="83507"/>
                      <a:pt x="49371" y="83507"/>
                    </a:cubicBezTo>
                    <a:cubicBezTo>
                      <a:pt x="47060" y="83507"/>
                      <a:pt x="44976" y="83507"/>
                      <a:pt x="43120" y="83507"/>
                    </a:cubicBezTo>
                    <a:cubicBezTo>
                      <a:pt x="41265" y="83507"/>
                      <a:pt x="39979" y="83474"/>
                      <a:pt x="39263" y="83409"/>
                    </a:cubicBezTo>
                    <a:lnTo>
                      <a:pt x="39263" y="135857"/>
                    </a:lnTo>
                    <a:lnTo>
                      <a:pt x="58503" y="138006"/>
                    </a:lnTo>
                    <a:lnTo>
                      <a:pt x="58503" y="148652"/>
                    </a:lnTo>
                    <a:lnTo>
                      <a:pt x="0" y="148652"/>
                    </a:lnTo>
                    <a:lnTo>
                      <a:pt x="0" y="138006"/>
                    </a:lnTo>
                    <a:lnTo>
                      <a:pt x="16408" y="135857"/>
                    </a:lnTo>
                    <a:lnTo>
                      <a:pt x="16408" y="14055"/>
                    </a:lnTo>
                    <a:lnTo>
                      <a:pt x="976" y="11556"/>
                    </a:lnTo>
                    <a:lnTo>
                      <a:pt x="976" y="0"/>
                    </a:lnTo>
                    <a:close/>
                    <a:moveTo>
                      <a:pt x="49811" y="10842"/>
                    </a:moveTo>
                    <a:cubicBezTo>
                      <a:pt x="48053" y="10842"/>
                      <a:pt x="46522" y="10906"/>
                      <a:pt x="45220" y="11035"/>
                    </a:cubicBezTo>
                    <a:cubicBezTo>
                      <a:pt x="43918" y="11165"/>
                      <a:pt x="42795" y="11294"/>
                      <a:pt x="41851" y="11423"/>
                    </a:cubicBezTo>
                    <a:cubicBezTo>
                      <a:pt x="40907" y="11552"/>
                      <a:pt x="40044" y="11649"/>
                      <a:pt x="39263" y="11713"/>
                    </a:cubicBezTo>
                    <a:lnTo>
                      <a:pt x="39263" y="71982"/>
                    </a:lnTo>
                    <a:cubicBezTo>
                      <a:pt x="40369" y="71982"/>
                      <a:pt x="41932" y="71982"/>
                      <a:pt x="43951" y="71982"/>
                    </a:cubicBezTo>
                    <a:cubicBezTo>
                      <a:pt x="45969" y="71982"/>
                      <a:pt x="48085" y="71982"/>
                      <a:pt x="50299" y="71982"/>
                    </a:cubicBezTo>
                    <a:cubicBezTo>
                      <a:pt x="52513" y="71982"/>
                      <a:pt x="54629" y="71982"/>
                      <a:pt x="56647" y="71982"/>
                    </a:cubicBezTo>
                    <a:cubicBezTo>
                      <a:pt x="58666" y="71982"/>
                      <a:pt x="60229" y="71982"/>
                      <a:pt x="61336" y="71982"/>
                    </a:cubicBezTo>
                    <a:cubicBezTo>
                      <a:pt x="65438" y="71982"/>
                      <a:pt x="69116" y="71325"/>
                      <a:pt x="72372" y="70011"/>
                    </a:cubicBezTo>
                    <a:cubicBezTo>
                      <a:pt x="75628" y="68697"/>
                      <a:pt x="78411" y="66726"/>
                      <a:pt x="80723" y="64099"/>
                    </a:cubicBezTo>
                    <a:cubicBezTo>
                      <a:pt x="83034" y="61472"/>
                      <a:pt x="84808" y="58139"/>
                      <a:pt x="86046" y="54102"/>
                    </a:cubicBezTo>
                    <a:cubicBezTo>
                      <a:pt x="87283" y="50064"/>
                      <a:pt x="87901" y="45290"/>
                      <a:pt x="87901" y="39777"/>
                    </a:cubicBezTo>
                    <a:cubicBezTo>
                      <a:pt x="87901" y="35548"/>
                      <a:pt x="87413" y="31671"/>
                      <a:pt x="86436" y="28146"/>
                    </a:cubicBezTo>
                    <a:cubicBezTo>
                      <a:pt x="85460" y="24620"/>
                      <a:pt x="83750" y="21576"/>
                      <a:pt x="81309" y="19013"/>
                    </a:cubicBezTo>
                    <a:cubicBezTo>
                      <a:pt x="78867" y="16450"/>
                      <a:pt x="75595" y="14447"/>
                      <a:pt x="71493" y="13005"/>
                    </a:cubicBezTo>
                    <a:cubicBezTo>
                      <a:pt x="67391" y="11563"/>
                      <a:pt x="62247" y="10842"/>
                      <a:pt x="56061" y="10842"/>
                    </a:cubicBezTo>
                    <a:cubicBezTo>
                      <a:pt x="53652" y="10842"/>
                      <a:pt x="51569" y="10842"/>
                      <a:pt x="49811" y="108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3" name="Freeform: Shape 102"/>
              <p:cNvSpPr/>
              <p:nvPr/>
            </p:nvSpPr>
            <p:spPr>
              <a:xfrm>
                <a:off x="1873933" y="6071492"/>
                <a:ext cx="140838" cy="148652"/>
              </a:xfrm>
              <a:custGeom>
                <a:avLst/>
                <a:gdLst/>
                <a:ahLst/>
                <a:cxnLst/>
                <a:rect l="l" t="t" r="r" b="b"/>
                <a:pathLst>
                  <a:path w="140838" h="148652">
                    <a:moveTo>
                      <a:pt x="0" y="0"/>
                    </a:moveTo>
                    <a:lnTo>
                      <a:pt x="54792" y="0"/>
                    </a:lnTo>
                    <a:lnTo>
                      <a:pt x="54792" y="11554"/>
                    </a:lnTo>
                    <a:lnTo>
                      <a:pt x="36821" y="13958"/>
                    </a:lnTo>
                    <a:lnTo>
                      <a:pt x="68954" y="105581"/>
                    </a:lnTo>
                    <a:lnTo>
                      <a:pt x="75595" y="127983"/>
                    </a:lnTo>
                    <a:lnTo>
                      <a:pt x="81358" y="105293"/>
                    </a:lnTo>
                    <a:lnTo>
                      <a:pt x="110951" y="14054"/>
                    </a:lnTo>
                    <a:lnTo>
                      <a:pt x="95715" y="11554"/>
                    </a:lnTo>
                    <a:lnTo>
                      <a:pt x="95715" y="0"/>
                    </a:lnTo>
                    <a:lnTo>
                      <a:pt x="140838" y="0"/>
                    </a:lnTo>
                    <a:lnTo>
                      <a:pt x="140838" y="11554"/>
                    </a:lnTo>
                    <a:lnTo>
                      <a:pt x="127946" y="14054"/>
                    </a:lnTo>
                    <a:lnTo>
                      <a:pt x="80869" y="148652"/>
                    </a:lnTo>
                    <a:lnTo>
                      <a:pt x="62508" y="148652"/>
                    </a:lnTo>
                    <a:lnTo>
                      <a:pt x="12404" y="14054"/>
                    </a:lnTo>
                    <a:lnTo>
                      <a:pt x="0" y="11554"/>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4" name="Freeform: Shape 103"/>
              <p:cNvSpPr/>
              <p:nvPr/>
            </p:nvSpPr>
            <p:spPr>
              <a:xfrm>
                <a:off x="2019980" y="6071492"/>
                <a:ext cx="116616" cy="148652"/>
              </a:xfrm>
              <a:custGeom>
                <a:avLst/>
                <a:gdLst/>
                <a:ahLst/>
                <a:cxnLst/>
                <a:rect l="l" t="t" r="r" b="b"/>
                <a:pathLst>
                  <a:path w="116616" h="148652">
                    <a:moveTo>
                      <a:pt x="293" y="0"/>
                    </a:moveTo>
                    <a:lnTo>
                      <a:pt x="102063" y="0"/>
                    </a:lnTo>
                    <a:lnTo>
                      <a:pt x="104798" y="30984"/>
                    </a:lnTo>
                    <a:lnTo>
                      <a:pt x="92199" y="30984"/>
                    </a:lnTo>
                    <a:lnTo>
                      <a:pt x="86143" y="11818"/>
                    </a:lnTo>
                    <a:lnTo>
                      <a:pt x="39360" y="11818"/>
                    </a:lnTo>
                    <a:lnTo>
                      <a:pt x="39360" y="66024"/>
                    </a:lnTo>
                    <a:lnTo>
                      <a:pt x="71102" y="66024"/>
                    </a:lnTo>
                    <a:lnTo>
                      <a:pt x="74032" y="49518"/>
                    </a:lnTo>
                    <a:lnTo>
                      <a:pt x="86632" y="49518"/>
                    </a:lnTo>
                    <a:lnTo>
                      <a:pt x="86632" y="95813"/>
                    </a:lnTo>
                    <a:lnTo>
                      <a:pt x="74032" y="95813"/>
                    </a:lnTo>
                    <a:lnTo>
                      <a:pt x="71200" y="78428"/>
                    </a:lnTo>
                    <a:lnTo>
                      <a:pt x="39360" y="78428"/>
                    </a:lnTo>
                    <a:lnTo>
                      <a:pt x="39360" y="135466"/>
                    </a:lnTo>
                    <a:lnTo>
                      <a:pt x="93078" y="135466"/>
                    </a:lnTo>
                    <a:lnTo>
                      <a:pt x="104114" y="109877"/>
                    </a:lnTo>
                    <a:lnTo>
                      <a:pt x="116616" y="113589"/>
                    </a:lnTo>
                    <a:lnTo>
                      <a:pt x="110854" y="148652"/>
                    </a:lnTo>
                    <a:lnTo>
                      <a:pt x="0" y="148652"/>
                    </a:lnTo>
                    <a:lnTo>
                      <a:pt x="0" y="138006"/>
                    </a:lnTo>
                    <a:lnTo>
                      <a:pt x="16408" y="135662"/>
                    </a:lnTo>
                    <a:lnTo>
                      <a:pt x="16408" y="13582"/>
                    </a:lnTo>
                    <a:lnTo>
                      <a:pt x="293" y="10890"/>
                    </a:lnTo>
                    <a:lnTo>
                      <a:pt x="29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5" name="Freeform: Shape 104"/>
              <p:cNvSpPr/>
              <p:nvPr/>
            </p:nvSpPr>
            <p:spPr>
              <a:xfrm>
                <a:off x="2153232" y="6071492"/>
                <a:ext cx="136150" cy="148652"/>
              </a:xfrm>
              <a:custGeom>
                <a:avLst/>
                <a:gdLst/>
                <a:ahLst/>
                <a:cxnLst/>
                <a:rect l="l" t="t" r="r" b="b"/>
                <a:pathLst>
                  <a:path w="136150" h="148652">
                    <a:moveTo>
                      <a:pt x="1074" y="0"/>
                    </a:moveTo>
                    <a:lnTo>
                      <a:pt x="27152" y="0"/>
                    </a:lnTo>
                    <a:cubicBezTo>
                      <a:pt x="30147" y="0"/>
                      <a:pt x="33093" y="0"/>
                      <a:pt x="35991" y="0"/>
                    </a:cubicBezTo>
                    <a:cubicBezTo>
                      <a:pt x="38888" y="0"/>
                      <a:pt x="41770" y="0"/>
                      <a:pt x="44635" y="0"/>
                    </a:cubicBezTo>
                    <a:cubicBezTo>
                      <a:pt x="47500" y="0"/>
                      <a:pt x="50381" y="0"/>
                      <a:pt x="53278" y="0"/>
                    </a:cubicBezTo>
                    <a:cubicBezTo>
                      <a:pt x="56176" y="0"/>
                      <a:pt x="59187" y="0"/>
                      <a:pt x="62313" y="0"/>
                    </a:cubicBezTo>
                    <a:cubicBezTo>
                      <a:pt x="75140" y="0"/>
                      <a:pt x="86209" y="1623"/>
                      <a:pt x="95520" y="4869"/>
                    </a:cubicBezTo>
                    <a:cubicBezTo>
                      <a:pt x="104831" y="8115"/>
                      <a:pt x="112498" y="12762"/>
                      <a:pt x="118521" y="18808"/>
                    </a:cubicBezTo>
                    <a:cubicBezTo>
                      <a:pt x="124544" y="24855"/>
                      <a:pt x="128988" y="32159"/>
                      <a:pt x="131853" y="40720"/>
                    </a:cubicBezTo>
                    <a:cubicBezTo>
                      <a:pt x="134718" y="49280"/>
                      <a:pt x="136150" y="58876"/>
                      <a:pt x="136150" y="69505"/>
                    </a:cubicBezTo>
                    <a:cubicBezTo>
                      <a:pt x="136150" y="81408"/>
                      <a:pt x="134311" y="92244"/>
                      <a:pt x="130632" y="102014"/>
                    </a:cubicBezTo>
                    <a:cubicBezTo>
                      <a:pt x="126953" y="111783"/>
                      <a:pt x="121776" y="120137"/>
                      <a:pt x="115102" y="127075"/>
                    </a:cubicBezTo>
                    <a:cubicBezTo>
                      <a:pt x="108428" y="134012"/>
                      <a:pt x="100436" y="139343"/>
                      <a:pt x="91125" y="143066"/>
                    </a:cubicBezTo>
                    <a:cubicBezTo>
                      <a:pt x="81814" y="146790"/>
                      <a:pt x="71493" y="148652"/>
                      <a:pt x="60164" y="148652"/>
                    </a:cubicBezTo>
                    <a:cubicBezTo>
                      <a:pt x="57690" y="148652"/>
                      <a:pt x="55101" y="148652"/>
                      <a:pt x="52399" y="148652"/>
                    </a:cubicBezTo>
                    <a:cubicBezTo>
                      <a:pt x="49697" y="148652"/>
                      <a:pt x="46962" y="148652"/>
                      <a:pt x="44195" y="148652"/>
                    </a:cubicBezTo>
                    <a:cubicBezTo>
                      <a:pt x="41428" y="148652"/>
                      <a:pt x="38677" y="148652"/>
                      <a:pt x="35942" y="148652"/>
                    </a:cubicBezTo>
                    <a:cubicBezTo>
                      <a:pt x="33207" y="148652"/>
                      <a:pt x="30603" y="148652"/>
                      <a:pt x="28129" y="148652"/>
                    </a:cubicBezTo>
                    <a:lnTo>
                      <a:pt x="0" y="148652"/>
                    </a:lnTo>
                    <a:lnTo>
                      <a:pt x="0" y="137083"/>
                    </a:lnTo>
                    <a:lnTo>
                      <a:pt x="16506" y="134775"/>
                    </a:lnTo>
                    <a:lnTo>
                      <a:pt x="16506" y="14405"/>
                    </a:lnTo>
                    <a:lnTo>
                      <a:pt x="1074" y="11905"/>
                    </a:lnTo>
                    <a:lnTo>
                      <a:pt x="1074" y="0"/>
                    </a:lnTo>
                    <a:close/>
                    <a:moveTo>
                      <a:pt x="57136" y="10842"/>
                    </a:moveTo>
                    <a:cubicBezTo>
                      <a:pt x="52839" y="10842"/>
                      <a:pt x="49241" y="11059"/>
                      <a:pt x="46344" y="11495"/>
                    </a:cubicBezTo>
                    <a:cubicBezTo>
                      <a:pt x="43446" y="11930"/>
                      <a:pt x="41119" y="12227"/>
                      <a:pt x="39360" y="12386"/>
                    </a:cubicBezTo>
                    <a:lnTo>
                      <a:pt x="39360" y="135737"/>
                    </a:lnTo>
                    <a:cubicBezTo>
                      <a:pt x="43072" y="136859"/>
                      <a:pt x="46783" y="137420"/>
                      <a:pt x="50495" y="137420"/>
                    </a:cubicBezTo>
                    <a:cubicBezTo>
                      <a:pt x="54206" y="137420"/>
                      <a:pt x="58178" y="137420"/>
                      <a:pt x="62410" y="137420"/>
                    </a:cubicBezTo>
                    <a:cubicBezTo>
                      <a:pt x="69508" y="137420"/>
                      <a:pt x="76051" y="136054"/>
                      <a:pt x="82042" y="133322"/>
                    </a:cubicBezTo>
                    <a:cubicBezTo>
                      <a:pt x="88032" y="130591"/>
                      <a:pt x="93192" y="126574"/>
                      <a:pt x="97522" y="121272"/>
                    </a:cubicBezTo>
                    <a:cubicBezTo>
                      <a:pt x="101852" y="115970"/>
                      <a:pt x="105222" y="109366"/>
                      <a:pt x="107631" y="101461"/>
                    </a:cubicBezTo>
                    <a:cubicBezTo>
                      <a:pt x="110040" y="93556"/>
                      <a:pt x="111244" y="84334"/>
                      <a:pt x="111244" y="73793"/>
                    </a:cubicBezTo>
                    <a:cubicBezTo>
                      <a:pt x="111244" y="53227"/>
                      <a:pt x="106784" y="37594"/>
                      <a:pt x="97864" y="26893"/>
                    </a:cubicBezTo>
                    <a:cubicBezTo>
                      <a:pt x="88944" y="16192"/>
                      <a:pt x="75368" y="10842"/>
                      <a:pt x="57136" y="108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sp>
        <p:nvSpPr>
          <p:cNvPr id="106" name="Freeform 57"/>
          <p:cNvSpPr/>
          <p:nvPr/>
        </p:nvSpPr>
        <p:spPr bwMode="auto">
          <a:xfrm>
            <a:off x="8022540" y="3913384"/>
            <a:ext cx="422382" cy="323758"/>
          </a:xfrm>
          <a:custGeom>
            <a:avLst/>
            <a:gdLst>
              <a:gd name="T0" fmla="*/ 1706 w 1951"/>
              <a:gd name="T1" fmla="*/ 777 h 1568"/>
              <a:gd name="T2" fmla="*/ 1712 w 1951"/>
              <a:gd name="T3" fmla="*/ 0 h 1568"/>
              <a:gd name="T4" fmla="*/ 1381 w 1951"/>
              <a:gd name="T5" fmla="*/ 115 h 1568"/>
              <a:gd name="T6" fmla="*/ 1115 w 1951"/>
              <a:gd name="T7" fmla="*/ 63 h 1568"/>
              <a:gd name="T8" fmla="*/ 766 w 1951"/>
              <a:gd name="T9" fmla="*/ 89 h 1568"/>
              <a:gd name="T10" fmla="*/ 62 w 1951"/>
              <a:gd name="T11" fmla="*/ 134 h 1568"/>
              <a:gd name="T12" fmla="*/ 113 w 1951"/>
              <a:gd name="T13" fmla="*/ 219 h 1568"/>
              <a:gd name="T14" fmla="*/ 481 w 1951"/>
              <a:gd name="T15" fmla="*/ 393 h 1568"/>
              <a:gd name="T16" fmla="*/ 473 w 1951"/>
              <a:gd name="T17" fmla="*/ 638 h 1568"/>
              <a:gd name="T18" fmla="*/ 773 w 1951"/>
              <a:gd name="T19" fmla="*/ 459 h 1568"/>
              <a:gd name="T20" fmla="*/ 994 w 1951"/>
              <a:gd name="T21" fmla="*/ 389 h 1568"/>
              <a:gd name="T22" fmla="*/ 1599 w 1951"/>
              <a:gd name="T23" fmla="*/ 924 h 1568"/>
              <a:gd name="T24" fmla="*/ 1601 w 1951"/>
              <a:gd name="T25" fmla="*/ 1054 h 1568"/>
              <a:gd name="T26" fmla="*/ 1239 w 1951"/>
              <a:gd name="T27" fmla="*/ 872 h 1568"/>
              <a:gd name="T28" fmla="*/ 1015 w 1951"/>
              <a:gd name="T29" fmla="*/ 760 h 1568"/>
              <a:gd name="T30" fmla="*/ 1079 w 1951"/>
              <a:gd name="T31" fmla="*/ 857 h 1568"/>
              <a:gd name="T32" fmla="*/ 1451 w 1951"/>
              <a:gd name="T33" fmla="*/ 1208 h 1568"/>
              <a:gd name="T34" fmla="*/ 1241 w 1951"/>
              <a:gd name="T35" fmla="*/ 1140 h 1568"/>
              <a:gd name="T36" fmla="*/ 981 w 1951"/>
              <a:gd name="T37" fmla="*/ 954 h 1568"/>
              <a:gd name="T38" fmla="*/ 936 w 1951"/>
              <a:gd name="T39" fmla="*/ 1018 h 1568"/>
              <a:gd name="T40" fmla="*/ 1253 w 1951"/>
              <a:gd name="T41" fmla="*/ 1248 h 1568"/>
              <a:gd name="T42" fmla="*/ 1225 w 1951"/>
              <a:gd name="T43" fmla="*/ 1370 h 1568"/>
              <a:gd name="T44" fmla="*/ 899 w 1951"/>
              <a:gd name="T45" fmla="*/ 1161 h 1568"/>
              <a:gd name="T46" fmla="*/ 852 w 1951"/>
              <a:gd name="T47" fmla="*/ 1226 h 1568"/>
              <a:gd name="T48" fmla="*/ 1035 w 1951"/>
              <a:gd name="T49" fmla="*/ 1381 h 1568"/>
              <a:gd name="T50" fmla="*/ 886 w 1951"/>
              <a:gd name="T51" fmla="*/ 1366 h 1568"/>
              <a:gd name="T52" fmla="*/ 768 w 1951"/>
              <a:gd name="T53" fmla="*/ 1284 h 1568"/>
              <a:gd name="T54" fmla="*/ 636 w 1951"/>
              <a:gd name="T55" fmla="*/ 1170 h 1568"/>
              <a:gd name="T56" fmla="*/ 564 w 1951"/>
              <a:gd name="T57" fmla="*/ 1071 h 1568"/>
              <a:gd name="T58" fmla="*/ 426 w 1951"/>
              <a:gd name="T59" fmla="*/ 965 h 1568"/>
              <a:gd name="T60" fmla="*/ 109 w 1951"/>
              <a:gd name="T61" fmla="*/ 646 h 1568"/>
              <a:gd name="T62" fmla="*/ 17 w 1951"/>
              <a:gd name="T63" fmla="*/ 673 h 1568"/>
              <a:gd name="T64" fmla="*/ 199 w 1951"/>
              <a:gd name="T65" fmla="*/ 920 h 1568"/>
              <a:gd name="T66" fmla="*/ 113 w 1951"/>
              <a:gd name="T67" fmla="*/ 1153 h 1568"/>
              <a:gd name="T68" fmla="*/ 296 w 1951"/>
              <a:gd name="T69" fmla="*/ 1187 h 1568"/>
              <a:gd name="T70" fmla="*/ 483 w 1951"/>
              <a:gd name="T71" fmla="*/ 1317 h 1568"/>
              <a:gd name="T72" fmla="*/ 681 w 1951"/>
              <a:gd name="T73" fmla="*/ 1420 h 1568"/>
              <a:gd name="T74" fmla="*/ 733 w 1951"/>
              <a:gd name="T75" fmla="*/ 1548 h 1568"/>
              <a:gd name="T76" fmla="*/ 884 w 1951"/>
              <a:gd name="T77" fmla="*/ 1476 h 1568"/>
              <a:gd name="T78" fmla="*/ 1111 w 1951"/>
              <a:gd name="T79" fmla="*/ 1412 h 1568"/>
              <a:gd name="T80" fmla="*/ 1364 w 1951"/>
              <a:gd name="T81" fmla="*/ 1315 h 1568"/>
              <a:gd name="T82" fmla="*/ 1589 w 1951"/>
              <a:gd name="T83" fmla="*/ 1148 h 1568"/>
              <a:gd name="T84" fmla="*/ 1673 w 1951"/>
              <a:gd name="T85" fmla="*/ 849 h 1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51" h="1568">
                <a:moveTo>
                  <a:pt x="1673" y="849"/>
                </a:moveTo>
                <a:cubicBezTo>
                  <a:pt x="1685" y="826"/>
                  <a:pt x="1697" y="802"/>
                  <a:pt x="1706" y="777"/>
                </a:cubicBezTo>
                <a:cubicBezTo>
                  <a:pt x="1951" y="624"/>
                  <a:pt x="1951" y="624"/>
                  <a:pt x="1951" y="624"/>
                </a:cubicBezTo>
                <a:cubicBezTo>
                  <a:pt x="1712" y="0"/>
                  <a:pt x="1712" y="0"/>
                  <a:pt x="1712" y="0"/>
                </a:cubicBezTo>
                <a:cubicBezTo>
                  <a:pt x="1401" y="119"/>
                  <a:pt x="1401" y="119"/>
                  <a:pt x="1401" y="119"/>
                </a:cubicBezTo>
                <a:cubicBezTo>
                  <a:pt x="1396" y="116"/>
                  <a:pt x="1390" y="115"/>
                  <a:pt x="1381" y="115"/>
                </a:cubicBezTo>
                <a:cubicBezTo>
                  <a:pt x="1363" y="117"/>
                  <a:pt x="1345" y="116"/>
                  <a:pt x="1327" y="112"/>
                </a:cubicBezTo>
                <a:cubicBezTo>
                  <a:pt x="1256" y="97"/>
                  <a:pt x="1186" y="80"/>
                  <a:pt x="1115" y="63"/>
                </a:cubicBezTo>
                <a:cubicBezTo>
                  <a:pt x="1046" y="47"/>
                  <a:pt x="977" y="28"/>
                  <a:pt x="907" y="44"/>
                </a:cubicBezTo>
                <a:cubicBezTo>
                  <a:pt x="859" y="55"/>
                  <a:pt x="813" y="73"/>
                  <a:pt x="766" y="89"/>
                </a:cubicBezTo>
                <a:cubicBezTo>
                  <a:pt x="113" y="89"/>
                  <a:pt x="113" y="89"/>
                  <a:pt x="113" y="89"/>
                </a:cubicBezTo>
                <a:cubicBezTo>
                  <a:pt x="85" y="89"/>
                  <a:pt x="62" y="109"/>
                  <a:pt x="62" y="134"/>
                </a:cubicBezTo>
                <a:cubicBezTo>
                  <a:pt x="62" y="174"/>
                  <a:pt x="62" y="174"/>
                  <a:pt x="62" y="174"/>
                </a:cubicBezTo>
                <a:cubicBezTo>
                  <a:pt x="62" y="199"/>
                  <a:pt x="85" y="219"/>
                  <a:pt x="113" y="219"/>
                </a:cubicBezTo>
                <a:cubicBezTo>
                  <a:pt x="545" y="219"/>
                  <a:pt x="545" y="219"/>
                  <a:pt x="545" y="219"/>
                </a:cubicBezTo>
                <a:cubicBezTo>
                  <a:pt x="501" y="273"/>
                  <a:pt x="484" y="331"/>
                  <a:pt x="481" y="393"/>
                </a:cubicBezTo>
                <a:cubicBezTo>
                  <a:pt x="478" y="449"/>
                  <a:pt x="467" y="502"/>
                  <a:pt x="444" y="553"/>
                </a:cubicBezTo>
                <a:cubicBezTo>
                  <a:pt x="428" y="589"/>
                  <a:pt x="438" y="618"/>
                  <a:pt x="473" y="638"/>
                </a:cubicBezTo>
                <a:cubicBezTo>
                  <a:pt x="507" y="658"/>
                  <a:pt x="544" y="664"/>
                  <a:pt x="582" y="654"/>
                </a:cubicBezTo>
                <a:cubicBezTo>
                  <a:pt x="682" y="627"/>
                  <a:pt x="748" y="563"/>
                  <a:pt x="773" y="459"/>
                </a:cubicBezTo>
                <a:cubicBezTo>
                  <a:pt x="776" y="446"/>
                  <a:pt x="778" y="432"/>
                  <a:pt x="784" y="420"/>
                </a:cubicBezTo>
                <a:cubicBezTo>
                  <a:pt x="820" y="342"/>
                  <a:pt x="944" y="335"/>
                  <a:pt x="994" y="389"/>
                </a:cubicBezTo>
                <a:cubicBezTo>
                  <a:pt x="1009" y="406"/>
                  <a:pt x="1025" y="421"/>
                  <a:pt x="1042" y="436"/>
                </a:cubicBezTo>
                <a:cubicBezTo>
                  <a:pt x="1228" y="599"/>
                  <a:pt x="1414" y="761"/>
                  <a:pt x="1599" y="924"/>
                </a:cubicBezTo>
                <a:cubicBezTo>
                  <a:pt x="1609" y="933"/>
                  <a:pt x="1619" y="945"/>
                  <a:pt x="1624" y="957"/>
                </a:cubicBezTo>
                <a:cubicBezTo>
                  <a:pt x="1639" y="990"/>
                  <a:pt x="1628" y="1032"/>
                  <a:pt x="1601" y="1054"/>
                </a:cubicBezTo>
                <a:cubicBezTo>
                  <a:pt x="1571" y="1078"/>
                  <a:pt x="1531" y="1081"/>
                  <a:pt x="1499" y="1058"/>
                </a:cubicBezTo>
                <a:cubicBezTo>
                  <a:pt x="1412" y="996"/>
                  <a:pt x="1325" y="934"/>
                  <a:pt x="1239" y="872"/>
                </a:cubicBezTo>
                <a:cubicBezTo>
                  <a:pt x="1186" y="833"/>
                  <a:pt x="1133" y="795"/>
                  <a:pt x="1079" y="757"/>
                </a:cubicBezTo>
                <a:cubicBezTo>
                  <a:pt x="1054" y="739"/>
                  <a:pt x="1030" y="741"/>
                  <a:pt x="1015" y="760"/>
                </a:cubicBezTo>
                <a:cubicBezTo>
                  <a:pt x="1001" y="780"/>
                  <a:pt x="1007" y="804"/>
                  <a:pt x="1032" y="822"/>
                </a:cubicBezTo>
                <a:cubicBezTo>
                  <a:pt x="1048" y="834"/>
                  <a:pt x="1064" y="845"/>
                  <a:pt x="1079" y="857"/>
                </a:cubicBezTo>
                <a:cubicBezTo>
                  <a:pt x="1197" y="941"/>
                  <a:pt x="1315" y="1026"/>
                  <a:pt x="1432" y="1111"/>
                </a:cubicBezTo>
                <a:cubicBezTo>
                  <a:pt x="1467" y="1136"/>
                  <a:pt x="1474" y="1177"/>
                  <a:pt x="1451" y="1208"/>
                </a:cubicBezTo>
                <a:cubicBezTo>
                  <a:pt x="1429" y="1238"/>
                  <a:pt x="1386" y="1244"/>
                  <a:pt x="1353" y="1220"/>
                </a:cubicBezTo>
                <a:cubicBezTo>
                  <a:pt x="1316" y="1194"/>
                  <a:pt x="1279" y="1167"/>
                  <a:pt x="1241" y="1140"/>
                </a:cubicBezTo>
                <a:cubicBezTo>
                  <a:pt x="1160" y="1082"/>
                  <a:pt x="1079" y="1023"/>
                  <a:pt x="998" y="965"/>
                </a:cubicBezTo>
                <a:cubicBezTo>
                  <a:pt x="992" y="961"/>
                  <a:pt x="987" y="957"/>
                  <a:pt x="981" y="954"/>
                </a:cubicBezTo>
                <a:cubicBezTo>
                  <a:pt x="961" y="945"/>
                  <a:pt x="940" y="949"/>
                  <a:pt x="928" y="965"/>
                </a:cubicBezTo>
                <a:cubicBezTo>
                  <a:pt x="917" y="981"/>
                  <a:pt x="918" y="1003"/>
                  <a:pt x="936" y="1018"/>
                </a:cubicBezTo>
                <a:cubicBezTo>
                  <a:pt x="966" y="1042"/>
                  <a:pt x="997" y="1064"/>
                  <a:pt x="1028" y="1086"/>
                </a:cubicBezTo>
                <a:cubicBezTo>
                  <a:pt x="1103" y="1140"/>
                  <a:pt x="1178" y="1194"/>
                  <a:pt x="1253" y="1248"/>
                </a:cubicBezTo>
                <a:cubicBezTo>
                  <a:pt x="1277" y="1266"/>
                  <a:pt x="1288" y="1290"/>
                  <a:pt x="1281" y="1319"/>
                </a:cubicBezTo>
                <a:cubicBezTo>
                  <a:pt x="1274" y="1349"/>
                  <a:pt x="1254" y="1369"/>
                  <a:pt x="1225" y="1370"/>
                </a:cubicBezTo>
                <a:cubicBezTo>
                  <a:pt x="1205" y="1370"/>
                  <a:pt x="1182" y="1362"/>
                  <a:pt x="1165" y="1351"/>
                </a:cubicBezTo>
                <a:cubicBezTo>
                  <a:pt x="1076" y="1289"/>
                  <a:pt x="988" y="1224"/>
                  <a:pt x="899" y="1161"/>
                </a:cubicBezTo>
                <a:cubicBezTo>
                  <a:pt x="867" y="1138"/>
                  <a:pt x="843" y="1138"/>
                  <a:pt x="828" y="1160"/>
                </a:cubicBezTo>
                <a:cubicBezTo>
                  <a:pt x="814" y="1181"/>
                  <a:pt x="822" y="1204"/>
                  <a:pt x="852" y="1226"/>
                </a:cubicBezTo>
                <a:cubicBezTo>
                  <a:pt x="910" y="1268"/>
                  <a:pt x="967" y="1310"/>
                  <a:pt x="1026" y="1351"/>
                </a:cubicBezTo>
                <a:cubicBezTo>
                  <a:pt x="1038" y="1360"/>
                  <a:pt x="1040" y="1368"/>
                  <a:pt x="1035" y="1381"/>
                </a:cubicBezTo>
                <a:cubicBezTo>
                  <a:pt x="1023" y="1410"/>
                  <a:pt x="987" y="1433"/>
                  <a:pt x="958" y="1419"/>
                </a:cubicBezTo>
                <a:cubicBezTo>
                  <a:pt x="932" y="1407"/>
                  <a:pt x="909" y="1385"/>
                  <a:pt x="886" y="1366"/>
                </a:cubicBezTo>
                <a:cubicBezTo>
                  <a:pt x="871" y="1355"/>
                  <a:pt x="860" y="1335"/>
                  <a:pt x="844" y="1330"/>
                </a:cubicBezTo>
                <a:cubicBezTo>
                  <a:pt x="814" y="1321"/>
                  <a:pt x="792" y="1303"/>
                  <a:pt x="768" y="1284"/>
                </a:cubicBezTo>
                <a:cubicBezTo>
                  <a:pt x="762" y="1279"/>
                  <a:pt x="756" y="1269"/>
                  <a:pt x="755" y="1260"/>
                </a:cubicBezTo>
                <a:cubicBezTo>
                  <a:pt x="746" y="1204"/>
                  <a:pt x="694" y="1163"/>
                  <a:pt x="636" y="1170"/>
                </a:cubicBezTo>
                <a:cubicBezTo>
                  <a:pt x="614" y="1173"/>
                  <a:pt x="592" y="1154"/>
                  <a:pt x="586" y="1132"/>
                </a:cubicBezTo>
                <a:cubicBezTo>
                  <a:pt x="581" y="1111"/>
                  <a:pt x="575" y="1089"/>
                  <a:pt x="564" y="1071"/>
                </a:cubicBezTo>
                <a:cubicBezTo>
                  <a:pt x="545" y="1043"/>
                  <a:pt x="518" y="1028"/>
                  <a:pt x="486" y="1025"/>
                </a:cubicBezTo>
                <a:cubicBezTo>
                  <a:pt x="426" y="965"/>
                  <a:pt x="426" y="965"/>
                  <a:pt x="426" y="965"/>
                </a:cubicBezTo>
                <a:cubicBezTo>
                  <a:pt x="428" y="899"/>
                  <a:pt x="376" y="846"/>
                  <a:pt x="310" y="848"/>
                </a:cubicBezTo>
                <a:cubicBezTo>
                  <a:pt x="109" y="646"/>
                  <a:pt x="109" y="646"/>
                  <a:pt x="109" y="646"/>
                </a:cubicBezTo>
                <a:cubicBezTo>
                  <a:pt x="91" y="628"/>
                  <a:pt x="62" y="628"/>
                  <a:pt x="45" y="646"/>
                </a:cubicBezTo>
                <a:cubicBezTo>
                  <a:pt x="17" y="673"/>
                  <a:pt x="17" y="673"/>
                  <a:pt x="17" y="673"/>
                </a:cubicBezTo>
                <a:cubicBezTo>
                  <a:pt x="0" y="691"/>
                  <a:pt x="0" y="720"/>
                  <a:pt x="18" y="738"/>
                </a:cubicBezTo>
                <a:cubicBezTo>
                  <a:pt x="199" y="920"/>
                  <a:pt x="199" y="920"/>
                  <a:pt x="199" y="920"/>
                </a:cubicBezTo>
                <a:cubicBezTo>
                  <a:pt x="172" y="957"/>
                  <a:pt x="145" y="993"/>
                  <a:pt x="120" y="1030"/>
                </a:cubicBezTo>
                <a:cubicBezTo>
                  <a:pt x="92" y="1069"/>
                  <a:pt x="90" y="1111"/>
                  <a:pt x="113" y="1153"/>
                </a:cubicBezTo>
                <a:cubicBezTo>
                  <a:pt x="137" y="1194"/>
                  <a:pt x="174" y="1215"/>
                  <a:pt x="220" y="1209"/>
                </a:cubicBezTo>
                <a:cubicBezTo>
                  <a:pt x="246" y="1206"/>
                  <a:pt x="270" y="1195"/>
                  <a:pt x="296" y="1187"/>
                </a:cubicBezTo>
                <a:cubicBezTo>
                  <a:pt x="277" y="1240"/>
                  <a:pt x="287" y="1290"/>
                  <a:pt x="335" y="1325"/>
                </a:cubicBezTo>
                <a:cubicBezTo>
                  <a:pt x="384" y="1360"/>
                  <a:pt x="435" y="1353"/>
                  <a:pt x="483" y="1317"/>
                </a:cubicBezTo>
                <a:cubicBezTo>
                  <a:pt x="468" y="1398"/>
                  <a:pt x="480" y="1436"/>
                  <a:pt x="529" y="1464"/>
                </a:cubicBezTo>
                <a:cubicBezTo>
                  <a:pt x="577" y="1490"/>
                  <a:pt x="618" y="1479"/>
                  <a:pt x="681" y="1420"/>
                </a:cubicBezTo>
                <a:cubicBezTo>
                  <a:pt x="680" y="1425"/>
                  <a:pt x="679" y="1429"/>
                  <a:pt x="679" y="1433"/>
                </a:cubicBezTo>
                <a:cubicBezTo>
                  <a:pt x="669" y="1484"/>
                  <a:pt x="689" y="1528"/>
                  <a:pt x="733" y="1548"/>
                </a:cubicBezTo>
                <a:cubicBezTo>
                  <a:pt x="776" y="1568"/>
                  <a:pt x="825" y="1554"/>
                  <a:pt x="856" y="1513"/>
                </a:cubicBezTo>
                <a:cubicBezTo>
                  <a:pt x="865" y="1501"/>
                  <a:pt x="874" y="1489"/>
                  <a:pt x="884" y="1476"/>
                </a:cubicBezTo>
                <a:cubicBezTo>
                  <a:pt x="924" y="1500"/>
                  <a:pt x="966" y="1510"/>
                  <a:pt x="1011" y="1498"/>
                </a:cubicBezTo>
                <a:cubicBezTo>
                  <a:pt x="1057" y="1485"/>
                  <a:pt x="1089" y="1455"/>
                  <a:pt x="1111" y="1412"/>
                </a:cubicBezTo>
                <a:cubicBezTo>
                  <a:pt x="1159" y="1450"/>
                  <a:pt x="1211" y="1464"/>
                  <a:pt x="1268" y="1442"/>
                </a:cubicBezTo>
                <a:cubicBezTo>
                  <a:pt x="1326" y="1420"/>
                  <a:pt x="1356" y="1375"/>
                  <a:pt x="1364" y="1315"/>
                </a:cubicBezTo>
                <a:cubicBezTo>
                  <a:pt x="1488" y="1313"/>
                  <a:pt x="1529" y="1277"/>
                  <a:pt x="1546" y="1156"/>
                </a:cubicBezTo>
                <a:cubicBezTo>
                  <a:pt x="1560" y="1153"/>
                  <a:pt x="1575" y="1152"/>
                  <a:pt x="1589" y="1148"/>
                </a:cubicBezTo>
                <a:cubicBezTo>
                  <a:pt x="1705" y="1116"/>
                  <a:pt x="1749" y="983"/>
                  <a:pt x="1676" y="889"/>
                </a:cubicBezTo>
                <a:cubicBezTo>
                  <a:pt x="1665" y="874"/>
                  <a:pt x="1665" y="864"/>
                  <a:pt x="1673" y="849"/>
                </a:cubicBezTo>
                <a:close/>
              </a:path>
            </a:pathLst>
          </a:custGeom>
          <a:solidFill>
            <a:srgbClr val="0064A2"/>
          </a:solidFill>
          <a:ln>
            <a:noFill/>
          </a:ln>
        </p:spPr>
        <p:txBody>
          <a:bodyPr vert="horz" wrap="square" lIns="91440" tIns="45720" rIns="91440" bIns="45720" numCol="1" anchor="t" anchorCtr="0" compatLnSpc="1"/>
          <a:lstStyle/>
          <a:p>
            <a:endParaRPr lang="en-US" sz="1600"/>
          </a:p>
        </p:txBody>
      </p:sp>
      <p:sp>
        <p:nvSpPr>
          <p:cNvPr id="107" name="Freeform 32"/>
          <p:cNvSpPr>
            <a:spLocks noEditPoints="1"/>
          </p:cNvSpPr>
          <p:nvPr/>
        </p:nvSpPr>
        <p:spPr bwMode="auto">
          <a:xfrm>
            <a:off x="9647372" y="3896592"/>
            <a:ext cx="450928" cy="357342"/>
          </a:xfrm>
          <a:custGeom>
            <a:avLst/>
            <a:gdLst>
              <a:gd name="T0" fmla="*/ 577 w 581"/>
              <a:gd name="T1" fmla="*/ 176 h 481"/>
              <a:gd name="T2" fmla="*/ 381 w 581"/>
              <a:gd name="T3" fmla="*/ 194 h 481"/>
              <a:gd name="T4" fmla="*/ 490 w 581"/>
              <a:gd name="T5" fmla="*/ 151 h 481"/>
              <a:gd name="T6" fmla="*/ 476 w 581"/>
              <a:gd name="T7" fmla="*/ 96 h 481"/>
              <a:gd name="T8" fmla="*/ 264 w 581"/>
              <a:gd name="T9" fmla="*/ 101 h 481"/>
              <a:gd name="T10" fmla="*/ 195 w 581"/>
              <a:gd name="T11" fmla="*/ 42 h 481"/>
              <a:gd name="T12" fmla="*/ 143 w 581"/>
              <a:gd name="T13" fmla="*/ 11 h 481"/>
              <a:gd name="T14" fmla="*/ 25 w 581"/>
              <a:gd name="T15" fmla="*/ 305 h 481"/>
              <a:gd name="T16" fmla="*/ 181 w 581"/>
              <a:gd name="T17" fmla="*/ 468 h 481"/>
              <a:gd name="T18" fmla="*/ 527 w 581"/>
              <a:gd name="T19" fmla="*/ 341 h 481"/>
              <a:gd name="T20" fmla="*/ 328 w 581"/>
              <a:gd name="T21" fmla="*/ 364 h 481"/>
              <a:gd name="T22" fmla="*/ 325 w 581"/>
              <a:gd name="T23" fmla="*/ 352 h 481"/>
              <a:gd name="T24" fmla="*/ 557 w 581"/>
              <a:gd name="T25" fmla="*/ 260 h 481"/>
              <a:gd name="T26" fmla="*/ 370 w 581"/>
              <a:gd name="T27" fmla="*/ 276 h 481"/>
              <a:gd name="T28" fmla="*/ 556 w 581"/>
              <a:gd name="T29" fmla="*/ 210 h 481"/>
              <a:gd name="T30" fmla="*/ 327 w 581"/>
              <a:gd name="T31" fmla="*/ 286 h 481"/>
              <a:gd name="T32" fmla="*/ 174 w 581"/>
              <a:gd name="T33" fmla="*/ 220 h 481"/>
              <a:gd name="T34" fmla="*/ 264 w 581"/>
              <a:gd name="T35" fmla="*/ 130 h 481"/>
              <a:gd name="T36" fmla="*/ 349 w 581"/>
              <a:gd name="T37" fmla="*/ 188 h 481"/>
              <a:gd name="T38" fmla="*/ 355 w 581"/>
              <a:gd name="T39" fmla="*/ 220 h 481"/>
              <a:gd name="T40" fmla="*/ 275 w 581"/>
              <a:gd name="T41" fmla="*/ 210 h 481"/>
              <a:gd name="T42" fmla="*/ 256 w 581"/>
              <a:gd name="T43" fmla="*/ 202 h 481"/>
              <a:gd name="T44" fmla="*/ 256 w 581"/>
              <a:gd name="T45" fmla="*/ 193 h 481"/>
              <a:gd name="T46" fmla="*/ 288 w 581"/>
              <a:gd name="T47" fmla="*/ 196 h 481"/>
              <a:gd name="T48" fmla="*/ 302 w 581"/>
              <a:gd name="T49" fmla="*/ 183 h 481"/>
              <a:gd name="T50" fmla="*/ 273 w 581"/>
              <a:gd name="T51" fmla="*/ 169 h 481"/>
              <a:gd name="T52" fmla="*/ 269 w 581"/>
              <a:gd name="T53" fmla="*/ 156 h 481"/>
              <a:gd name="T54" fmla="*/ 255 w 581"/>
              <a:gd name="T55" fmla="*/ 160 h 481"/>
              <a:gd name="T56" fmla="*/ 231 w 581"/>
              <a:gd name="T57" fmla="*/ 178 h 481"/>
              <a:gd name="T58" fmla="*/ 226 w 581"/>
              <a:gd name="T59" fmla="*/ 212 h 481"/>
              <a:gd name="T60" fmla="*/ 251 w 581"/>
              <a:gd name="T61" fmla="*/ 231 h 481"/>
              <a:gd name="T62" fmla="*/ 273 w 581"/>
              <a:gd name="T63" fmla="*/ 241 h 481"/>
              <a:gd name="T64" fmla="*/ 272 w 581"/>
              <a:gd name="T65" fmla="*/ 251 h 481"/>
              <a:gd name="T66" fmla="*/ 243 w 581"/>
              <a:gd name="T67" fmla="*/ 249 h 481"/>
              <a:gd name="T68" fmla="*/ 226 w 581"/>
              <a:gd name="T69" fmla="*/ 252 h 481"/>
              <a:gd name="T70" fmla="*/ 228 w 581"/>
              <a:gd name="T71" fmla="*/ 270 h 481"/>
              <a:gd name="T72" fmla="*/ 255 w 581"/>
              <a:gd name="T73" fmla="*/ 284 h 481"/>
              <a:gd name="T74" fmla="*/ 269 w 581"/>
              <a:gd name="T75" fmla="*/ 288 h 481"/>
              <a:gd name="T76" fmla="*/ 273 w 581"/>
              <a:gd name="T77" fmla="*/ 275 h 481"/>
              <a:gd name="T78" fmla="*/ 306 w 581"/>
              <a:gd name="T79" fmla="*/ 243 h 481"/>
              <a:gd name="T80" fmla="*/ 275 w 581"/>
              <a:gd name="T81" fmla="*/ 21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1" h="481">
                <a:moveTo>
                  <a:pt x="556" y="210"/>
                </a:moveTo>
                <a:cubicBezTo>
                  <a:pt x="572" y="206"/>
                  <a:pt x="581" y="191"/>
                  <a:pt x="577" y="176"/>
                </a:cubicBezTo>
                <a:cubicBezTo>
                  <a:pt x="573" y="160"/>
                  <a:pt x="557" y="151"/>
                  <a:pt x="542" y="155"/>
                </a:cubicBezTo>
                <a:cubicBezTo>
                  <a:pt x="381" y="194"/>
                  <a:pt x="381" y="194"/>
                  <a:pt x="381" y="194"/>
                </a:cubicBezTo>
                <a:cubicBezTo>
                  <a:pt x="380" y="189"/>
                  <a:pt x="379" y="185"/>
                  <a:pt x="377" y="181"/>
                </a:cubicBezTo>
                <a:cubicBezTo>
                  <a:pt x="490" y="151"/>
                  <a:pt x="490" y="151"/>
                  <a:pt x="490" y="151"/>
                </a:cubicBezTo>
                <a:cubicBezTo>
                  <a:pt x="506" y="147"/>
                  <a:pt x="515" y="132"/>
                  <a:pt x="511" y="116"/>
                </a:cubicBezTo>
                <a:cubicBezTo>
                  <a:pt x="507" y="101"/>
                  <a:pt x="492" y="92"/>
                  <a:pt x="476" y="96"/>
                </a:cubicBezTo>
                <a:cubicBezTo>
                  <a:pt x="337" y="126"/>
                  <a:pt x="337" y="126"/>
                  <a:pt x="337" y="126"/>
                </a:cubicBezTo>
                <a:cubicBezTo>
                  <a:pt x="317" y="110"/>
                  <a:pt x="292" y="101"/>
                  <a:pt x="264" y="101"/>
                </a:cubicBezTo>
                <a:cubicBezTo>
                  <a:pt x="234" y="101"/>
                  <a:pt x="206" y="112"/>
                  <a:pt x="185" y="131"/>
                </a:cubicBezTo>
                <a:cubicBezTo>
                  <a:pt x="194" y="102"/>
                  <a:pt x="198" y="67"/>
                  <a:pt x="195" y="42"/>
                </a:cubicBezTo>
                <a:cubicBezTo>
                  <a:pt x="193" y="31"/>
                  <a:pt x="190" y="18"/>
                  <a:pt x="182" y="10"/>
                </a:cubicBezTo>
                <a:cubicBezTo>
                  <a:pt x="172" y="0"/>
                  <a:pt x="153" y="1"/>
                  <a:pt x="143" y="11"/>
                </a:cubicBezTo>
                <a:cubicBezTo>
                  <a:pt x="129" y="25"/>
                  <a:pt x="129" y="46"/>
                  <a:pt x="124" y="64"/>
                </a:cubicBezTo>
                <a:cubicBezTo>
                  <a:pt x="105" y="150"/>
                  <a:pt x="0" y="208"/>
                  <a:pt x="25" y="305"/>
                </a:cubicBezTo>
                <a:cubicBezTo>
                  <a:pt x="39" y="359"/>
                  <a:pt x="51" y="400"/>
                  <a:pt x="51" y="400"/>
                </a:cubicBezTo>
                <a:cubicBezTo>
                  <a:pt x="64" y="454"/>
                  <a:pt x="130" y="481"/>
                  <a:pt x="181" y="468"/>
                </a:cubicBezTo>
                <a:cubicBezTo>
                  <a:pt x="507" y="376"/>
                  <a:pt x="507" y="376"/>
                  <a:pt x="507" y="376"/>
                </a:cubicBezTo>
                <a:cubicBezTo>
                  <a:pt x="522" y="372"/>
                  <a:pt x="531" y="356"/>
                  <a:pt x="527" y="341"/>
                </a:cubicBezTo>
                <a:cubicBezTo>
                  <a:pt x="523" y="326"/>
                  <a:pt x="508" y="317"/>
                  <a:pt x="492" y="321"/>
                </a:cubicBezTo>
                <a:cubicBezTo>
                  <a:pt x="328" y="364"/>
                  <a:pt x="328" y="364"/>
                  <a:pt x="328" y="364"/>
                </a:cubicBezTo>
                <a:cubicBezTo>
                  <a:pt x="323" y="365"/>
                  <a:pt x="319" y="364"/>
                  <a:pt x="318" y="360"/>
                </a:cubicBezTo>
                <a:cubicBezTo>
                  <a:pt x="317" y="357"/>
                  <a:pt x="320" y="354"/>
                  <a:pt x="325" y="352"/>
                </a:cubicBezTo>
                <a:cubicBezTo>
                  <a:pt x="536" y="295"/>
                  <a:pt x="536" y="295"/>
                  <a:pt x="536" y="295"/>
                </a:cubicBezTo>
                <a:cubicBezTo>
                  <a:pt x="551" y="291"/>
                  <a:pt x="561" y="275"/>
                  <a:pt x="557" y="260"/>
                </a:cubicBezTo>
                <a:cubicBezTo>
                  <a:pt x="553" y="245"/>
                  <a:pt x="537" y="236"/>
                  <a:pt x="522" y="239"/>
                </a:cubicBezTo>
                <a:cubicBezTo>
                  <a:pt x="370" y="276"/>
                  <a:pt x="370" y="276"/>
                  <a:pt x="370" y="276"/>
                </a:cubicBezTo>
                <a:cubicBezTo>
                  <a:pt x="373" y="270"/>
                  <a:pt x="375" y="265"/>
                  <a:pt x="377" y="259"/>
                </a:cubicBezTo>
                <a:lnTo>
                  <a:pt x="556" y="210"/>
                </a:lnTo>
                <a:close/>
                <a:moveTo>
                  <a:pt x="341" y="269"/>
                </a:moveTo>
                <a:cubicBezTo>
                  <a:pt x="337" y="275"/>
                  <a:pt x="332" y="281"/>
                  <a:pt x="327" y="286"/>
                </a:cubicBezTo>
                <a:cubicBezTo>
                  <a:pt x="310" y="302"/>
                  <a:pt x="288" y="311"/>
                  <a:pt x="264" y="311"/>
                </a:cubicBezTo>
                <a:cubicBezTo>
                  <a:pt x="214" y="311"/>
                  <a:pt x="174" y="270"/>
                  <a:pt x="174" y="220"/>
                </a:cubicBezTo>
                <a:cubicBezTo>
                  <a:pt x="174" y="195"/>
                  <a:pt x="184" y="171"/>
                  <a:pt x="202" y="155"/>
                </a:cubicBezTo>
                <a:cubicBezTo>
                  <a:pt x="218" y="139"/>
                  <a:pt x="240" y="130"/>
                  <a:pt x="264" y="130"/>
                </a:cubicBezTo>
                <a:cubicBezTo>
                  <a:pt x="275" y="130"/>
                  <a:pt x="285" y="131"/>
                  <a:pt x="295" y="135"/>
                </a:cubicBezTo>
                <a:cubicBezTo>
                  <a:pt x="320" y="144"/>
                  <a:pt x="339" y="163"/>
                  <a:pt x="349" y="188"/>
                </a:cubicBezTo>
                <a:cubicBezTo>
                  <a:pt x="351" y="192"/>
                  <a:pt x="352" y="196"/>
                  <a:pt x="353" y="201"/>
                </a:cubicBezTo>
                <a:cubicBezTo>
                  <a:pt x="354" y="207"/>
                  <a:pt x="355" y="214"/>
                  <a:pt x="355" y="220"/>
                </a:cubicBezTo>
                <a:cubicBezTo>
                  <a:pt x="355" y="238"/>
                  <a:pt x="350" y="255"/>
                  <a:pt x="341" y="269"/>
                </a:cubicBezTo>
                <a:close/>
                <a:moveTo>
                  <a:pt x="275" y="210"/>
                </a:moveTo>
                <a:cubicBezTo>
                  <a:pt x="269" y="209"/>
                  <a:pt x="265" y="207"/>
                  <a:pt x="262" y="206"/>
                </a:cubicBezTo>
                <a:cubicBezTo>
                  <a:pt x="259" y="204"/>
                  <a:pt x="257" y="203"/>
                  <a:pt x="256" y="202"/>
                </a:cubicBezTo>
                <a:cubicBezTo>
                  <a:pt x="254" y="201"/>
                  <a:pt x="254" y="199"/>
                  <a:pt x="254" y="197"/>
                </a:cubicBezTo>
                <a:cubicBezTo>
                  <a:pt x="254" y="195"/>
                  <a:pt x="255" y="194"/>
                  <a:pt x="256" y="193"/>
                </a:cubicBezTo>
                <a:cubicBezTo>
                  <a:pt x="258" y="192"/>
                  <a:pt x="261" y="191"/>
                  <a:pt x="265" y="191"/>
                </a:cubicBezTo>
                <a:cubicBezTo>
                  <a:pt x="272" y="191"/>
                  <a:pt x="280" y="193"/>
                  <a:pt x="288" y="196"/>
                </a:cubicBezTo>
                <a:cubicBezTo>
                  <a:pt x="292" y="197"/>
                  <a:pt x="296" y="196"/>
                  <a:pt x="298" y="192"/>
                </a:cubicBezTo>
                <a:cubicBezTo>
                  <a:pt x="302" y="183"/>
                  <a:pt x="302" y="183"/>
                  <a:pt x="302" y="183"/>
                </a:cubicBezTo>
                <a:cubicBezTo>
                  <a:pt x="303" y="179"/>
                  <a:pt x="301" y="175"/>
                  <a:pt x="298" y="174"/>
                </a:cubicBezTo>
                <a:cubicBezTo>
                  <a:pt x="289" y="171"/>
                  <a:pt x="281" y="169"/>
                  <a:pt x="273" y="169"/>
                </a:cubicBezTo>
                <a:cubicBezTo>
                  <a:pt x="273" y="160"/>
                  <a:pt x="273" y="160"/>
                  <a:pt x="273" y="160"/>
                </a:cubicBezTo>
                <a:cubicBezTo>
                  <a:pt x="273" y="158"/>
                  <a:pt x="272" y="156"/>
                  <a:pt x="269" y="156"/>
                </a:cubicBezTo>
                <a:cubicBezTo>
                  <a:pt x="259" y="156"/>
                  <a:pt x="259" y="156"/>
                  <a:pt x="259" y="156"/>
                </a:cubicBezTo>
                <a:cubicBezTo>
                  <a:pt x="257" y="156"/>
                  <a:pt x="255" y="158"/>
                  <a:pt x="255" y="160"/>
                </a:cubicBezTo>
                <a:cubicBezTo>
                  <a:pt x="255" y="169"/>
                  <a:pt x="255" y="169"/>
                  <a:pt x="255" y="169"/>
                </a:cubicBezTo>
                <a:cubicBezTo>
                  <a:pt x="245" y="170"/>
                  <a:pt x="237" y="173"/>
                  <a:pt x="231" y="178"/>
                </a:cubicBezTo>
                <a:cubicBezTo>
                  <a:pt x="226" y="183"/>
                  <a:pt x="223" y="189"/>
                  <a:pt x="223" y="198"/>
                </a:cubicBezTo>
                <a:cubicBezTo>
                  <a:pt x="223" y="204"/>
                  <a:pt x="224" y="209"/>
                  <a:pt x="226" y="212"/>
                </a:cubicBezTo>
                <a:cubicBezTo>
                  <a:pt x="227" y="216"/>
                  <a:pt x="230" y="220"/>
                  <a:pt x="235" y="223"/>
                </a:cubicBezTo>
                <a:cubicBezTo>
                  <a:pt x="239" y="226"/>
                  <a:pt x="244" y="229"/>
                  <a:pt x="251" y="231"/>
                </a:cubicBezTo>
                <a:cubicBezTo>
                  <a:pt x="257" y="233"/>
                  <a:pt x="262" y="235"/>
                  <a:pt x="265" y="237"/>
                </a:cubicBezTo>
                <a:cubicBezTo>
                  <a:pt x="269" y="238"/>
                  <a:pt x="271" y="240"/>
                  <a:pt x="273" y="241"/>
                </a:cubicBezTo>
                <a:cubicBezTo>
                  <a:pt x="274" y="242"/>
                  <a:pt x="275" y="244"/>
                  <a:pt x="275" y="245"/>
                </a:cubicBezTo>
                <a:cubicBezTo>
                  <a:pt x="275" y="248"/>
                  <a:pt x="274" y="250"/>
                  <a:pt x="272" y="251"/>
                </a:cubicBezTo>
                <a:cubicBezTo>
                  <a:pt x="270" y="252"/>
                  <a:pt x="266" y="252"/>
                  <a:pt x="262" y="252"/>
                </a:cubicBezTo>
                <a:cubicBezTo>
                  <a:pt x="256" y="252"/>
                  <a:pt x="250" y="251"/>
                  <a:pt x="243" y="249"/>
                </a:cubicBezTo>
                <a:cubicBezTo>
                  <a:pt x="240" y="248"/>
                  <a:pt x="238" y="248"/>
                  <a:pt x="236" y="247"/>
                </a:cubicBezTo>
                <a:cubicBezTo>
                  <a:pt x="232" y="246"/>
                  <a:pt x="228" y="248"/>
                  <a:pt x="226" y="252"/>
                </a:cubicBezTo>
                <a:cubicBezTo>
                  <a:pt x="224" y="260"/>
                  <a:pt x="224" y="260"/>
                  <a:pt x="224" y="260"/>
                </a:cubicBezTo>
                <a:cubicBezTo>
                  <a:pt x="222" y="264"/>
                  <a:pt x="224" y="269"/>
                  <a:pt x="228" y="270"/>
                </a:cubicBezTo>
                <a:cubicBezTo>
                  <a:pt x="237" y="273"/>
                  <a:pt x="247" y="275"/>
                  <a:pt x="255" y="275"/>
                </a:cubicBezTo>
                <a:cubicBezTo>
                  <a:pt x="255" y="284"/>
                  <a:pt x="255" y="284"/>
                  <a:pt x="255" y="284"/>
                </a:cubicBezTo>
                <a:cubicBezTo>
                  <a:pt x="255" y="286"/>
                  <a:pt x="257" y="288"/>
                  <a:pt x="259" y="288"/>
                </a:cubicBezTo>
                <a:cubicBezTo>
                  <a:pt x="269" y="288"/>
                  <a:pt x="269" y="288"/>
                  <a:pt x="269" y="288"/>
                </a:cubicBezTo>
                <a:cubicBezTo>
                  <a:pt x="272" y="288"/>
                  <a:pt x="273" y="286"/>
                  <a:pt x="273" y="284"/>
                </a:cubicBezTo>
                <a:cubicBezTo>
                  <a:pt x="273" y="275"/>
                  <a:pt x="273" y="275"/>
                  <a:pt x="273" y="275"/>
                </a:cubicBezTo>
                <a:cubicBezTo>
                  <a:pt x="284" y="273"/>
                  <a:pt x="292" y="270"/>
                  <a:pt x="297" y="265"/>
                </a:cubicBezTo>
                <a:cubicBezTo>
                  <a:pt x="303" y="259"/>
                  <a:pt x="306" y="252"/>
                  <a:pt x="306" y="243"/>
                </a:cubicBezTo>
                <a:cubicBezTo>
                  <a:pt x="306" y="235"/>
                  <a:pt x="303" y="229"/>
                  <a:pt x="299" y="224"/>
                </a:cubicBezTo>
                <a:cubicBezTo>
                  <a:pt x="294" y="219"/>
                  <a:pt x="286" y="214"/>
                  <a:pt x="275" y="210"/>
                </a:cubicBezTo>
                <a:close/>
              </a:path>
            </a:pathLst>
          </a:custGeom>
          <a:solidFill>
            <a:srgbClr val="0064A2"/>
          </a:solidFill>
          <a:ln>
            <a:noFill/>
          </a:ln>
        </p:spPr>
        <p:txBody>
          <a:bodyPr vert="horz" wrap="square" lIns="91440" tIns="45720" rIns="91440" bIns="45720" numCol="1" anchor="t" anchorCtr="0" compatLnSpc="1"/>
          <a:lstStyle/>
          <a:p>
            <a:endParaRPr lang="en-US" sz="1600" b="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hidden="1"/>
          <p:cNvSpPr/>
          <p:nvPr>
            <p:custDataLst>
              <p:tags r:id="rId1"/>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sz="2400" b="1" dirty="0">
              <a:latin typeface="Calibri Light" panose="020F0302020204030204" pitchFamily="34" charset="0"/>
              <a:ea typeface="+mj-ea"/>
              <a:cs typeface="+mj-cs"/>
              <a:sym typeface="Calibri Light" panose="020F0302020204030204" pitchFamily="34" charset="0"/>
            </a:endParaRPr>
          </a:p>
        </p:txBody>
      </p:sp>
      <p:pic>
        <p:nvPicPr>
          <p:cNvPr id="32" name="Picture 31"/>
          <p:cNvPicPr/>
          <p:nvPr/>
        </p:nvPicPr>
        <p:blipFill rotWithShape="1">
          <a:blip r:embed="rId4"/>
          <a:srcRect t="6663" b="6663"/>
          <a:stretch>
            <a:fillRect/>
          </a:stretch>
        </p:blipFill>
        <p:spPr>
          <a:xfrm>
            <a:off x="2142287" y="3604886"/>
            <a:ext cx="2436820" cy="1188060"/>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26" name="Rectangle: Rounded Corners 25"/>
          <p:cNvSpPr/>
          <p:nvPr/>
        </p:nvSpPr>
        <p:spPr>
          <a:xfrm>
            <a:off x="4813769" y="3604886"/>
            <a:ext cx="5398354" cy="1188060"/>
          </a:xfrm>
          <a:prstGeom prst="roundRect">
            <a:avLst>
              <a:gd name="adj" fmla="val 50000"/>
            </a:avLst>
          </a:prstGeom>
          <a:solidFill>
            <a:srgbClr val="0064A2"/>
          </a:solidFill>
          <a:ln>
            <a:noFill/>
          </a:ln>
        </p:spPr>
        <p:txBody>
          <a:bodyPr wrap="none" anchor="ctr"/>
          <a:lstStyle/>
          <a:p>
            <a:endParaRPr lang="en-US"/>
          </a:p>
        </p:txBody>
      </p:sp>
      <p:sp>
        <p:nvSpPr>
          <p:cNvPr id="27" name="Oval 26"/>
          <p:cNvSpPr/>
          <p:nvPr/>
        </p:nvSpPr>
        <p:spPr>
          <a:xfrm>
            <a:off x="4934016" y="3721172"/>
            <a:ext cx="955488" cy="955488"/>
          </a:xfrm>
          <a:prstGeom prst="ellipse">
            <a:avLst/>
          </a:prstGeom>
          <a:solidFill>
            <a:schemeClr val="accent4"/>
          </a:solidFill>
          <a:ln>
            <a:gradFill>
              <a:gsLst>
                <a:gs pos="0">
                  <a:schemeClr val="bg1">
                    <a:lumMod val="80000"/>
                  </a:schemeClr>
                </a:gs>
                <a:gs pos="100000">
                  <a:schemeClr val="bg1">
                    <a:lumMod val="54000"/>
                    <a:lumOff val="46000"/>
                  </a:schemeClr>
                </a:gs>
              </a:gsLst>
              <a:lin ang="5400000" scaled="1"/>
            </a:gradFill>
          </a:ln>
          <a:effectLst>
            <a:outerShdw blurRad="228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47775"/>
            <a:endParaRPr lang="en-US"/>
          </a:p>
        </p:txBody>
      </p:sp>
      <p:sp>
        <p:nvSpPr>
          <p:cNvPr id="16" name="Rectangle 15"/>
          <p:cNvSpPr/>
          <p:nvPr/>
        </p:nvSpPr>
        <p:spPr>
          <a:xfrm>
            <a:off x="6033157" y="3914224"/>
            <a:ext cx="3928353" cy="569387"/>
          </a:xfrm>
          <a:prstGeom prst="rect">
            <a:avLst/>
          </a:prstGeom>
        </p:spPr>
        <p:txBody>
          <a:bodyPr wrap="square" lIns="15240" tIns="7620" rIns="15240" bIns="7620">
            <a:spAutoFit/>
          </a:bodyPr>
          <a:lstStyle/>
          <a:p>
            <a:r>
              <a:rPr lang="en-US" dirty="0">
                <a:solidFill>
                  <a:schemeClr val="bg1"/>
                </a:solidFill>
              </a:rPr>
              <a:t>Smaller, under development projects</a:t>
            </a:r>
            <a:br>
              <a:rPr lang="en-US" dirty="0">
                <a:solidFill>
                  <a:schemeClr val="bg1"/>
                </a:solidFill>
              </a:rPr>
            </a:br>
            <a:r>
              <a:rPr lang="en-US" dirty="0">
                <a:solidFill>
                  <a:schemeClr val="bg1"/>
                </a:solidFill>
              </a:rPr>
              <a:t>(branded hotels / multi-family, $5-25M)</a:t>
            </a:r>
          </a:p>
        </p:txBody>
      </p:sp>
      <p:sp>
        <p:nvSpPr>
          <p:cNvPr id="42" name="Freeform 219"/>
          <p:cNvSpPr>
            <a:spLocks noChangeArrowheads="1"/>
          </p:cNvSpPr>
          <p:nvPr/>
        </p:nvSpPr>
        <p:spPr bwMode="auto">
          <a:xfrm>
            <a:off x="5197247" y="3957590"/>
            <a:ext cx="429026" cy="482655"/>
          </a:xfrm>
          <a:custGeom>
            <a:avLst/>
            <a:gdLst>
              <a:gd name="T0" fmla="*/ 413 w 546"/>
              <a:gd name="T1" fmla="*/ 368 h 619"/>
              <a:gd name="T2" fmla="*/ 413 w 546"/>
              <a:gd name="T3" fmla="*/ 368 h 619"/>
              <a:gd name="T4" fmla="*/ 236 w 546"/>
              <a:gd name="T5" fmla="*/ 368 h 619"/>
              <a:gd name="T6" fmla="*/ 221 w 546"/>
              <a:gd name="T7" fmla="*/ 383 h 619"/>
              <a:gd name="T8" fmla="*/ 236 w 546"/>
              <a:gd name="T9" fmla="*/ 412 h 619"/>
              <a:gd name="T10" fmla="*/ 413 w 546"/>
              <a:gd name="T11" fmla="*/ 412 h 619"/>
              <a:gd name="T12" fmla="*/ 427 w 546"/>
              <a:gd name="T13" fmla="*/ 383 h 619"/>
              <a:gd name="T14" fmla="*/ 413 w 546"/>
              <a:gd name="T15" fmla="*/ 368 h 619"/>
              <a:gd name="T16" fmla="*/ 413 w 546"/>
              <a:gd name="T17" fmla="*/ 265 h 619"/>
              <a:gd name="T18" fmla="*/ 413 w 546"/>
              <a:gd name="T19" fmla="*/ 265 h 619"/>
              <a:gd name="T20" fmla="*/ 236 w 546"/>
              <a:gd name="T21" fmla="*/ 265 h 619"/>
              <a:gd name="T22" fmla="*/ 221 w 546"/>
              <a:gd name="T23" fmla="*/ 295 h 619"/>
              <a:gd name="T24" fmla="*/ 236 w 546"/>
              <a:gd name="T25" fmla="*/ 309 h 619"/>
              <a:gd name="T26" fmla="*/ 413 w 546"/>
              <a:gd name="T27" fmla="*/ 309 h 619"/>
              <a:gd name="T28" fmla="*/ 427 w 546"/>
              <a:gd name="T29" fmla="*/ 295 h 619"/>
              <a:gd name="T30" fmla="*/ 413 w 546"/>
              <a:gd name="T31" fmla="*/ 265 h 619"/>
              <a:gd name="T32" fmla="*/ 413 w 546"/>
              <a:gd name="T33" fmla="*/ 0 h 619"/>
              <a:gd name="T34" fmla="*/ 413 w 546"/>
              <a:gd name="T35" fmla="*/ 0 h 619"/>
              <a:gd name="T36" fmla="*/ 177 w 546"/>
              <a:gd name="T37" fmla="*/ 0 h 619"/>
              <a:gd name="T38" fmla="*/ 104 w 546"/>
              <a:gd name="T39" fmla="*/ 74 h 619"/>
              <a:gd name="T40" fmla="*/ 74 w 546"/>
              <a:gd name="T41" fmla="*/ 74 h 619"/>
              <a:gd name="T42" fmla="*/ 0 w 546"/>
              <a:gd name="T43" fmla="*/ 147 h 619"/>
              <a:gd name="T44" fmla="*/ 0 w 546"/>
              <a:gd name="T45" fmla="*/ 545 h 619"/>
              <a:gd name="T46" fmla="*/ 74 w 546"/>
              <a:gd name="T47" fmla="*/ 618 h 619"/>
              <a:gd name="T48" fmla="*/ 368 w 546"/>
              <a:gd name="T49" fmla="*/ 618 h 619"/>
              <a:gd name="T50" fmla="*/ 457 w 546"/>
              <a:gd name="T51" fmla="*/ 545 h 619"/>
              <a:gd name="T52" fmla="*/ 472 w 546"/>
              <a:gd name="T53" fmla="*/ 545 h 619"/>
              <a:gd name="T54" fmla="*/ 545 w 546"/>
              <a:gd name="T55" fmla="*/ 471 h 619"/>
              <a:gd name="T56" fmla="*/ 545 w 546"/>
              <a:gd name="T57" fmla="*/ 192 h 619"/>
              <a:gd name="T58" fmla="*/ 545 w 546"/>
              <a:gd name="T59" fmla="*/ 147 h 619"/>
              <a:gd name="T60" fmla="*/ 413 w 546"/>
              <a:gd name="T61" fmla="*/ 0 h 619"/>
              <a:gd name="T62" fmla="*/ 368 w 546"/>
              <a:gd name="T63" fmla="*/ 589 h 619"/>
              <a:gd name="T64" fmla="*/ 368 w 546"/>
              <a:gd name="T65" fmla="*/ 589 h 619"/>
              <a:gd name="T66" fmla="*/ 74 w 546"/>
              <a:gd name="T67" fmla="*/ 589 h 619"/>
              <a:gd name="T68" fmla="*/ 45 w 546"/>
              <a:gd name="T69" fmla="*/ 545 h 619"/>
              <a:gd name="T70" fmla="*/ 45 w 546"/>
              <a:gd name="T71" fmla="*/ 147 h 619"/>
              <a:gd name="T72" fmla="*/ 74 w 546"/>
              <a:gd name="T73" fmla="*/ 118 h 619"/>
              <a:gd name="T74" fmla="*/ 104 w 546"/>
              <a:gd name="T75" fmla="*/ 118 h 619"/>
              <a:gd name="T76" fmla="*/ 104 w 546"/>
              <a:gd name="T77" fmla="*/ 471 h 619"/>
              <a:gd name="T78" fmla="*/ 177 w 546"/>
              <a:gd name="T79" fmla="*/ 545 h 619"/>
              <a:gd name="T80" fmla="*/ 413 w 546"/>
              <a:gd name="T81" fmla="*/ 545 h 619"/>
              <a:gd name="T82" fmla="*/ 368 w 546"/>
              <a:gd name="T83" fmla="*/ 589 h 619"/>
              <a:gd name="T84" fmla="*/ 516 w 546"/>
              <a:gd name="T85" fmla="*/ 471 h 619"/>
              <a:gd name="T86" fmla="*/ 516 w 546"/>
              <a:gd name="T87" fmla="*/ 471 h 619"/>
              <a:gd name="T88" fmla="*/ 472 w 546"/>
              <a:gd name="T89" fmla="*/ 501 h 619"/>
              <a:gd name="T90" fmla="*/ 177 w 546"/>
              <a:gd name="T91" fmla="*/ 501 h 619"/>
              <a:gd name="T92" fmla="*/ 133 w 546"/>
              <a:gd name="T93" fmla="*/ 471 h 619"/>
              <a:gd name="T94" fmla="*/ 133 w 546"/>
              <a:gd name="T95" fmla="*/ 74 h 619"/>
              <a:gd name="T96" fmla="*/ 177 w 546"/>
              <a:gd name="T97" fmla="*/ 29 h 619"/>
              <a:gd name="T98" fmla="*/ 368 w 546"/>
              <a:gd name="T99" fmla="*/ 29 h 619"/>
              <a:gd name="T100" fmla="*/ 368 w 546"/>
              <a:gd name="T101" fmla="*/ 118 h 619"/>
              <a:gd name="T102" fmla="*/ 457 w 546"/>
              <a:gd name="T103" fmla="*/ 192 h 619"/>
              <a:gd name="T104" fmla="*/ 516 w 546"/>
              <a:gd name="T105" fmla="*/ 192 h 619"/>
              <a:gd name="T106" fmla="*/ 516 w 546"/>
              <a:gd name="T107" fmla="*/ 471 h 619"/>
              <a:gd name="T108" fmla="*/ 457 w 546"/>
              <a:gd name="T109" fmla="*/ 147 h 619"/>
              <a:gd name="T110" fmla="*/ 457 w 546"/>
              <a:gd name="T111" fmla="*/ 147 h 619"/>
              <a:gd name="T112" fmla="*/ 413 w 546"/>
              <a:gd name="T113" fmla="*/ 88 h 619"/>
              <a:gd name="T114" fmla="*/ 413 w 546"/>
              <a:gd name="T115" fmla="*/ 29 h 619"/>
              <a:gd name="T116" fmla="*/ 413 w 546"/>
              <a:gd name="T117" fmla="*/ 29 h 619"/>
              <a:gd name="T118" fmla="*/ 516 w 546"/>
              <a:gd name="T119" fmla="*/ 147 h 619"/>
              <a:gd name="T120" fmla="*/ 457 w 546"/>
              <a:gd name="T121" fmla="*/ 147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46" h="619">
                <a:moveTo>
                  <a:pt x="413" y="368"/>
                </a:moveTo>
                <a:lnTo>
                  <a:pt x="413" y="368"/>
                </a:lnTo>
                <a:cubicBezTo>
                  <a:pt x="236" y="368"/>
                  <a:pt x="236" y="368"/>
                  <a:pt x="236" y="368"/>
                </a:cubicBezTo>
                <a:cubicBezTo>
                  <a:pt x="221" y="368"/>
                  <a:pt x="221" y="383"/>
                  <a:pt x="221" y="383"/>
                </a:cubicBezTo>
                <a:cubicBezTo>
                  <a:pt x="221" y="398"/>
                  <a:pt x="221" y="412"/>
                  <a:pt x="236" y="412"/>
                </a:cubicBezTo>
                <a:cubicBezTo>
                  <a:pt x="413" y="412"/>
                  <a:pt x="413" y="412"/>
                  <a:pt x="413" y="412"/>
                </a:cubicBezTo>
                <a:cubicBezTo>
                  <a:pt x="427" y="412"/>
                  <a:pt x="427" y="398"/>
                  <a:pt x="427" y="383"/>
                </a:cubicBezTo>
                <a:cubicBezTo>
                  <a:pt x="427" y="383"/>
                  <a:pt x="427" y="368"/>
                  <a:pt x="413" y="368"/>
                </a:cubicBezTo>
                <a:close/>
                <a:moveTo>
                  <a:pt x="413" y="265"/>
                </a:moveTo>
                <a:lnTo>
                  <a:pt x="413" y="265"/>
                </a:lnTo>
                <a:cubicBezTo>
                  <a:pt x="236" y="265"/>
                  <a:pt x="236" y="265"/>
                  <a:pt x="236" y="265"/>
                </a:cubicBezTo>
                <a:cubicBezTo>
                  <a:pt x="221" y="265"/>
                  <a:pt x="221" y="280"/>
                  <a:pt x="221" y="295"/>
                </a:cubicBezTo>
                <a:cubicBezTo>
                  <a:pt x="221" y="295"/>
                  <a:pt x="221" y="309"/>
                  <a:pt x="236" y="309"/>
                </a:cubicBezTo>
                <a:cubicBezTo>
                  <a:pt x="413" y="309"/>
                  <a:pt x="413" y="309"/>
                  <a:pt x="413" y="309"/>
                </a:cubicBezTo>
                <a:cubicBezTo>
                  <a:pt x="427" y="309"/>
                  <a:pt x="427" y="295"/>
                  <a:pt x="427" y="295"/>
                </a:cubicBezTo>
                <a:cubicBezTo>
                  <a:pt x="427" y="280"/>
                  <a:pt x="427" y="265"/>
                  <a:pt x="413" y="265"/>
                </a:cubicBezTo>
                <a:close/>
                <a:moveTo>
                  <a:pt x="413" y="0"/>
                </a:moveTo>
                <a:lnTo>
                  <a:pt x="413" y="0"/>
                </a:lnTo>
                <a:lnTo>
                  <a:pt x="177" y="0"/>
                </a:lnTo>
                <a:cubicBezTo>
                  <a:pt x="133" y="0"/>
                  <a:pt x="104" y="29"/>
                  <a:pt x="104" y="74"/>
                </a:cubicBezTo>
                <a:cubicBezTo>
                  <a:pt x="74" y="74"/>
                  <a:pt x="74" y="74"/>
                  <a:pt x="74" y="74"/>
                </a:cubicBezTo>
                <a:cubicBezTo>
                  <a:pt x="30" y="74"/>
                  <a:pt x="0" y="118"/>
                  <a:pt x="0" y="147"/>
                </a:cubicBezTo>
                <a:cubicBezTo>
                  <a:pt x="0" y="545"/>
                  <a:pt x="0" y="545"/>
                  <a:pt x="0" y="545"/>
                </a:cubicBezTo>
                <a:cubicBezTo>
                  <a:pt x="0" y="589"/>
                  <a:pt x="45" y="618"/>
                  <a:pt x="74" y="618"/>
                </a:cubicBezTo>
                <a:cubicBezTo>
                  <a:pt x="368" y="618"/>
                  <a:pt x="368" y="618"/>
                  <a:pt x="368" y="618"/>
                </a:cubicBezTo>
                <a:cubicBezTo>
                  <a:pt x="413" y="618"/>
                  <a:pt x="457" y="589"/>
                  <a:pt x="457" y="545"/>
                </a:cubicBezTo>
                <a:cubicBezTo>
                  <a:pt x="472" y="545"/>
                  <a:pt x="472" y="545"/>
                  <a:pt x="472" y="545"/>
                </a:cubicBezTo>
                <a:cubicBezTo>
                  <a:pt x="516" y="545"/>
                  <a:pt x="545" y="501"/>
                  <a:pt x="545" y="471"/>
                </a:cubicBezTo>
                <a:cubicBezTo>
                  <a:pt x="545" y="192"/>
                  <a:pt x="545" y="192"/>
                  <a:pt x="545" y="192"/>
                </a:cubicBezTo>
                <a:cubicBezTo>
                  <a:pt x="545" y="147"/>
                  <a:pt x="545" y="147"/>
                  <a:pt x="545" y="147"/>
                </a:cubicBezTo>
                <a:lnTo>
                  <a:pt x="413" y="0"/>
                </a:lnTo>
                <a:close/>
                <a:moveTo>
                  <a:pt x="368" y="589"/>
                </a:moveTo>
                <a:lnTo>
                  <a:pt x="368" y="589"/>
                </a:lnTo>
                <a:cubicBezTo>
                  <a:pt x="74" y="589"/>
                  <a:pt x="74" y="589"/>
                  <a:pt x="74" y="589"/>
                </a:cubicBezTo>
                <a:cubicBezTo>
                  <a:pt x="59" y="589"/>
                  <a:pt x="45" y="559"/>
                  <a:pt x="45" y="545"/>
                </a:cubicBezTo>
                <a:cubicBezTo>
                  <a:pt x="45" y="147"/>
                  <a:pt x="45" y="147"/>
                  <a:pt x="45" y="147"/>
                </a:cubicBezTo>
                <a:cubicBezTo>
                  <a:pt x="45" y="133"/>
                  <a:pt x="59" y="118"/>
                  <a:pt x="74" y="118"/>
                </a:cubicBezTo>
                <a:cubicBezTo>
                  <a:pt x="104" y="118"/>
                  <a:pt x="104" y="118"/>
                  <a:pt x="104" y="118"/>
                </a:cubicBezTo>
                <a:cubicBezTo>
                  <a:pt x="104" y="471"/>
                  <a:pt x="104" y="471"/>
                  <a:pt x="104" y="471"/>
                </a:cubicBezTo>
                <a:cubicBezTo>
                  <a:pt x="104" y="501"/>
                  <a:pt x="133" y="545"/>
                  <a:pt x="177" y="545"/>
                </a:cubicBezTo>
                <a:cubicBezTo>
                  <a:pt x="413" y="545"/>
                  <a:pt x="413" y="545"/>
                  <a:pt x="413" y="545"/>
                </a:cubicBezTo>
                <a:cubicBezTo>
                  <a:pt x="413" y="559"/>
                  <a:pt x="398" y="589"/>
                  <a:pt x="368" y="589"/>
                </a:cubicBezTo>
                <a:close/>
                <a:moveTo>
                  <a:pt x="516" y="471"/>
                </a:moveTo>
                <a:lnTo>
                  <a:pt x="516" y="471"/>
                </a:lnTo>
                <a:cubicBezTo>
                  <a:pt x="516" y="486"/>
                  <a:pt x="486" y="501"/>
                  <a:pt x="472" y="501"/>
                </a:cubicBezTo>
                <a:cubicBezTo>
                  <a:pt x="177" y="501"/>
                  <a:pt x="177" y="501"/>
                  <a:pt x="177" y="501"/>
                </a:cubicBezTo>
                <a:cubicBezTo>
                  <a:pt x="163" y="501"/>
                  <a:pt x="133" y="486"/>
                  <a:pt x="133" y="471"/>
                </a:cubicBezTo>
                <a:cubicBezTo>
                  <a:pt x="133" y="74"/>
                  <a:pt x="133" y="74"/>
                  <a:pt x="133" y="74"/>
                </a:cubicBezTo>
                <a:cubicBezTo>
                  <a:pt x="133" y="59"/>
                  <a:pt x="163" y="29"/>
                  <a:pt x="177" y="29"/>
                </a:cubicBezTo>
                <a:cubicBezTo>
                  <a:pt x="368" y="29"/>
                  <a:pt x="368" y="29"/>
                  <a:pt x="368" y="29"/>
                </a:cubicBezTo>
                <a:cubicBezTo>
                  <a:pt x="368" y="74"/>
                  <a:pt x="368" y="118"/>
                  <a:pt x="368" y="118"/>
                </a:cubicBezTo>
                <a:cubicBezTo>
                  <a:pt x="368" y="147"/>
                  <a:pt x="413" y="192"/>
                  <a:pt x="457" y="192"/>
                </a:cubicBezTo>
                <a:cubicBezTo>
                  <a:pt x="457" y="192"/>
                  <a:pt x="472" y="192"/>
                  <a:pt x="516" y="192"/>
                </a:cubicBezTo>
                <a:lnTo>
                  <a:pt x="516" y="471"/>
                </a:lnTo>
                <a:close/>
                <a:moveTo>
                  <a:pt x="457" y="147"/>
                </a:moveTo>
                <a:lnTo>
                  <a:pt x="457" y="147"/>
                </a:lnTo>
                <a:cubicBezTo>
                  <a:pt x="427" y="147"/>
                  <a:pt x="413" y="118"/>
                  <a:pt x="413" y="88"/>
                </a:cubicBezTo>
                <a:cubicBezTo>
                  <a:pt x="413" y="88"/>
                  <a:pt x="413" y="74"/>
                  <a:pt x="413" y="29"/>
                </a:cubicBezTo>
                <a:lnTo>
                  <a:pt x="413" y="29"/>
                </a:lnTo>
                <a:cubicBezTo>
                  <a:pt x="516" y="147"/>
                  <a:pt x="516" y="147"/>
                  <a:pt x="516" y="147"/>
                </a:cubicBezTo>
                <a:lnTo>
                  <a:pt x="457" y="147"/>
                </a:lnTo>
                <a:close/>
              </a:path>
            </a:pathLst>
          </a:custGeom>
          <a:solidFill>
            <a:srgbClr val="0064A2"/>
          </a:solidFill>
          <a:ln>
            <a:noFill/>
          </a:ln>
          <a:effectLst/>
        </p:spPr>
        <p:txBody>
          <a:bodyPr wrap="none" lIns="89606" tIns="44803" rIns="89606" bIns="44803" anchor="ctr"/>
          <a:lstStyle/>
          <a:p>
            <a:pPr defTabSz="447675">
              <a:defRPr/>
            </a:pPr>
            <a:endParaRPr lang="en-US">
              <a:solidFill>
                <a:prstClr val="black"/>
              </a:solidFill>
              <a:ea typeface="MS PGothic" panose="020B0600070205080204" pitchFamily="34" charset="-128"/>
            </a:endParaRPr>
          </a:p>
        </p:txBody>
      </p:sp>
      <p:pic>
        <p:nvPicPr>
          <p:cNvPr id="31" name="Picture 30"/>
          <p:cNvPicPr/>
          <p:nvPr/>
        </p:nvPicPr>
        <p:blipFill rotWithShape="1">
          <a:blip r:embed="rId5"/>
          <a:srcRect t="1356" b="11970"/>
          <a:stretch>
            <a:fillRect/>
          </a:stretch>
        </p:blipFill>
        <p:spPr>
          <a:xfrm>
            <a:off x="2142286" y="4969476"/>
            <a:ext cx="2436820" cy="1188060"/>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29" name="Rectangle: Rounded Corners 28"/>
          <p:cNvSpPr/>
          <p:nvPr/>
        </p:nvSpPr>
        <p:spPr>
          <a:xfrm>
            <a:off x="4813769" y="4969476"/>
            <a:ext cx="5398354" cy="1188060"/>
          </a:xfrm>
          <a:prstGeom prst="roundRect">
            <a:avLst>
              <a:gd name="adj" fmla="val 50000"/>
            </a:avLst>
          </a:prstGeom>
          <a:solidFill>
            <a:srgbClr val="0064A2"/>
          </a:solidFill>
          <a:ln>
            <a:noFill/>
          </a:ln>
        </p:spPr>
        <p:txBody>
          <a:bodyPr wrap="none" anchor="ctr"/>
          <a:lstStyle/>
          <a:p>
            <a:endParaRPr lang="en-US"/>
          </a:p>
        </p:txBody>
      </p:sp>
      <p:sp>
        <p:nvSpPr>
          <p:cNvPr id="34" name="Oval 33"/>
          <p:cNvSpPr/>
          <p:nvPr/>
        </p:nvSpPr>
        <p:spPr>
          <a:xfrm>
            <a:off x="4934016" y="5085762"/>
            <a:ext cx="955488" cy="955488"/>
          </a:xfrm>
          <a:prstGeom prst="ellipse">
            <a:avLst/>
          </a:prstGeom>
          <a:solidFill>
            <a:schemeClr val="accent4"/>
          </a:solidFill>
          <a:ln>
            <a:gradFill>
              <a:gsLst>
                <a:gs pos="0">
                  <a:schemeClr val="bg1">
                    <a:lumMod val="80000"/>
                  </a:schemeClr>
                </a:gs>
                <a:gs pos="100000">
                  <a:schemeClr val="bg1">
                    <a:lumMod val="54000"/>
                    <a:lumOff val="46000"/>
                  </a:schemeClr>
                </a:gs>
              </a:gsLst>
              <a:lin ang="5400000" scaled="1"/>
            </a:gradFill>
          </a:ln>
          <a:effectLst>
            <a:outerShdw blurRad="228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47775"/>
            <a:endParaRPr lang="en-US"/>
          </a:p>
        </p:txBody>
      </p:sp>
      <p:sp>
        <p:nvSpPr>
          <p:cNvPr id="2" name="Rectangle 1"/>
          <p:cNvSpPr/>
          <p:nvPr/>
        </p:nvSpPr>
        <p:spPr bwMode="auto">
          <a:xfrm>
            <a:off x="6033157" y="5274773"/>
            <a:ext cx="3673288" cy="577467"/>
          </a:xfrm>
          <a:prstGeom prst="rect">
            <a:avLst/>
          </a:prstGeom>
          <a:noFill/>
          <a:ln w="9525" cap="flat" cmpd="sng" algn="ctr">
            <a:noFill/>
            <a:prstDash val="solid"/>
            <a:round/>
            <a:headEnd type="none" w="med" len="med"/>
            <a:tailEnd type="none" w="med" len="med"/>
          </a:ln>
          <a:effectLst/>
        </p:spPr>
        <p:txBody>
          <a:bodyPr vert="horz" wrap="square" lIns="4190" tIns="11621" rIns="4190" bIns="11621" numCol="1" rtlCol="0" anchor="ctr" anchorCtr="0" compatLnSpc="1">
            <a:spAutoFit/>
          </a:bodyPr>
          <a:lstStyle/>
          <a:p>
            <a:pPr defTabSz="1061720" eaLnBrk="0" fontAlgn="base" hangingPunct="0">
              <a:spcBef>
                <a:spcPct val="20000"/>
              </a:spcBef>
              <a:spcAft>
                <a:spcPct val="15000"/>
              </a:spcAft>
            </a:pPr>
            <a:r>
              <a:rPr lang="en-US" dirty="0">
                <a:solidFill>
                  <a:schemeClr val="bg1"/>
                </a:solidFill>
              </a:rPr>
              <a:t>Vertical integration of </a:t>
            </a:r>
            <a:br>
              <a:rPr lang="en-US" dirty="0">
                <a:solidFill>
                  <a:schemeClr val="bg1"/>
                </a:solidFill>
              </a:rPr>
            </a:br>
            <a:r>
              <a:rPr lang="en-US" dirty="0">
                <a:solidFill>
                  <a:schemeClr val="bg1"/>
                </a:solidFill>
              </a:rPr>
              <a:t>regional center / developer / broker</a:t>
            </a:r>
          </a:p>
        </p:txBody>
      </p:sp>
      <p:sp>
        <p:nvSpPr>
          <p:cNvPr id="44" name="Shape 2784"/>
          <p:cNvSpPr/>
          <p:nvPr/>
        </p:nvSpPr>
        <p:spPr>
          <a:xfrm>
            <a:off x="5184459" y="5336204"/>
            <a:ext cx="454605" cy="454605"/>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rgbClr val="0064A2"/>
          </a:solidFill>
          <a:ln w="12700">
            <a:miter lim="400000"/>
          </a:ln>
        </p:spPr>
        <p:txBody>
          <a:bodyPr lIns="13999" tIns="13999" rIns="13999" bIns="13999" anchor="ctr"/>
          <a:lstStyle/>
          <a:p>
            <a:pPr defTabSz="16764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solidFill>
                <a:srgbClr val="FFFFFF"/>
              </a:solidFill>
              <a:effectLst>
                <a:outerShdw blurRad="38100" dist="12700" dir="5400000" rotWithShape="0">
                  <a:srgbClr val="000000">
                    <a:alpha val="50000"/>
                  </a:srgbClr>
                </a:outerShdw>
              </a:effectLst>
              <a:ea typeface="Calibri" panose="020F0502020204030204" charset="0"/>
              <a:cs typeface="Calibri" panose="020F0502020204030204" charset="0"/>
              <a:sym typeface="Gill Sans"/>
            </a:endParaRPr>
          </a:p>
        </p:txBody>
      </p:sp>
      <p:pic>
        <p:nvPicPr>
          <p:cNvPr id="30" name="Picture 29"/>
          <p:cNvPicPr/>
          <p:nvPr/>
        </p:nvPicPr>
        <p:blipFill rotWithShape="1">
          <a:blip r:embed="rId6"/>
          <a:srcRect t="6663" b="6663"/>
          <a:stretch>
            <a:fillRect/>
          </a:stretch>
        </p:blipFill>
        <p:spPr>
          <a:xfrm>
            <a:off x="2142286" y="2240297"/>
            <a:ext cx="2436820" cy="1188060"/>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11" name="Rectangle: Rounded Corners 10"/>
          <p:cNvSpPr/>
          <p:nvPr/>
        </p:nvSpPr>
        <p:spPr>
          <a:xfrm>
            <a:off x="4813769" y="2240297"/>
            <a:ext cx="5398354" cy="1188060"/>
          </a:xfrm>
          <a:prstGeom prst="roundRect">
            <a:avLst>
              <a:gd name="adj" fmla="val 50000"/>
            </a:avLst>
          </a:prstGeom>
          <a:solidFill>
            <a:srgbClr val="0064A2"/>
          </a:solidFill>
          <a:ln>
            <a:noFill/>
          </a:ln>
        </p:spPr>
        <p:txBody>
          <a:bodyPr wrap="none" anchor="ctr"/>
          <a:lstStyle/>
          <a:p>
            <a:endParaRPr lang="en-US"/>
          </a:p>
        </p:txBody>
      </p:sp>
      <p:sp>
        <p:nvSpPr>
          <p:cNvPr id="6" name="Oval 5"/>
          <p:cNvSpPr/>
          <p:nvPr/>
        </p:nvSpPr>
        <p:spPr>
          <a:xfrm>
            <a:off x="4934016" y="2356583"/>
            <a:ext cx="955488" cy="955488"/>
          </a:xfrm>
          <a:prstGeom prst="ellipse">
            <a:avLst/>
          </a:prstGeom>
          <a:solidFill>
            <a:schemeClr val="accent4"/>
          </a:solidFill>
          <a:ln>
            <a:gradFill>
              <a:gsLst>
                <a:gs pos="0">
                  <a:schemeClr val="bg1">
                    <a:lumMod val="80000"/>
                  </a:schemeClr>
                </a:gs>
                <a:gs pos="100000">
                  <a:schemeClr val="bg1">
                    <a:lumMod val="54000"/>
                    <a:lumOff val="46000"/>
                  </a:schemeClr>
                </a:gs>
              </a:gsLst>
              <a:lin ang="5400000" scaled="1"/>
            </a:gradFill>
          </a:ln>
          <a:effectLst>
            <a:outerShdw blurRad="228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47775"/>
            <a:endParaRPr lang="en-US"/>
          </a:p>
        </p:txBody>
      </p:sp>
      <p:sp>
        <p:nvSpPr>
          <p:cNvPr id="15" name="Rectangle 14"/>
          <p:cNvSpPr/>
          <p:nvPr/>
        </p:nvSpPr>
        <p:spPr>
          <a:xfrm>
            <a:off x="6033157" y="2549635"/>
            <a:ext cx="3673288" cy="569387"/>
          </a:xfrm>
          <a:prstGeom prst="rect">
            <a:avLst/>
          </a:prstGeom>
        </p:spPr>
        <p:txBody>
          <a:bodyPr wrap="square" lIns="15240" tIns="7620" rIns="15240" bIns="7620">
            <a:spAutoFit/>
          </a:bodyPr>
          <a:lstStyle/>
          <a:p>
            <a:r>
              <a:rPr lang="en-US" dirty="0">
                <a:solidFill>
                  <a:schemeClr val="bg1"/>
                </a:solidFill>
              </a:rPr>
              <a:t>Higher investor returns (2-4%) (retrogression)</a:t>
            </a:r>
          </a:p>
        </p:txBody>
      </p:sp>
      <p:grpSp>
        <p:nvGrpSpPr>
          <p:cNvPr id="46" name="Group 45"/>
          <p:cNvGrpSpPr/>
          <p:nvPr/>
        </p:nvGrpSpPr>
        <p:grpSpPr>
          <a:xfrm>
            <a:off x="5176480" y="2555857"/>
            <a:ext cx="470563" cy="556943"/>
            <a:chOff x="1593407" y="2721366"/>
            <a:chExt cx="225676" cy="267103"/>
          </a:xfrm>
          <a:solidFill>
            <a:srgbClr val="002060"/>
          </a:solidFill>
        </p:grpSpPr>
        <p:sp>
          <p:nvSpPr>
            <p:cNvPr id="47" name="Shape 2929"/>
            <p:cNvSpPr/>
            <p:nvPr/>
          </p:nvSpPr>
          <p:spPr>
            <a:xfrm rot="20674552">
              <a:off x="1593407" y="2721366"/>
              <a:ext cx="205366" cy="205366"/>
            </a:xfrm>
            <a:custGeom>
              <a:avLst/>
              <a:gdLst/>
              <a:ahLst/>
              <a:cxnLst>
                <a:cxn ang="0">
                  <a:pos x="wd2" y="hd2"/>
                </a:cxn>
                <a:cxn ang="5400000">
                  <a:pos x="wd2" y="hd2"/>
                </a:cxn>
                <a:cxn ang="10800000">
                  <a:pos x="wd2" y="hd2"/>
                </a:cxn>
                <a:cxn ang="16200000">
                  <a:pos x="wd2" y="hd2"/>
                </a:cxn>
              </a:cxnLst>
              <a:rect l="0" t="0" r="r" b="b"/>
              <a:pathLst>
                <a:path w="21600" h="21600" extrusionOk="0">
                  <a:moveTo>
                    <a:pt x="15709" y="10176"/>
                  </a:moveTo>
                  <a:lnTo>
                    <a:pt x="15709" y="8345"/>
                  </a:lnTo>
                  <a:cubicBezTo>
                    <a:pt x="15709" y="8075"/>
                    <a:pt x="15490" y="7855"/>
                    <a:pt x="15218" y="7855"/>
                  </a:cubicBezTo>
                  <a:lnTo>
                    <a:pt x="14727" y="7855"/>
                  </a:lnTo>
                  <a:cubicBezTo>
                    <a:pt x="12724" y="7965"/>
                    <a:pt x="5590" y="8756"/>
                    <a:pt x="1949" y="14152"/>
                  </a:cubicBezTo>
                  <a:cubicBezTo>
                    <a:pt x="4809" y="5193"/>
                    <a:pt x="12588" y="4064"/>
                    <a:pt x="14727" y="3927"/>
                  </a:cubicBezTo>
                  <a:lnTo>
                    <a:pt x="15218" y="3927"/>
                  </a:lnTo>
                  <a:cubicBezTo>
                    <a:pt x="15490" y="3927"/>
                    <a:pt x="15709" y="3708"/>
                    <a:pt x="15709" y="3436"/>
                  </a:cubicBezTo>
                  <a:lnTo>
                    <a:pt x="15709" y="1606"/>
                  </a:lnTo>
                  <a:lnTo>
                    <a:pt x="20383" y="5891"/>
                  </a:lnTo>
                  <a:cubicBezTo>
                    <a:pt x="20383" y="5891"/>
                    <a:pt x="15709" y="10176"/>
                    <a:pt x="15709" y="10176"/>
                  </a:cubicBezTo>
                  <a:close/>
                  <a:moveTo>
                    <a:pt x="21456" y="5544"/>
                  </a:moveTo>
                  <a:lnTo>
                    <a:pt x="15565" y="144"/>
                  </a:lnTo>
                  <a:cubicBezTo>
                    <a:pt x="15477" y="55"/>
                    <a:pt x="15354" y="0"/>
                    <a:pt x="15218" y="0"/>
                  </a:cubicBezTo>
                  <a:cubicBezTo>
                    <a:pt x="14947" y="0"/>
                    <a:pt x="14727" y="220"/>
                    <a:pt x="14727" y="491"/>
                  </a:cubicBezTo>
                  <a:lnTo>
                    <a:pt x="14727" y="2942"/>
                  </a:lnTo>
                  <a:cubicBezTo>
                    <a:pt x="12130" y="3150"/>
                    <a:pt x="0" y="4991"/>
                    <a:pt x="0" y="21109"/>
                  </a:cubicBezTo>
                  <a:cubicBezTo>
                    <a:pt x="0" y="21380"/>
                    <a:pt x="220" y="21600"/>
                    <a:pt x="491" y="21600"/>
                  </a:cubicBezTo>
                  <a:cubicBezTo>
                    <a:pt x="762" y="21600"/>
                    <a:pt x="982" y="21380"/>
                    <a:pt x="982" y="21109"/>
                  </a:cubicBezTo>
                  <a:cubicBezTo>
                    <a:pt x="982" y="16042"/>
                    <a:pt x="3417" y="12440"/>
                    <a:pt x="8250" y="10404"/>
                  </a:cubicBezTo>
                  <a:cubicBezTo>
                    <a:pt x="11093" y="9206"/>
                    <a:pt x="13684" y="8943"/>
                    <a:pt x="14727" y="8884"/>
                  </a:cubicBezTo>
                  <a:lnTo>
                    <a:pt x="14727" y="11291"/>
                  </a:lnTo>
                  <a:cubicBezTo>
                    <a:pt x="14727" y="11562"/>
                    <a:pt x="14947" y="11782"/>
                    <a:pt x="15218" y="11782"/>
                  </a:cubicBezTo>
                  <a:cubicBezTo>
                    <a:pt x="15354" y="11782"/>
                    <a:pt x="15477" y="11727"/>
                    <a:pt x="15565" y="11638"/>
                  </a:cubicBezTo>
                  <a:lnTo>
                    <a:pt x="21456" y="6238"/>
                  </a:lnTo>
                  <a:cubicBezTo>
                    <a:pt x="21545" y="6150"/>
                    <a:pt x="21600" y="6027"/>
                    <a:pt x="21600" y="5891"/>
                  </a:cubicBezTo>
                  <a:cubicBezTo>
                    <a:pt x="21600" y="5756"/>
                    <a:pt x="21545" y="5633"/>
                    <a:pt x="21456" y="5544"/>
                  </a:cubicBezTo>
                </a:path>
              </a:pathLst>
            </a:custGeom>
            <a:solidFill>
              <a:srgbClr val="0064A2"/>
            </a:solidFill>
            <a:ln w="12700">
              <a:miter lim="400000"/>
            </a:ln>
          </p:spPr>
          <p:txBody>
            <a:bodyPr lIns="13999" tIns="13999" rIns="13999" bIns="13999" anchor="ctr"/>
            <a:lstStyle/>
            <a:p>
              <a:pPr defTabSz="16764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solidFill>
                  <a:srgbClr val="FFFFFF"/>
                </a:solidFill>
                <a:effectLst>
                  <a:outerShdw blurRad="38100" dist="12700" dir="5400000" rotWithShape="0">
                    <a:srgbClr val="000000">
                      <a:alpha val="50000"/>
                    </a:srgbClr>
                  </a:outerShdw>
                </a:effectLst>
                <a:ea typeface="Calibri" panose="020F0502020204030204" charset="0"/>
                <a:cs typeface="Calibri" panose="020F0502020204030204" charset="0"/>
                <a:sym typeface="Gill Sans"/>
              </a:endParaRPr>
            </a:p>
          </p:txBody>
        </p:sp>
        <p:sp>
          <p:nvSpPr>
            <p:cNvPr id="48" name="Shape 2792"/>
            <p:cNvSpPr/>
            <p:nvPr/>
          </p:nvSpPr>
          <p:spPr>
            <a:xfrm>
              <a:off x="1666127" y="2835513"/>
              <a:ext cx="152956" cy="152956"/>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949" y="13580"/>
                  </a:moveTo>
                  <a:cubicBezTo>
                    <a:pt x="11701" y="13784"/>
                    <a:pt x="11474" y="13901"/>
                    <a:pt x="11085" y="13931"/>
                  </a:cubicBezTo>
                  <a:lnTo>
                    <a:pt x="11085" y="11339"/>
                  </a:lnTo>
                  <a:cubicBezTo>
                    <a:pt x="11251" y="11383"/>
                    <a:pt x="11321" y="11435"/>
                    <a:pt x="11479" y="11494"/>
                  </a:cubicBezTo>
                  <a:cubicBezTo>
                    <a:pt x="11638" y="11554"/>
                    <a:pt x="11780" y="11632"/>
                    <a:pt x="11906" y="11728"/>
                  </a:cubicBezTo>
                  <a:cubicBezTo>
                    <a:pt x="12032" y="11824"/>
                    <a:pt x="12133" y="11943"/>
                    <a:pt x="12208" y="12084"/>
                  </a:cubicBezTo>
                  <a:cubicBezTo>
                    <a:pt x="12284" y="12225"/>
                    <a:pt x="12322" y="12399"/>
                    <a:pt x="12322" y="12607"/>
                  </a:cubicBezTo>
                  <a:cubicBezTo>
                    <a:pt x="12322" y="13052"/>
                    <a:pt x="12198" y="13376"/>
                    <a:pt x="11949" y="13580"/>
                  </a:cubicBezTo>
                  <a:moveTo>
                    <a:pt x="10437" y="9837"/>
                  </a:moveTo>
                  <a:cubicBezTo>
                    <a:pt x="10286" y="9800"/>
                    <a:pt x="10228" y="9753"/>
                    <a:pt x="10081" y="9698"/>
                  </a:cubicBezTo>
                  <a:cubicBezTo>
                    <a:pt x="9933" y="9642"/>
                    <a:pt x="9803" y="9570"/>
                    <a:pt x="9692" y="9481"/>
                  </a:cubicBezTo>
                  <a:cubicBezTo>
                    <a:pt x="9581" y="9392"/>
                    <a:pt x="9489" y="9285"/>
                    <a:pt x="9417" y="9159"/>
                  </a:cubicBezTo>
                  <a:cubicBezTo>
                    <a:pt x="9345" y="9032"/>
                    <a:pt x="9309" y="8880"/>
                    <a:pt x="9309" y="8702"/>
                  </a:cubicBezTo>
                  <a:cubicBezTo>
                    <a:pt x="9309" y="8309"/>
                    <a:pt x="9415" y="8030"/>
                    <a:pt x="9627" y="7862"/>
                  </a:cubicBezTo>
                  <a:cubicBezTo>
                    <a:pt x="9839" y="7696"/>
                    <a:pt x="10048" y="7612"/>
                    <a:pt x="10437" y="7612"/>
                  </a:cubicBezTo>
                  <a:cubicBezTo>
                    <a:pt x="10437" y="7612"/>
                    <a:pt x="10437" y="9837"/>
                    <a:pt x="10437" y="9837"/>
                  </a:cubicBezTo>
                  <a:close/>
                  <a:moveTo>
                    <a:pt x="12765" y="10727"/>
                  </a:moveTo>
                  <a:cubicBezTo>
                    <a:pt x="12527" y="10542"/>
                    <a:pt x="12253" y="10390"/>
                    <a:pt x="11944" y="10271"/>
                  </a:cubicBezTo>
                  <a:cubicBezTo>
                    <a:pt x="11634" y="10153"/>
                    <a:pt x="11410" y="10049"/>
                    <a:pt x="11085" y="9959"/>
                  </a:cubicBezTo>
                  <a:lnTo>
                    <a:pt x="11085" y="7612"/>
                  </a:lnTo>
                  <a:cubicBezTo>
                    <a:pt x="11474" y="7612"/>
                    <a:pt x="11665" y="7713"/>
                    <a:pt x="11841" y="7913"/>
                  </a:cubicBezTo>
                  <a:cubicBezTo>
                    <a:pt x="12017" y="8113"/>
                    <a:pt x="12113" y="8402"/>
                    <a:pt x="12127" y="8781"/>
                  </a:cubicBezTo>
                  <a:lnTo>
                    <a:pt x="13359" y="8781"/>
                  </a:lnTo>
                  <a:cubicBezTo>
                    <a:pt x="13359" y="8417"/>
                    <a:pt x="13295" y="8098"/>
                    <a:pt x="13170" y="7824"/>
                  </a:cubicBezTo>
                  <a:cubicBezTo>
                    <a:pt x="13043" y="7550"/>
                    <a:pt x="12875" y="7323"/>
                    <a:pt x="12662" y="7145"/>
                  </a:cubicBezTo>
                  <a:cubicBezTo>
                    <a:pt x="12449" y="6967"/>
                    <a:pt x="12200" y="6833"/>
                    <a:pt x="11911" y="6744"/>
                  </a:cubicBezTo>
                  <a:cubicBezTo>
                    <a:pt x="11623" y="6656"/>
                    <a:pt x="11410" y="6611"/>
                    <a:pt x="11085" y="6611"/>
                  </a:cubicBezTo>
                  <a:lnTo>
                    <a:pt x="11085" y="5881"/>
                  </a:lnTo>
                  <a:lnTo>
                    <a:pt x="10437" y="5881"/>
                  </a:lnTo>
                  <a:lnTo>
                    <a:pt x="10437" y="6611"/>
                  </a:lnTo>
                  <a:cubicBezTo>
                    <a:pt x="10113" y="6611"/>
                    <a:pt x="9895" y="6659"/>
                    <a:pt x="9600" y="6756"/>
                  </a:cubicBezTo>
                  <a:cubicBezTo>
                    <a:pt x="9305" y="6852"/>
                    <a:pt x="9044" y="6991"/>
                    <a:pt x="8817" y="7173"/>
                  </a:cubicBezTo>
                  <a:cubicBezTo>
                    <a:pt x="8590" y="7355"/>
                    <a:pt x="8410" y="7581"/>
                    <a:pt x="8277" y="7852"/>
                  </a:cubicBezTo>
                  <a:cubicBezTo>
                    <a:pt x="8144" y="8122"/>
                    <a:pt x="8077" y="8436"/>
                    <a:pt x="8077" y="8791"/>
                  </a:cubicBezTo>
                  <a:cubicBezTo>
                    <a:pt x="8077" y="9199"/>
                    <a:pt x="8150" y="9541"/>
                    <a:pt x="8293" y="9815"/>
                  </a:cubicBezTo>
                  <a:cubicBezTo>
                    <a:pt x="8438" y="10089"/>
                    <a:pt x="8626" y="10317"/>
                    <a:pt x="8860" y="10499"/>
                  </a:cubicBezTo>
                  <a:cubicBezTo>
                    <a:pt x="9094" y="10681"/>
                    <a:pt x="9357" y="10829"/>
                    <a:pt x="9649" y="10944"/>
                  </a:cubicBezTo>
                  <a:cubicBezTo>
                    <a:pt x="9940" y="11059"/>
                    <a:pt x="10142" y="11157"/>
                    <a:pt x="10437" y="11239"/>
                  </a:cubicBezTo>
                  <a:lnTo>
                    <a:pt x="10437" y="13931"/>
                  </a:lnTo>
                  <a:cubicBezTo>
                    <a:pt x="9940" y="13916"/>
                    <a:pt x="9676" y="13768"/>
                    <a:pt x="9460" y="13486"/>
                  </a:cubicBezTo>
                  <a:cubicBezTo>
                    <a:pt x="9244" y="13204"/>
                    <a:pt x="9139" y="12818"/>
                    <a:pt x="9147" y="12329"/>
                  </a:cubicBezTo>
                  <a:lnTo>
                    <a:pt x="7915" y="12329"/>
                  </a:lnTo>
                  <a:cubicBezTo>
                    <a:pt x="7908" y="12744"/>
                    <a:pt x="7967" y="13111"/>
                    <a:pt x="8094" y="13430"/>
                  </a:cubicBezTo>
                  <a:cubicBezTo>
                    <a:pt x="8220" y="13749"/>
                    <a:pt x="8397" y="14018"/>
                    <a:pt x="8628" y="14236"/>
                  </a:cubicBezTo>
                  <a:cubicBezTo>
                    <a:pt x="8858" y="14455"/>
                    <a:pt x="9136" y="14624"/>
                    <a:pt x="9460" y="14743"/>
                  </a:cubicBezTo>
                  <a:cubicBezTo>
                    <a:pt x="9784" y="14861"/>
                    <a:pt x="10048" y="14924"/>
                    <a:pt x="10437" y="14932"/>
                  </a:cubicBezTo>
                  <a:lnTo>
                    <a:pt x="10437" y="15692"/>
                  </a:lnTo>
                  <a:lnTo>
                    <a:pt x="11085" y="15692"/>
                  </a:lnTo>
                  <a:lnTo>
                    <a:pt x="11085" y="14932"/>
                  </a:lnTo>
                  <a:cubicBezTo>
                    <a:pt x="11446" y="14917"/>
                    <a:pt x="11688" y="14856"/>
                    <a:pt x="11998" y="14748"/>
                  </a:cubicBezTo>
                  <a:cubicBezTo>
                    <a:pt x="12307" y="14641"/>
                    <a:pt x="12578" y="14485"/>
                    <a:pt x="12808" y="14281"/>
                  </a:cubicBezTo>
                  <a:cubicBezTo>
                    <a:pt x="13038" y="14077"/>
                    <a:pt x="13220" y="13821"/>
                    <a:pt x="13353" y="13513"/>
                  </a:cubicBezTo>
                  <a:cubicBezTo>
                    <a:pt x="13486" y="13206"/>
                    <a:pt x="13553" y="12844"/>
                    <a:pt x="13553" y="12429"/>
                  </a:cubicBezTo>
                  <a:cubicBezTo>
                    <a:pt x="13553" y="12028"/>
                    <a:pt x="13481" y="11691"/>
                    <a:pt x="13337" y="11417"/>
                  </a:cubicBezTo>
                  <a:cubicBezTo>
                    <a:pt x="13193" y="11142"/>
                    <a:pt x="13002" y="10912"/>
                    <a:pt x="12765" y="10727"/>
                  </a:cubicBezTo>
                </a:path>
              </a:pathLst>
            </a:custGeom>
            <a:solidFill>
              <a:srgbClr val="0064A2"/>
            </a:solidFill>
            <a:ln w="12700">
              <a:miter lim="400000"/>
            </a:ln>
          </p:spPr>
          <p:txBody>
            <a:bodyPr lIns="13999" tIns="13999" rIns="13999" bIns="13999" anchor="ctr"/>
            <a:lstStyle/>
            <a:p>
              <a:pPr defTabSz="16764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solidFill>
                  <a:srgbClr val="FFFFFF"/>
                </a:solidFill>
                <a:effectLst>
                  <a:outerShdw blurRad="38100" dist="12700" dir="5400000" rotWithShape="0">
                    <a:srgbClr val="000000">
                      <a:alpha val="50000"/>
                    </a:srgbClr>
                  </a:outerShdw>
                </a:effectLst>
                <a:ea typeface="Calibri" panose="020F0502020204030204" charset="0"/>
                <a:cs typeface="Calibri" panose="020F0502020204030204" charset="0"/>
                <a:sym typeface="Gill Sans"/>
              </a:endParaRPr>
            </a:p>
          </p:txBody>
        </p:sp>
      </p:grpSp>
      <p:sp>
        <p:nvSpPr>
          <p:cNvPr id="5" name="Oval 4"/>
          <p:cNvSpPr/>
          <p:nvPr/>
        </p:nvSpPr>
        <p:spPr>
          <a:xfrm flipH="1">
            <a:off x="2516232" y="3434434"/>
            <a:ext cx="1757146" cy="1757146"/>
          </a:xfrm>
          <a:prstGeom prst="ellipse">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logo&#10;&#10;Description generated with high confidence"/>
          <p:cNvPicPr>
            <a:picLocks noChangeAspect="1"/>
          </p:cNvPicPr>
          <p:nvPr/>
        </p:nvPicPr>
        <p:blipFill>
          <a:blip r:embed="rId7"/>
          <a:stretch>
            <a:fillRect/>
          </a:stretch>
        </p:blipFill>
        <p:spPr>
          <a:xfrm flipH="1">
            <a:off x="1979878" y="3361115"/>
            <a:ext cx="2415421" cy="2415421"/>
          </a:xfrm>
          <a:prstGeom prst="rect">
            <a:avLst/>
          </a:prstGeom>
        </p:spPr>
      </p:pic>
      <p:pic>
        <p:nvPicPr>
          <p:cNvPr id="13" name="Picture 12" descr="A close up of a sign&#10;&#10;Description generated with very high confidence"/>
          <p:cNvPicPr>
            <a:picLocks noChangeAspect="1"/>
          </p:cNvPicPr>
          <p:nvPr/>
        </p:nvPicPr>
        <p:blipFill>
          <a:blip r:embed="rId8"/>
          <a:stretch>
            <a:fillRect/>
          </a:stretch>
        </p:blipFill>
        <p:spPr>
          <a:xfrm>
            <a:off x="2966294" y="3762828"/>
            <a:ext cx="1068570" cy="1068570"/>
          </a:xfrm>
          <a:prstGeom prst="rect">
            <a:avLst/>
          </a:prstGeom>
        </p:spPr>
      </p:pic>
      <p:sp>
        <p:nvSpPr>
          <p:cNvPr id="3" name="Title 2"/>
          <p:cNvSpPr>
            <a:spLocks noGrp="1"/>
          </p:cNvSpPr>
          <p:nvPr>
            <p:ph type="title"/>
          </p:nvPr>
        </p:nvSpPr>
        <p:spPr>
          <a:xfrm>
            <a:off x="488562" y="1801735"/>
            <a:ext cx="11214876" cy="276999"/>
          </a:xfrm>
        </p:spPr>
        <p:txBody>
          <a:bodyPr lIns="0" tIns="0" rIns="0" bIns="0">
            <a:spAutoFit/>
          </a:bodyPr>
          <a:lstStyle/>
          <a:p>
            <a:pPr algn="ctr"/>
            <a:r>
              <a:rPr lang="en-US" sz="2000" dirty="0">
                <a:solidFill>
                  <a:srgbClr val="153D6E"/>
                </a:solidFill>
              </a:rPr>
              <a:t>A Few Current Market Trends</a:t>
            </a:r>
          </a:p>
        </p:txBody>
      </p:sp>
      <p:cxnSp>
        <p:nvCxnSpPr>
          <p:cNvPr id="35" name="Straight Connector 34"/>
          <p:cNvCxnSpPr/>
          <p:nvPr/>
        </p:nvCxnSpPr>
        <p:spPr>
          <a:xfrm>
            <a:off x="0" y="1712478"/>
            <a:ext cx="12192000" cy="0"/>
          </a:xfrm>
          <a:prstGeom prst="line">
            <a:avLst/>
          </a:prstGeom>
          <a:ln>
            <a:solidFill>
              <a:srgbClr val="FDB414"/>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hidden="1"/>
          <p:cNvSpPr/>
          <p:nvPr>
            <p:custDataLst>
              <p:tags r:id="rId1"/>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sz="2400" b="1" dirty="0">
              <a:latin typeface="Calibri Light" panose="020F0302020204030204" pitchFamily="34" charset="0"/>
              <a:ea typeface="+mj-ea"/>
              <a:cs typeface="+mj-cs"/>
              <a:sym typeface="Calibri Light" panose="020F0302020204030204" pitchFamily="34" charset="0"/>
            </a:endParaRPr>
          </a:p>
        </p:txBody>
      </p:sp>
      <p:sp>
        <p:nvSpPr>
          <p:cNvPr id="90" name="Rectangle 89"/>
          <p:cNvSpPr/>
          <p:nvPr/>
        </p:nvSpPr>
        <p:spPr>
          <a:xfrm>
            <a:off x="6096000" y="2158378"/>
            <a:ext cx="5607438" cy="4192317"/>
          </a:xfrm>
          <a:prstGeom prst="rect">
            <a:avLst/>
          </a:prstGeom>
          <a:solidFill>
            <a:schemeClr val="bg1"/>
          </a:solidFill>
          <a:ln w="28575">
            <a:solidFill>
              <a:srgbClr val="0064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7" name="Rectangle 26"/>
          <p:cNvSpPr/>
          <p:nvPr/>
        </p:nvSpPr>
        <p:spPr>
          <a:xfrm>
            <a:off x="488562" y="2158378"/>
            <a:ext cx="5607438" cy="4192317"/>
          </a:xfrm>
          <a:prstGeom prst="rect">
            <a:avLst/>
          </a:prstGeom>
          <a:solidFill>
            <a:srgbClr val="0064A2"/>
          </a:solidFill>
          <a:ln w="28575">
            <a:solidFill>
              <a:srgbClr val="0064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 name="Rectangle 5"/>
          <p:cNvSpPr/>
          <p:nvPr/>
        </p:nvSpPr>
        <p:spPr>
          <a:xfrm>
            <a:off x="718159" y="2347144"/>
            <a:ext cx="5377841" cy="574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8" name="Rectangle 27"/>
          <p:cNvSpPr/>
          <p:nvPr/>
        </p:nvSpPr>
        <p:spPr>
          <a:xfrm>
            <a:off x="6096000" y="2347144"/>
            <a:ext cx="5377841" cy="574482"/>
          </a:xfrm>
          <a:prstGeom prst="rect">
            <a:avLst/>
          </a:prstGeom>
          <a:solidFill>
            <a:srgbClr val="006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0" name="Rectangle 59"/>
          <p:cNvSpPr/>
          <p:nvPr/>
        </p:nvSpPr>
        <p:spPr>
          <a:xfrm>
            <a:off x="2791526" y="2495886"/>
            <a:ext cx="1231106" cy="276999"/>
          </a:xfrm>
          <a:prstGeom prst="rect">
            <a:avLst/>
          </a:prstGeom>
        </p:spPr>
        <p:txBody>
          <a:bodyPr wrap="none" lIns="0" tIns="0" rIns="0" bIns="0">
            <a:spAutoFit/>
          </a:bodyPr>
          <a:lstStyle/>
          <a:p>
            <a:pPr algn="ctr">
              <a:buClr>
                <a:schemeClr val="tx2"/>
              </a:buClr>
            </a:pPr>
            <a:r>
              <a:rPr lang="en-US" b="1" dirty="0">
                <a:solidFill>
                  <a:srgbClr val="002060"/>
                </a:solidFill>
                <a:latin typeface="+mj-lt"/>
              </a:rPr>
              <a:t>TRADITIONAL</a:t>
            </a:r>
          </a:p>
        </p:txBody>
      </p:sp>
      <p:sp>
        <p:nvSpPr>
          <p:cNvPr id="89" name="Rectangle 88"/>
          <p:cNvSpPr/>
          <p:nvPr/>
        </p:nvSpPr>
        <p:spPr>
          <a:xfrm>
            <a:off x="7891246" y="2495886"/>
            <a:ext cx="1787348" cy="276999"/>
          </a:xfrm>
          <a:prstGeom prst="rect">
            <a:avLst/>
          </a:prstGeom>
        </p:spPr>
        <p:txBody>
          <a:bodyPr wrap="none" lIns="0" tIns="0" rIns="0" bIns="0">
            <a:spAutoFit/>
          </a:bodyPr>
          <a:lstStyle/>
          <a:p>
            <a:pPr algn="ctr">
              <a:buClr>
                <a:schemeClr val="tx2"/>
              </a:buClr>
            </a:pPr>
            <a:r>
              <a:rPr lang="en-US" b="1" dirty="0">
                <a:solidFill>
                  <a:schemeClr val="bg1"/>
                </a:solidFill>
                <a:latin typeface="+mj-lt"/>
              </a:rPr>
              <a:t>NON-TRADITIONAL </a:t>
            </a:r>
          </a:p>
        </p:txBody>
      </p:sp>
      <p:grpSp>
        <p:nvGrpSpPr>
          <p:cNvPr id="25" name="Group 24"/>
          <p:cNvGrpSpPr/>
          <p:nvPr/>
        </p:nvGrpSpPr>
        <p:grpSpPr>
          <a:xfrm>
            <a:off x="3616920" y="4224050"/>
            <a:ext cx="907608" cy="907604"/>
            <a:chOff x="2362834" y="5238414"/>
            <a:chExt cx="527602" cy="527600"/>
          </a:xfrm>
        </p:grpSpPr>
        <p:pic>
          <p:nvPicPr>
            <p:cNvPr id="1034" name="Picture 10"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6209" t="6209" r="6209" b="6209"/>
            <a:stretch>
              <a:fillRect/>
            </a:stretch>
          </p:blipFill>
          <p:spPr bwMode="auto">
            <a:xfrm>
              <a:off x="2362834" y="5238414"/>
              <a:ext cx="527602" cy="527600"/>
            </a:xfrm>
            <a:prstGeom prst="ellipse">
              <a:avLst/>
            </a:prstGeom>
            <a:noFill/>
            <a:extLst>
              <a:ext uri="{909E8E84-426E-40DD-AFC4-6F175D3DCCD1}">
                <a14:hiddenFill xmlns:a14="http://schemas.microsoft.com/office/drawing/2010/main">
                  <a:solidFill>
                    <a:srgbClr val="FFFFFF"/>
                  </a:solidFill>
                </a14:hiddenFill>
              </a:ext>
            </a:extLst>
          </p:spPr>
        </p:pic>
        <p:sp>
          <p:nvSpPr>
            <p:cNvPr id="24" name="Oval 23"/>
            <p:cNvSpPr/>
            <p:nvPr/>
          </p:nvSpPr>
          <p:spPr>
            <a:xfrm>
              <a:off x="2429939" y="5243018"/>
              <a:ext cx="405336" cy="360628"/>
            </a:xfrm>
            <a:prstGeom prst="ellipse">
              <a:avLst/>
            </a:prstGeom>
            <a:gradFill flip="none" rotWithShape="1">
              <a:gsLst>
                <a:gs pos="0">
                  <a:schemeClr val="bg1">
                    <a:alpha val="61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pic>
        <p:nvPicPr>
          <p:cNvPr id="1026" name="Picture 2" descr="Image result for china flag icon 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8060" y="3113493"/>
            <a:ext cx="1317672" cy="98825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Brazil flag icon 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2512" y="3100065"/>
            <a:ext cx="1335576" cy="100168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India flag icon 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24868" y="3113491"/>
            <a:ext cx="1317676" cy="98825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Vietnam flag icon png"/>
          <p:cNvPicPr>
            <a:picLocks noChangeAspect="1" noChangeArrowheads="1"/>
          </p:cNvPicPr>
          <p:nvPr/>
        </p:nvPicPr>
        <p:blipFill rotWithShape="1">
          <a:blip r:embed="rId7">
            <a:extLst>
              <a:ext uri="{28A0092B-C50C-407E-A947-70E740481C1C}">
                <a14:useLocalDpi xmlns:a14="http://schemas.microsoft.com/office/drawing/2010/main" val="0"/>
              </a:ext>
            </a:extLst>
          </a:blip>
          <a:srcRect l="15908" r="15908" b="8894"/>
          <a:stretch>
            <a:fillRect/>
          </a:stretch>
        </p:blipFill>
        <p:spPr bwMode="auto">
          <a:xfrm>
            <a:off x="1936072" y="4204552"/>
            <a:ext cx="944592" cy="946601"/>
          </a:xfrm>
          <a:prstGeom prst="rect">
            <a:avLst/>
          </a:prstGeom>
          <a:noFill/>
          <a:effectLst/>
          <a:extLst>
            <a:ext uri="{909E8E84-426E-40DD-AFC4-6F175D3DCCD1}">
              <a14:hiddenFill xmlns:a14="http://schemas.microsoft.com/office/drawing/2010/main">
                <a:solidFill>
                  <a:srgbClr val="FFFFFF"/>
                </a:solidFill>
              </a14:hiddenFill>
            </a:ext>
          </a:extLst>
        </p:spPr>
      </p:pic>
      <p:sp>
        <p:nvSpPr>
          <p:cNvPr id="102" name="Rectangle 101"/>
          <p:cNvSpPr/>
          <p:nvPr/>
        </p:nvSpPr>
        <p:spPr>
          <a:xfrm>
            <a:off x="1512782" y="5546232"/>
            <a:ext cx="3558998" cy="553998"/>
          </a:xfrm>
          <a:prstGeom prst="rect">
            <a:avLst/>
          </a:prstGeom>
        </p:spPr>
        <p:txBody>
          <a:bodyPr wrap="square" lIns="0" tIns="0" rIns="0" bIns="0">
            <a:spAutoFit/>
          </a:bodyPr>
          <a:lstStyle/>
          <a:p>
            <a:pPr algn="ctr">
              <a:buClr>
                <a:schemeClr val="tx2"/>
              </a:buClr>
            </a:pPr>
            <a:r>
              <a:rPr lang="en-US" dirty="0">
                <a:solidFill>
                  <a:schemeClr val="bg1"/>
                </a:solidFill>
              </a:rPr>
              <a:t>Migration Agents in China, Brazil, India, Vietnam, LATAM</a:t>
            </a:r>
            <a:endParaRPr lang="en-US" sz="1600" dirty="0">
              <a:solidFill>
                <a:schemeClr val="bg1"/>
              </a:solidFill>
            </a:endParaRPr>
          </a:p>
        </p:txBody>
      </p:sp>
      <p:sp>
        <p:nvSpPr>
          <p:cNvPr id="103" name="Rectangle 102"/>
          <p:cNvSpPr/>
          <p:nvPr/>
        </p:nvSpPr>
        <p:spPr>
          <a:xfrm>
            <a:off x="7025378" y="4992234"/>
            <a:ext cx="3809636" cy="1107996"/>
          </a:xfrm>
          <a:prstGeom prst="rect">
            <a:avLst/>
          </a:prstGeom>
        </p:spPr>
        <p:txBody>
          <a:bodyPr wrap="square" lIns="0" tIns="0" rIns="0" bIns="0">
            <a:spAutoFit/>
          </a:bodyPr>
          <a:lstStyle/>
          <a:p>
            <a:pPr algn="ctr">
              <a:buClr>
                <a:schemeClr val="tx2"/>
              </a:buClr>
            </a:pPr>
            <a:r>
              <a:rPr lang="en-US" dirty="0"/>
              <a:t>Other channel partners, U.S. based investors, direct to investor promotion at overseas roadshows and educational consulting events</a:t>
            </a:r>
            <a:endParaRPr lang="en-US" sz="1600" dirty="0"/>
          </a:p>
        </p:txBody>
      </p:sp>
      <p:pic>
        <p:nvPicPr>
          <p:cNvPr id="1036" name="Picture 12" descr="Image result for US button fla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08265" y="3140925"/>
            <a:ext cx="1120582" cy="111743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picture containing object&#10;&#10;Description generated with high confidence"/>
          <p:cNvPicPr>
            <a:picLocks noChangeAspect="1"/>
          </p:cNvPicPr>
          <p:nvPr/>
        </p:nvPicPr>
        <p:blipFill>
          <a:blip r:embed="rId9">
            <a:duotone>
              <a:schemeClr val="accent1">
                <a:shade val="45000"/>
                <a:satMod val="135000"/>
              </a:schemeClr>
              <a:prstClr val="white"/>
            </a:duotone>
          </a:blip>
          <a:stretch>
            <a:fillRect/>
          </a:stretch>
        </p:blipFill>
        <p:spPr>
          <a:xfrm>
            <a:off x="10304604" y="3214974"/>
            <a:ext cx="969336" cy="969336"/>
          </a:xfrm>
          <a:prstGeom prst="rect">
            <a:avLst/>
          </a:prstGeom>
        </p:spPr>
      </p:pic>
      <p:pic>
        <p:nvPicPr>
          <p:cNvPr id="11" name="Picture 10"/>
          <p:cNvPicPr>
            <a:picLocks noChangeAspect="1"/>
          </p:cNvPicPr>
          <p:nvPr/>
        </p:nvPicPr>
        <p:blipFill>
          <a:blip r:embed="rId10">
            <a:duotone>
              <a:schemeClr val="accent1">
                <a:shade val="45000"/>
                <a:satMod val="135000"/>
              </a:schemeClr>
              <a:prstClr val="white"/>
            </a:duotone>
          </a:blip>
          <a:stretch>
            <a:fillRect/>
          </a:stretch>
        </p:blipFill>
        <p:spPr>
          <a:xfrm>
            <a:off x="6525498" y="3046137"/>
            <a:ext cx="1307010" cy="1307010"/>
          </a:xfrm>
          <a:prstGeom prst="rect">
            <a:avLst/>
          </a:prstGeom>
        </p:spPr>
      </p:pic>
      <p:sp>
        <p:nvSpPr>
          <p:cNvPr id="2" name="Title 1"/>
          <p:cNvSpPr>
            <a:spLocks noGrp="1"/>
          </p:cNvSpPr>
          <p:nvPr>
            <p:ph type="title"/>
          </p:nvPr>
        </p:nvSpPr>
        <p:spPr>
          <a:xfrm>
            <a:off x="488562" y="1801735"/>
            <a:ext cx="11214876" cy="276999"/>
          </a:xfrm>
        </p:spPr>
        <p:txBody>
          <a:bodyPr lIns="0" tIns="0" rIns="0" bIns="0">
            <a:spAutoFit/>
          </a:bodyPr>
          <a:lstStyle/>
          <a:p>
            <a:pPr algn="ctr"/>
            <a:r>
              <a:rPr lang="en-US" sz="2000" dirty="0">
                <a:solidFill>
                  <a:srgbClr val="153D6E"/>
                </a:solidFill>
              </a:rPr>
              <a:t>Investor Sourcing Channels</a:t>
            </a:r>
          </a:p>
        </p:txBody>
      </p:sp>
      <p:cxnSp>
        <p:nvCxnSpPr>
          <p:cNvPr id="31" name="Straight Connector 30"/>
          <p:cNvCxnSpPr/>
          <p:nvPr/>
        </p:nvCxnSpPr>
        <p:spPr>
          <a:xfrm>
            <a:off x="0" y="1712478"/>
            <a:ext cx="12192000" cy="0"/>
          </a:xfrm>
          <a:prstGeom prst="line">
            <a:avLst/>
          </a:prstGeom>
          <a:ln>
            <a:solidFill>
              <a:srgbClr val="FDB414"/>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hidden="1"/>
          <p:cNvSpPr/>
          <p:nvPr>
            <p:custDataLst>
              <p:tags r:id="rId1"/>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sz="2400" b="1" dirty="0">
              <a:latin typeface="Calibri Light" panose="020F0302020204030204" pitchFamily="34" charset="0"/>
              <a:ea typeface="+mj-ea"/>
              <a:cs typeface="+mj-cs"/>
              <a:sym typeface="Calibri Light" panose="020F0302020204030204" pitchFamily="34" charset="0"/>
            </a:endParaRPr>
          </a:p>
        </p:txBody>
      </p:sp>
      <p:sp>
        <p:nvSpPr>
          <p:cNvPr id="5" name="AutoShape 3"/>
          <p:cNvSpPr>
            <a:spLocks noChangeArrowheads="1"/>
          </p:cNvSpPr>
          <p:nvPr/>
        </p:nvSpPr>
        <p:spPr bwMode="gray">
          <a:xfrm>
            <a:off x="3769313" y="3026808"/>
            <a:ext cx="1703192" cy="1290620"/>
          </a:xfrm>
          <a:prstGeom prst="hexagon">
            <a:avLst>
              <a:gd name="adj" fmla="val 24583"/>
              <a:gd name="vf" fmla="val 115470"/>
            </a:avLst>
          </a:prstGeom>
          <a:solidFill>
            <a:srgbClr val="0064A2"/>
          </a:solidFill>
          <a:ln w="9525" algn="ctr">
            <a:noFill/>
            <a:miter lim="800000"/>
            <a:headEnd type="none" w="lg" len="lg"/>
            <a:tailEnd type="none" w="lg" len="lg"/>
          </a:ln>
        </p:spPr>
        <p:txBody>
          <a:bodyPr wrap="none" tIns="91440" bIns="91440" anchor="ctr"/>
          <a:lstStyle/>
          <a:p>
            <a:pPr algn="ctr"/>
            <a:r>
              <a:rPr lang="en-US" sz="1600" b="1" dirty="0">
                <a:solidFill>
                  <a:schemeClr val="bg1"/>
                </a:solidFill>
              </a:rPr>
              <a:t>Guerilla </a:t>
            </a:r>
          </a:p>
          <a:p>
            <a:pPr algn="ctr"/>
            <a:r>
              <a:rPr lang="en-US" sz="1600" b="1" dirty="0">
                <a:solidFill>
                  <a:schemeClr val="bg1"/>
                </a:solidFill>
              </a:rPr>
              <a:t>Marketing</a:t>
            </a:r>
          </a:p>
        </p:txBody>
      </p:sp>
      <p:sp>
        <p:nvSpPr>
          <p:cNvPr id="6" name="AutoShape 4"/>
          <p:cNvSpPr>
            <a:spLocks noChangeArrowheads="1"/>
          </p:cNvSpPr>
          <p:nvPr/>
        </p:nvSpPr>
        <p:spPr bwMode="gray">
          <a:xfrm>
            <a:off x="5275459" y="3728564"/>
            <a:ext cx="1636735" cy="1290620"/>
          </a:xfrm>
          <a:prstGeom prst="hexagon">
            <a:avLst>
              <a:gd name="adj" fmla="val 24583"/>
              <a:gd name="vf" fmla="val 115470"/>
            </a:avLst>
          </a:prstGeom>
          <a:solidFill>
            <a:srgbClr val="FDB414"/>
          </a:solidFill>
          <a:ln w="9525" algn="ctr">
            <a:noFill/>
            <a:miter lim="800000"/>
            <a:headEnd type="none" w="lg" len="lg"/>
            <a:tailEnd type="none" w="lg" len="lg"/>
          </a:ln>
        </p:spPr>
        <p:txBody>
          <a:bodyPr wrap="none" tIns="91440" bIns="91440" anchor="ctr"/>
          <a:lstStyle/>
          <a:p>
            <a:pPr algn="ctr"/>
            <a:endParaRPr lang="en-US" sz="1600" b="1" dirty="0">
              <a:solidFill>
                <a:srgbClr val="0064A2"/>
              </a:solidFill>
            </a:endParaRPr>
          </a:p>
          <a:p>
            <a:pPr algn="ctr"/>
            <a:r>
              <a:rPr lang="en-US" sz="1600" b="1" dirty="0">
                <a:solidFill>
                  <a:srgbClr val="0064A2"/>
                </a:solidFill>
              </a:rPr>
              <a:t>Successful </a:t>
            </a:r>
          </a:p>
          <a:p>
            <a:pPr algn="ctr"/>
            <a:r>
              <a:rPr lang="en-US" sz="1600" b="1" dirty="0">
                <a:solidFill>
                  <a:srgbClr val="0064A2"/>
                </a:solidFill>
              </a:rPr>
              <a:t>EB-5 Project</a:t>
            </a:r>
          </a:p>
          <a:p>
            <a:pPr algn="ctr"/>
            <a:r>
              <a:rPr lang="en-US" sz="1600" b="1" dirty="0">
                <a:solidFill>
                  <a:srgbClr val="0064A2"/>
                </a:solidFill>
              </a:rPr>
              <a:t>Marketing</a:t>
            </a:r>
          </a:p>
          <a:p>
            <a:pPr algn="ctr"/>
            <a:endParaRPr lang="en-US" sz="1600" dirty="0">
              <a:solidFill>
                <a:srgbClr val="0064A2"/>
              </a:solidFill>
            </a:endParaRPr>
          </a:p>
        </p:txBody>
      </p:sp>
      <p:sp>
        <p:nvSpPr>
          <p:cNvPr id="7" name="AutoShape 5"/>
          <p:cNvSpPr>
            <a:spLocks noChangeArrowheads="1"/>
          </p:cNvSpPr>
          <p:nvPr/>
        </p:nvSpPr>
        <p:spPr bwMode="gray">
          <a:xfrm>
            <a:off x="3769313" y="4431845"/>
            <a:ext cx="1703192" cy="1290620"/>
          </a:xfrm>
          <a:prstGeom prst="hexagon">
            <a:avLst>
              <a:gd name="adj" fmla="val 24583"/>
              <a:gd name="vf" fmla="val 115470"/>
            </a:avLst>
          </a:prstGeom>
          <a:solidFill>
            <a:srgbClr val="0064A2"/>
          </a:solidFill>
          <a:ln w="9525" algn="ctr">
            <a:noFill/>
            <a:miter lim="800000"/>
            <a:headEnd type="none" w="lg" len="lg"/>
            <a:tailEnd type="none" w="lg" len="lg"/>
          </a:ln>
        </p:spPr>
        <p:txBody>
          <a:bodyPr wrap="none" tIns="91440" bIns="91440" anchor="ctr"/>
          <a:lstStyle/>
          <a:p>
            <a:pPr algn="ctr"/>
            <a:r>
              <a:rPr lang="en-US" sz="1600" b="1" dirty="0">
                <a:solidFill>
                  <a:schemeClr val="bg1"/>
                </a:solidFill>
              </a:rPr>
              <a:t>Personal </a:t>
            </a:r>
          </a:p>
          <a:p>
            <a:pPr algn="ctr"/>
            <a:r>
              <a:rPr lang="en-US" sz="1600" b="1" dirty="0">
                <a:solidFill>
                  <a:schemeClr val="bg1"/>
                </a:solidFill>
              </a:rPr>
              <a:t>Network</a:t>
            </a:r>
          </a:p>
          <a:p>
            <a:pPr algn="ctr"/>
            <a:r>
              <a:rPr lang="en-US" sz="1600" b="1" dirty="0">
                <a:solidFill>
                  <a:schemeClr val="bg1"/>
                </a:solidFill>
              </a:rPr>
              <a:t>Marketing</a:t>
            </a:r>
          </a:p>
        </p:txBody>
      </p:sp>
      <p:sp>
        <p:nvSpPr>
          <p:cNvPr id="8" name="AutoShape 6"/>
          <p:cNvSpPr>
            <a:spLocks noChangeArrowheads="1"/>
          </p:cNvSpPr>
          <p:nvPr/>
        </p:nvSpPr>
        <p:spPr bwMode="gray">
          <a:xfrm>
            <a:off x="5242230" y="5158290"/>
            <a:ext cx="1703192" cy="1289304"/>
          </a:xfrm>
          <a:prstGeom prst="hexagon">
            <a:avLst>
              <a:gd name="adj" fmla="val 24583"/>
              <a:gd name="vf" fmla="val 115470"/>
            </a:avLst>
          </a:prstGeom>
          <a:solidFill>
            <a:srgbClr val="0064A2"/>
          </a:solidFill>
          <a:ln w="9525" algn="ctr">
            <a:noFill/>
            <a:miter lim="800000"/>
            <a:headEnd type="none" w="lg" len="lg"/>
            <a:tailEnd type="none" w="lg" len="lg"/>
          </a:ln>
        </p:spPr>
        <p:txBody>
          <a:bodyPr wrap="none" tIns="91440" bIns="91440" anchor="ctr"/>
          <a:lstStyle/>
          <a:p>
            <a:pPr algn="ctr"/>
            <a:r>
              <a:rPr lang="en-US" sz="1600" b="1" dirty="0">
                <a:solidFill>
                  <a:schemeClr val="bg1"/>
                </a:solidFill>
              </a:rPr>
              <a:t>I-526 </a:t>
            </a:r>
          </a:p>
          <a:p>
            <a:pPr algn="ctr"/>
            <a:r>
              <a:rPr lang="en-US" sz="1600" b="1" dirty="0">
                <a:solidFill>
                  <a:schemeClr val="bg1"/>
                </a:solidFill>
              </a:rPr>
              <a:t>Approval </a:t>
            </a:r>
          </a:p>
          <a:p>
            <a:pPr algn="ctr"/>
            <a:r>
              <a:rPr lang="en-US" sz="1600" b="1" dirty="0">
                <a:solidFill>
                  <a:schemeClr val="bg1"/>
                </a:solidFill>
              </a:rPr>
              <a:t>Guarantee</a:t>
            </a:r>
          </a:p>
        </p:txBody>
      </p:sp>
      <p:sp>
        <p:nvSpPr>
          <p:cNvPr id="9" name="AutoShape 7"/>
          <p:cNvSpPr>
            <a:spLocks noChangeArrowheads="1"/>
          </p:cNvSpPr>
          <p:nvPr/>
        </p:nvSpPr>
        <p:spPr bwMode="gray">
          <a:xfrm>
            <a:off x="6719495" y="3026808"/>
            <a:ext cx="1703193" cy="1290620"/>
          </a:xfrm>
          <a:prstGeom prst="hexagon">
            <a:avLst>
              <a:gd name="adj" fmla="val 24584"/>
              <a:gd name="vf" fmla="val 115470"/>
            </a:avLst>
          </a:prstGeom>
          <a:solidFill>
            <a:srgbClr val="0064A2"/>
          </a:solidFill>
          <a:ln w="9525" algn="ctr">
            <a:noFill/>
            <a:miter lim="800000"/>
            <a:headEnd type="none" w="lg" len="lg"/>
            <a:tailEnd type="none" w="lg" len="lg"/>
          </a:ln>
        </p:spPr>
        <p:txBody>
          <a:bodyPr wrap="none" tIns="91440" bIns="91440" anchor="ctr"/>
          <a:lstStyle/>
          <a:p>
            <a:pPr algn="ctr"/>
            <a:r>
              <a:rPr lang="en-US" sz="1600" b="1" dirty="0">
                <a:solidFill>
                  <a:schemeClr val="bg1"/>
                </a:solidFill>
              </a:rPr>
              <a:t>Profit </a:t>
            </a:r>
          </a:p>
          <a:p>
            <a:pPr algn="ctr"/>
            <a:r>
              <a:rPr lang="en-US" sz="1600" b="1" dirty="0">
                <a:solidFill>
                  <a:schemeClr val="bg1"/>
                </a:solidFill>
              </a:rPr>
              <a:t>Sharing</a:t>
            </a:r>
          </a:p>
        </p:txBody>
      </p:sp>
      <p:sp>
        <p:nvSpPr>
          <p:cNvPr id="10" name="AutoShape 8"/>
          <p:cNvSpPr>
            <a:spLocks noChangeArrowheads="1"/>
          </p:cNvSpPr>
          <p:nvPr/>
        </p:nvSpPr>
        <p:spPr bwMode="gray">
          <a:xfrm>
            <a:off x="6719495" y="4431845"/>
            <a:ext cx="1703193" cy="1290620"/>
          </a:xfrm>
          <a:prstGeom prst="hexagon">
            <a:avLst>
              <a:gd name="adj" fmla="val 24584"/>
              <a:gd name="vf" fmla="val 115470"/>
            </a:avLst>
          </a:prstGeom>
          <a:solidFill>
            <a:srgbClr val="0064A2"/>
          </a:solidFill>
          <a:ln w="9525" algn="ctr">
            <a:noFill/>
            <a:miter lim="800000"/>
            <a:headEnd type="none" w="lg" len="lg"/>
            <a:tailEnd type="none" w="lg" len="lg"/>
          </a:ln>
        </p:spPr>
        <p:txBody>
          <a:bodyPr wrap="none" tIns="91440" bIns="91440" anchor="ctr"/>
          <a:lstStyle/>
          <a:p>
            <a:pPr algn="ctr"/>
            <a:r>
              <a:rPr lang="en-US" sz="1600" b="1">
                <a:solidFill>
                  <a:schemeClr val="bg1"/>
                </a:solidFill>
              </a:rPr>
              <a:t>Financial </a:t>
            </a:r>
          </a:p>
          <a:p>
            <a:pPr algn="ctr"/>
            <a:r>
              <a:rPr lang="en-US" sz="1600" b="1">
                <a:solidFill>
                  <a:schemeClr val="bg1"/>
                </a:solidFill>
              </a:rPr>
              <a:t>Safety</a:t>
            </a:r>
            <a:endParaRPr lang="en-US" sz="1600" b="1" dirty="0">
              <a:solidFill>
                <a:schemeClr val="bg1"/>
              </a:solidFill>
            </a:endParaRPr>
          </a:p>
        </p:txBody>
      </p:sp>
      <p:sp>
        <p:nvSpPr>
          <p:cNvPr id="11" name="AutoShape 9"/>
          <p:cNvSpPr>
            <a:spLocks noChangeArrowheads="1"/>
          </p:cNvSpPr>
          <p:nvPr/>
        </p:nvSpPr>
        <p:spPr bwMode="gray">
          <a:xfrm>
            <a:off x="5242230" y="2297833"/>
            <a:ext cx="1703192" cy="1289304"/>
          </a:xfrm>
          <a:prstGeom prst="hexagon">
            <a:avLst>
              <a:gd name="adj" fmla="val 24583"/>
              <a:gd name="vf" fmla="val 115470"/>
            </a:avLst>
          </a:prstGeom>
          <a:solidFill>
            <a:srgbClr val="0064A2"/>
          </a:solidFill>
          <a:ln w="9525" algn="ctr">
            <a:noFill/>
            <a:miter lim="800000"/>
            <a:headEnd type="none" w="lg" len="lg"/>
            <a:tailEnd type="none" w="lg" len="lg"/>
          </a:ln>
        </p:spPr>
        <p:txBody>
          <a:bodyPr wrap="none" tIns="91440" bIns="91440" anchor="ctr"/>
          <a:lstStyle/>
          <a:p>
            <a:pPr algn="ctr"/>
            <a:r>
              <a:rPr lang="en-US" sz="1600" b="1" dirty="0">
                <a:solidFill>
                  <a:schemeClr val="bg1"/>
                </a:solidFill>
              </a:rPr>
              <a:t>Admin </a:t>
            </a:r>
          </a:p>
          <a:p>
            <a:pPr algn="ctr"/>
            <a:r>
              <a:rPr lang="en-US" sz="1600" b="1" dirty="0">
                <a:solidFill>
                  <a:schemeClr val="bg1"/>
                </a:solidFill>
              </a:rPr>
              <a:t>Fee</a:t>
            </a:r>
          </a:p>
        </p:txBody>
      </p:sp>
      <p:sp>
        <p:nvSpPr>
          <p:cNvPr id="4" name="Title 3"/>
          <p:cNvSpPr>
            <a:spLocks noGrp="1"/>
          </p:cNvSpPr>
          <p:nvPr>
            <p:ph type="title"/>
          </p:nvPr>
        </p:nvSpPr>
        <p:spPr>
          <a:xfrm>
            <a:off x="488562" y="1801735"/>
            <a:ext cx="11214876" cy="276999"/>
          </a:xfrm>
        </p:spPr>
        <p:txBody>
          <a:bodyPr lIns="0" tIns="0" rIns="0" bIns="0">
            <a:spAutoFit/>
          </a:bodyPr>
          <a:lstStyle/>
          <a:p>
            <a:pPr algn="ctr"/>
            <a:r>
              <a:rPr lang="en-US" sz="2000" dirty="0">
                <a:solidFill>
                  <a:srgbClr val="153D6E"/>
                </a:solidFill>
              </a:rPr>
              <a:t>How Smaller Projects Win</a:t>
            </a:r>
          </a:p>
        </p:txBody>
      </p:sp>
      <p:cxnSp>
        <p:nvCxnSpPr>
          <p:cNvPr id="16" name="Straight Connector 15"/>
          <p:cNvCxnSpPr/>
          <p:nvPr/>
        </p:nvCxnSpPr>
        <p:spPr>
          <a:xfrm>
            <a:off x="0" y="1712478"/>
            <a:ext cx="12192000" cy="0"/>
          </a:xfrm>
          <a:prstGeom prst="line">
            <a:avLst/>
          </a:prstGeom>
          <a:ln>
            <a:solidFill>
              <a:srgbClr val="FDB414"/>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5400000">
            <a:off x="6021587" y="-522939"/>
            <a:ext cx="603968" cy="5325497"/>
          </a:xfrm>
          <a:prstGeom prst="round2SameRect">
            <a:avLst>
              <a:gd name="adj1" fmla="val 50000"/>
              <a:gd name="adj2" fmla="val 0"/>
            </a:avLst>
          </a:prstGeom>
          <a:solidFill>
            <a:schemeClr val="bg2"/>
          </a:solidFill>
          <a:ln w="19050">
            <a:noFill/>
          </a:ln>
        </p:spPr>
        <p:txBody>
          <a:bodyPr vert="vert270" wrap="square" lIns="76200" tIns="76200" rIns="76200" bIns="365760" rtlCol="0" anchor="ctr">
            <a:noAutofit/>
          </a:bodyPr>
          <a:lstStyle>
            <a:defPPr>
              <a:defRPr lang="en-US"/>
            </a:defPPr>
            <a:lvl1pPr lvl="0">
              <a:defRPr b="1">
                <a:solidFill>
                  <a:schemeClr val="bg2">
                    <a:lumMod val="75000"/>
                  </a:schemeClr>
                </a:solidFill>
              </a:defRPr>
            </a:lvl1pPr>
          </a:lstStyle>
          <a:p>
            <a:r>
              <a:rPr lang="en-US" dirty="0"/>
              <a:t>Panelist Introductions </a:t>
            </a:r>
          </a:p>
        </p:txBody>
      </p:sp>
      <p:sp>
        <p:nvSpPr>
          <p:cNvPr id="4" name="TextBox 3"/>
          <p:cNvSpPr txBox="1"/>
          <p:nvPr/>
        </p:nvSpPr>
        <p:spPr>
          <a:xfrm rot="5400000">
            <a:off x="6021587" y="305291"/>
            <a:ext cx="603968" cy="5325495"/>
          </a:xfrm>
          <a:prstGeom prst="round2SameRect">
            <a:avLst>
              <a:gd name="adj1" fmla="val 50000"/>
              <a:gd name="adj2" fmla="val 0"/>
            </a:avLst>
          </a:prstGeom>
          <a:solidFill>
            <a:schemeClr val="bg2"/>
          </a:solidFill>
          <a:ln w="19050">
            <a:noFill/>
          </a:ln>
        </p:spPr>
        <p:txBody>
          <a:bodyPr vert="vert270" wrap="square" lIns="76200" tIns="76200" rIns="76200" bIns="365760" rtlCol="0" anchor="ctr">
            <a:noAutofit/>
          </a:bodyPr>
          <a:lstStyle>
            <a:defPPr>
              <a:defRPr lang="en-US"/>
            </a:defPPr>
            <a:lvl1pPr lvl="0">
              <a:defRPr b="1">
                <a:solidFill>
                  <a:schemeClr val="bg2">
                    <a:lumMod val="75000"/>
                  </a:schemeClr>
                </a:solidFill>
              </a:defRPr>
            </a:lvl1pPr>
          </a:lstStyle>
          <a:p>
            <a:r>
              <a:rPr lang="en-US" dirty="0"/>
              <a:t>Marketing: Current Market and How to Compete</a:t>
            </a:r>
          </a:p>
        </p:txBody>
      </p:sp>
      <p:sp>
        <p:nvSpPr>
          <p:cNvPr id="6" name="TextBox 5"/>
          <p:cNvSpPr txBox="1"/>
          <p:nvPr/>
        </p:nvSpPr>
        <p:spPr>
          <a:xfrm rot="5400000">
            <a:off x="6021587" y="1133521"/>
            <a:ext cx="603968" cy="5325493"/>
          </a:xfrm>
          <a:prstGeom prst="round2SameRect">
            <a:avLst>
              <a:gd name="adj1" fmla="val 50000"/>
              <a:gd name="adj2" fmla="val 0"/>
            </a:avLst>
          </a:prstGeom>
          <a:solidFill>
            <a:srgbClr val="0064A2"/>
          </a:solidFill>
          <a:ln w="19050">
            <a:noFill/>
          </a:ln>
        </p:spPr>
        <p:txBody>
          <a:bodyPr vert="vert270" wrap="square" lIns="76200" tIns="76200" rIns="76200" bIns="365760" rtlCol="0" anchor="ctr">
            <a:noAutofit/>
          </a:bodyPr>
          <a:lstStyle>
            <a:defPPr>
              <a:defRPr lang="en-US"/>
            </a:defPPr>
            <a:lvl1pPr lvl="0">
              <a:defRPr b="1">
                <a:solidFill>
                  <a:schemeClr val="bg1"/>
                </a:solidFill>
              </a:defRPr>
            </a:lvl1pPr>
          </a:lstStyle>
          <a:p>
            <a:r>
              <a:rPr lang="en-US" dirty="0"/>
              <a:t>Changes in Project Structure</a:t>
            </a:r>
          </a:p>
        </p:txBody>
      </p:sp>
      <p:sp>
        <p:nvSpPr>
          <p:cNvPr id="7" name="Oval 6"/>
          <p:cNvSpPr/>
          <p:nvPr/>
        </p:nvSpPr>
        <p:spPr>
          <a:xfrm>
            <a:off x="3150719" y="3416553"/>
            <a:ext cx="765429" cy="765429"/>
          </a:xfrm>
          <a:prstGeom prst="ellipse">
            <a:avLst/>
          </a:prstGeom>
          <a:solidFill>
            <a:srgbClr val="FFC0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23" name="Graphic 22" descr="Tools"/>
          <p:cNvPicPr>
            <a:picLocks noChangeAspect="1"/>
          </p:cNvPicPr>
          <p:nvPr/>
        </p:nvPicPr>
        <p:blipFill>
          <a:blip r:embed="rId2"/>
          <a:stretch>
            <a:fillRect/>
          </a:stretch>
        </p:blipFill>
        <p:spPr>
          <a:xfrm>
            <a:off x="3304833" y="3570667"/>
            <a:ext cx="457200" cy="457200"/>
          </a:xfrm>
          <a:prstGeom prst="rect">
            <a:avLst/>
          </a:prstGeom>
        </p:spPr>
      </p:pic>
      <p:sp>
        <p:nvSpPr>
          <p:cNvPr id="25" name="TextBox 24"/>
          <p:cNvSpPr txBox="1"/>
          <p:nvPr/>
        </p:nvSpPr>
        <p:spPr>
          <a:xfrm rot="5400000">
            <a:off x="6021587" y="2789979"/>
            <a:ext cx="603968" cy="5325493"/>
          </a:xfrm>
          <a:prstGeom prst="round2SameRect">
            <a:avLst>
              <a:gd name="adj1" fmla="val 50000"/>
              <a:gd name="adj2" fmla="val 0"/>
            </a:avLst>
          </a:prstGeom>
          <a:solidFill>
            <a:schemeClr val="bg2"/>
          </a:solidFill>
          <a:ln w="19050">
            <a:noFill/>
          </a:ln>
        </p:spPr>
        <p:txBody>
          <a:bodyPr vert="vert270" wrap="square" lIns="76200" tIns="76200" rIns="76200" bIns="365760" rtlCol="0" anchor="ctr">
            <a:noAutofit/>
          </a:bodyPr>
          <a:lstStyle>
            <a:defPPr>
              <a:defRPr lang="en-US"/>
            </a:defPPr>
            <a:lvl1pPr>
              <a:defRPr/>
            </a:lvl1pPr>
          </a:lstStyle>
          <a:p>
            <a:pPr lvl="0"/>
            <a:r>
              <a:rPr lang="en-US" b="1" dirty="0">
                <a:solidFill>
                  <a:schemeClr val="bg2">
                    <a:lumMod val="75000"/>
                  </a:schemeClr>
                </a:solidFill>
              </a:rPr>
              <a:t>Workouts, the Secondary Market and Blockchain</a:t>
            </a:r>
          </a:p>
        </p:txBody>
      </p:sp>
      <p:sp>
        <p:nvSpPr>
          <p:cNvPr id="26" name="Oval 25"/>
          <p:cNvSpPr/>
          <p:nvPr/>
        </p:nvSpPr>
        <p:spPr>
          <a:xfrm>
            <a:off x="3150719" y="5071011"/>
            <a:ext cx="765429" cy="765429"/>
          </a:xfrm>
          <a:prstGeom prst="ellipse">
            <a:avLst/>
          </a:prstGeom>
          <a:solidFill>
            <a:schemeClr val="bg1">
              <a:lumMod val="9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 name="TextBox 7"/>
          <p:cNvSpPr txBox="1"/>
          <p:nvPr/>
        </p:nvSpPr>
        <p:spPr>
          <a:xfrm rot="5400000">
            <a:off x="6021587" y="1961750"/>
            <a:ext cx="603968" cy="5325493"/>
          </a:xfrm>
          <a:prstGeom prst="round2SameRect">
            <a:avLst>
              <a:gd name="adj1" fmla="val 50000"/>
              <a:gd name="adj2" fmla="val 0"/>
            </a:avLst>
          </a:prstGeom>
          <a:solidFill>
            <a:schemeClr val="bg2"/>
          </a:solidFill>
          <a:ln w="19050">
            <a:noFill/>
          </a:ln>
        </p:spPr>
        <p:txBody>
          <a:bodyPr vert="vert270" wrap="square" lIns="76200" tIns="76200" rIns="76200" bIns="365760" rtlCol="0" anchor="ctr">
            <a:noAutofit/>
          </a:bodyPr>
          <a:lstStyle>
            <a:defPPr>
              <a:defRPr lang="en-US"/>
            </a:defPPr>
            <a:lvl1pPr>
              <a:defRPr/>
            </a:lvl1pPr>
          </a:lstStyle>
          <a:p>
            <a:pPr lvl="0"/>
            <a:r>
              <a:rPr lang="en-US" b="1" dirty="0">
                <a:solidFill>
                  <a:schemeClr val="bg2">
                    <a:lumMod val="75000"/>
                  </a:schemeClr>
                </a:solidFill>
              </a:rPr>
              <a:t>Project Review</a:t>
            </a:r>
          </a:p>
        </p:txBody>
      </p:sp>
      <p:sp>
        <p:nvSpPr>
          <p:cNvPr id="9" name="Oval 8"/>
          <p:cNvSpPr/>
          <p:nvPr/>
        </p:nvSpPr>
        <p:spPr>
          <a:xfrm>
            <a:off x="3150719" y="4243782"/>
            <a:ext cx="765429" cy="765429"/>
          </a:xfrm>
          <a:prstGeom prst="ellipse">
            <a:avLst/>
          </a:prstGeom>
          <a:solidFill>
            <a:schemeClr val="bg1">
              <a:lumMod val="9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4" name="Freeform 19"/>
          <p:cNvSpPr>
            <a:spLocks noEditPoints="1"/>
          </p:cNvSpPr>
          <p:nvPr/>
        </p:nvSpPr>
        <p:spPr bwMode="auto">
          <a:xfrm>
            <a:off x="3340682" y="4433745"/>
            <a:ext cx="385503" cy="385503"/>
          </a:xfrm>
          <a:custGeom>
            <a:avLst/>
            <a:gdLst>
              <a:gd name="T0" fmla="*/ 6400 w 6400"/>
              <a:gd name="T1" fmla="*/ 6000 h 6400"/>
              <a:gd name="T2" fmla="*/ 6400 w 6400"/>
              <a:gd name="T3" fmla="*/ 6400 h 6400"/>
              <a:gd name="T4" fmla="*/ 0 w 6400"/>
              <a:gd name="T5" fmla="*/ 6400 h 6400"/>
              <a:gd name="T6" fmla="*/ 0 w 6400"/>
              <a:gd name="T7" fmla="*/ 0 h 6400"/>
              <a:gd name="T8" fmla="*/ 400 w 6400"/>
              <a:gd name="T9" fmla="*/ 0 h 6400"/>
              <a:gd name="T10" fmla="*/ 400 w 6400"/>
              <a:gd name="T11" fmla="*/ 6000 h 6400"/>
              <a:gd name="T12" fmla="*/ 6400 w 6400"/>
              <a:gd name="T13" fmla="*/ 6000 h 6400"/>
              <a:gd name="T14" fmla="*/ 2861 w 6400"/>
              <a:gd name="T15" fmla="*/ 2221 h 6400"/>
              <a:gd name="T16" fmla="*/ 4495 w 6400"/>
              <a:gd name="T17" fmla="*/ 2630 h 6400"/>
              <a:gd name="T18" fmla="*/ 5061 w 6400"/>
              <a:gd name="T19" fmla="*/ 1688 h 6400"/>
              <a:gd name="T20" fmla="*/ 5573 w 6400"/>
              <a:gd name="T21" fmla="*/ 1995 h 6400"/>
              <a:gd name="T22" fmla="*/ 5600 w 6400"/>
              <a:gd name="T23" fmla="*/ 400 h 6400"/>
              <a:gd name="T24" fmla="*/ 4205 w 6400"/>
              <a:gd name="T25" fmla="*/ 1174 h 6400"/>
              <a:gd name="T26" fmla="*/ 4718 w 6400"/>
              <a:gd name="T27" fmla="*/ 1482 h 6400"/>
              <a:gd name="T28" fmla="*/ 4305 w 6400"/>
              <a:gd name="T29" fmla="*/ 2170 h 6400"/>
              <a:gd name="T30" fmla="*/ 2739 w 6400"/>
              <a:gd name="T31" fmla="*/ 1779 h 6400"/>
              <a:gd name="T32" fmla="*/ 1059 w 6400"/>
              <a:gd name="T33" fmla="*/ 3459 h 6400"/>
              <a:gd name="T34" fmla="*/ 1341 w 6400"/>
              <a:gd name="T35" fmla="*/ 3741 h 6400"/>
              <a:gd name="T36" fmla="*/ 2861 w 6400"/>
              <a:gd name="T37" fmla="*/ 2221 h 6400"/>
              <a:gd name="T38" fmla="*/ 2400 w 6400"/>
              <a:gd name="T39" fmla="*/ 5600 h 6400"/>
              <a:gd name="T40" fmla="*/ 3200 w 6400"/>
              <a:gd name="T41" fmla="*/ 5600 h 6400"/>
              <a:gd name="T42" fmla="*/ 3200 w 6400"/>
              <a:gd name="T43" fmla="*/ 2718 h 6400"/>
              <a:gd name="T44" fmla="*/ 2984 w 6400"/>
              <a:gd name="T45" fmla="*/ 2664 h 6400"/>
              <a:gd name="T46" fmla="*/ 2400 w 6400"/>
              <a:gd name="T47" fmla="*/ 3248 h 6400"/>
              <a:gd name="T48" fmla="*/ 2400 w 6400"/>
              <a:gd name="T49" fmla="*/ 5600 h 6400"/>
              <a:gd name="T50" fmla="*/ 1200 w 6400"/>
              <a:gd name="T51" fmla="*/ 4166 h 6400"/>
              <a:gd name="T52" fmla="*/ 1200 w 6400"/>
              <a:gd name="T53" fmla="*/ 5600 h 6400"/>
              <a:gd name="T54" fmla="*/ 2000 w 6400"/>
              <a:gd name="T55" fmla="*/ 5600 h 6400"/>
              <a:gd name="T56" fmla="*/ 2000 w 6400"/>
              <a:gd name="T57" fmla="*/ 3648 h 6400"/>
              <a:gd name="T58" fmla="*/ 1341 w 6400"/>
              <a:gd name="T59" fmla="*/ 4307 h 6400"/>
              <a:gd name="T60" fmla="*/ 1200 w 6400"/>
              <a:gd name="T61" fmla="*/ 4166 h 6400"/>
              <a:gd name="T62" fmla="*/ 4800 w 6400"/>
              <a:gd name="T63" fmla="*/ 2900 h 6400"/>
              <a:gd name="T64" fmla="*/ 4800 w 6400"/>
              <a:gd name="T65" fmla="*/ 5600 h 6400"/>
              <a:gd name="T66" fmla="*/ 5600 w 6400"/>
              <a:gd name="T67" fmla="*/ 5600 h 6400"/>
              <a:gd name="T68" fmla="*/ 5600 w 6400"/>
              <a:gd name="T69" fmla="*/ 2478 h 6400"/>
              <a:gd name="T70" fmla="*/ 5198 w 6400"/>
              <a:gd name="T71" fmla="*/ 2237 h 6400"/>
              <a:gd name="T72" fmla="*/ 4800 w 6400"/>
              <a:gd name="T73" fmla="*/ 2900 h 6400"/>
              <a:gd name="T74" fmla="*/ 4400 w 6400"/>
              <a:gd name="T75" fmla="*/ 5600 h 6400"/>
              <a:gd name="T76" fmla="*/ 4400 w 6400"/>
              <a:gd name="T77" fmla="*/ 3018 h 6400"/>
              <a:gd name="T78" fmla="*/ 3600 w 6400"/>
              <a:gd name="T79" fmla="*/ 2818 h 6400"/>
              <a:gd name="T80" fmla="*/ 3600 w 6400"/>
              <a:gd name="T81" fmla="*/ 5600 h 6400"/>
              <a:gd name="T82" fmla="*/ 4400 w 6400"/>
              <a:gd name="T83" fmla="*/ 5600 h 6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400" h="6400">
                <a:moveTo>
                  <a:pt x="6400" y="6000"/>
                </a:moveTo>
                <a:lnTo>
                  <a:pt x="6400" y="6400"/>
                </a:lnTo>
                <a:lnTo>
                  <a:pt x="0" y="6400"/>
                </a:lnTo>
                <a:lnTo>
                  <a:pt x="0" y="0"/>
                </a:lnTo>
                <a:lnTo>
                  <a:pt x="400" y="0"/>
                </a:lnTo>
                <a:lnTo>
                  <a:pt x="400" y="6000"/>
                </a:lnTo>
                <a:lnTo>
                  <a:pt x="6400" y="6000"/>
                </a:lnTo>
                <a:close/>
                <a:moveTo>
                  <a:pt x="2861" y="2221"/>
                </a:moveTo>
                <a:lnTo>
                  <a:pt x="4495" y="2630"/>
                </a:lnTo>
                <a:lnTo>
                  <a:pt x="5061" y="1688"/>
                </a:lnTo>
                <a:lnTo>
                  <a:pt x="5573" y="1995"/>
                </a:lnTo>
                <a:lnTo>
                  <a:pt x="5600" y="400"/>
                </a:lnTo>
                <a:lnTo>
                  <a:pt x="4205" y="1174"/>
                </a:lnTo>
                <a:lnTo>
                  <a:pt x="4718" y="1482"/>
                </a:lnTo>
                <a:lnTo>
                  <a:pt x="4305" y="2170"/>
                </a:lnTo>
                <a:lnTo>
                  <a:pt x="2739" y="1779"/>
                </a:lnTo>
                <a:lnTo>
                  <a:pt x="1059" y="3459"/>
                </a:lnTo>
                <a:lnTo>
                  <a:pt x="1341" y="3741"/>
                </a:lnTo>
                <a:lnTo>
                  <a:pt x="2861" y="2221"/>
                </a:lnTo>
                <a:close/>
                <a:moveTo>
                  <a:pt x="2400" y="5600"/>
                </a:moveTo>
                <a:lnTo>
                  <a:pt x="3200" y="5600"/>
                </a:lnTo>
                <a:lnTo>
                  <a:pt x="3200" y="2718"/>
                </a:lnTo>
                <a:lnTo>
                  <a:pt x="2984" y="2664"/>
                </a:lnTo>
                <a:lnTo>
                  <a:pt x="2400" y="3248"/>
                </a:lnTo>
                <a:lnTo>
                  <a:pt x="2400" y="5600"/>
                </a:lnTo>
                <a:close/>
                <a:moveTo>
                  <a:pt x="1200" y="4166"/>
                </a:moveTo>
                <a:lnTo>
                  <a:pt x="1200" y="5600"/>
                </a:lnTo>
                <a:lnTo>
                  <a:pt x="2000" y="5600"/>
                </a:lnTo>
                <a:lnTo>
                  <a:pt x="2000" y="3648"/>
                </a:lnTo>
                <a:lnTo>
                  <a:pt x="1341" y="4307"/>
                </a:lnTo>
                <a:lnTo>
                  <a:pt x="1200" y="4166"/>
                </a:lnTo>
                <a:close/>
                <a:moveTo>
                  <a:pt x="4800" y="2900"/>
                </a:moveTo>
                <a:lnTo>
                  <a:pt x="4800" y="5600"/>
                </a:lnTo>
                <a:lnTo>
                  <a:pt x="5600" y="5600"/>
                </a:lnTo>
                <a:lnTo>
                  <a:pt x="5600" y="2478"/>
                </a:lnTo>
                <a:lnTo>
                  <a:pt x="5198" y="2237"/>
                </a:lnTo>
                <a:lnTo>
                  <a:pt x="4800" y="2900"/>
                </a:lnTo>
                <a:close/>
                <a:moveTo>
                  <a:pt x="4400" y="5600"/>
                </a:moveTo>
                <a:lnTo>
                  <a:pt x="4400" y="3018"/>
                </a:lnTo>
                <a:lnTo>
                  <a:pt x="3600" y="2818"/>
                </a:lnTo>
                <a:lnTo>
                  <a:pt x="3600" y="5600"/>
                </a:lnTo>
                <a:lnTo>
                  <a:pt x="4400" y="5600"/>
                </a:lnTo>
                <a:close/>
              </a:path>
            </a:pathLst>
          </a:custGeom>
          <a:solidFill>
            <a:schemeClr val="bg2">
              <a:lumMod val="90000"/>
            </a:schemeClr>
          </a:solidFill>
          <a:ln w="0">
            <a:noFill/>
            <a:prstDash val="solid"/>
            <a:round/>
          </a:ln>
        </p:spPr>
        <p:txBody>
          <a:bodyPr vert="horz" wrap="square" lIns="91440" tIns="45720" rIns="91440" bIns="45720" numCol="1" anchor="t" anchorCtr="0" compatLnSpc="1"/>
          <a:lstStyle/>
          <a:p>
            <a:endParaRPr lang="en-US" b="1"/>
          </a:p>
        </p:txBody>
      </p:sp>
      <p:sp>
        <p:nvSpPr>
          <p:cNvPr id="28" name="TextBox 27"/>
          <p:cNvSpPr txBox="1"/>
          <p:nvPr/>
        </p:nvSpPr>
        <p:spPr>
          <a:xfrm rot="5400000">
            <a:off x="6034841" y="3618208"/>
            <a:ext cx="603968" cy="5325493"/>
          </a:xfrm>
          <a:prstGeom prst="round2SameRect">
            <a:avLst>
              <a:gd name="adj1" fmla="val 50000"/>
              <a:gd name="adj2" fmla="val 0"/>
            </a:avLst>
          </a:prstGeom>
          <a:solidFill>
            <a:schemeClr val="bg2"/>
          </a:solidFill>
          <a:ln w="19050">
            <a:noFill/>
          </a:ln>
        </p:spPr>
        <p:txBody>
          <a:bodyPr vert="vert270" wrap="square" lIns="76200" tIns="76200" rIns="76200" bIns="365760" rtlCol="0" anchor="ctr">
            <a:noAutofit/>
          </a:bodyPr>
          <a:lstStyle>
            <a:defPPr>
              <a:defRPr lang="en-US"/>
            </a:defPPr>
            <a:lvl1pPr>
              <a:defRPr/>
            </a:lvl1pPr>
          </a:lstStyle>
          <a:p>
            <a:pPr lvl="0"/>
            <a:r>
              <a:rPr lang="en-US" b="1" dirty="0">
                <a:solidFill>
                  <a:schemeClr val="bg2">
                    <a:lumMod val="75000"/>
                  </a:schemeClr>
                </a:solidFill>
              </a:rPr>
              <a:t>The Impact of Program Changes on Future Projects</a:t>
            </a:r>
          </a:p>
        </p:txBody>
      </p:sp>
      <p:sp>
        <p:nvSpPr>
          <p:cNvPr id="29" name="Oval 28"/>
          <p:cNvSpPr/>
          <p:nvPr/>
        </p:nvSpPr>
        <p:spPr>
          <a:xfrm>
            <a:off x="3150719" y="5898239"/>
            <a:ext cx="765429" cy="765429"/>
          </a:xfrm>
          <a:prstGeom prst="ellipse">
            <a:avLst/>
          </a:prstGeom>
          <a:solidFill>
            <a:schemeClr val="bg1">
              <a:lumMod val="9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0" name="Freeform 19"/>
          <p:cNvSpPr>
            <a:spLocks noEditPoints="1"/>
          </p:cNvSpPr>
          <p:nvPr/>
        </p:nvSpPr>
        <p:spPr bwMode="auto">
          <a:xfrm>
            <a:off x="3340682" y="6088202"/>
            <a:ext cx="385503" cy="385503"/>
          </a:xfrm>
          <a:custGeom>
            <a:avLst/>
            <a:gdLst>
              <a:gd name="T0" fmla="*/ 6400 w 6400"/>
              <a:gd name="T1" fmla="*/ 6000 h 6400"/>
              <a:gd name="T2" fmla="*/ 6400 w 6400"/>
              <a:gd name="T3" fmla="*/ 6400 h 6400"/>
              <a:gd name="T4" fmla="*/ 0 w 6400"/>
              <a:gd name="T5" fmla="*/ 6400 h 6400"/>
              <a:gd name="T6" fmla="*/ 0 w 6400"/>
              <a:gd name="T7" fmla="*/ 0 h 6400"/>
              <a:gd name="T8" fmla="*/ 400 w 6400"/>
              <a:gd name="T9" fmla="*/ 0 h 6400"/>
              <a:gd name="T10" fmla="*/ 400 w 6400"/>
              <a:gd name="T11" fmla="*/ 6000 h 6400"/>
              <a:gd name="T12" fmla="*/ 6400 w 6400"/>
              <a:gd name="T13" fmla="*/ 6000 h 6400"/>
              <a:gd name="T14" fmla="*/ 2861 w 6400"/>
              <a:gd name="T15" fmla="*/ 2221 h 6400"/>
              <a:gd name="T16" fmla="*/ 4495 w 6400"/>
              <a:gd name="T17" fmla="*/ 2630 h 6400"/>
              <a:gd name="T18" fmla="*/ 5061 w 6400"/>
              <a:gd name="T19" fmla="*/ 1688 h 6400"/>
              <a:gd name="T20" fmla="*/ 5573 w 6400"/>
              <a:gd name="T21" fmla="*/ 1995 h 6400"/>
              <a:gd name="T22" fmla="*/ 5600 w 6400"/>
              <a:gd name="T23" fmla="*/ 400 h 6400"/>
              <a:gd name="T24" fmla="*/ 4205 w 6400"/>
              <a:gd name="T25" fmla="*/ 1174 h 6400"/>
              <a:gd name="T26" fmla="*/ 4718 w 6400"/>
              <a:gd name="T27" fmla="*/ 1482 h 6400"/>
              <a:gd name="T28" fmla="*/ 4305 w 6400"/>
              <a:gd name="T29" fmla="*/ 2170 h 6400"/>
              <a:gd name="T30" fmla="*/ 2739 w 6400"/>
              <a:gd name="T31" fmla="*/ 1779 h 6400"/>
              <a:gd name="T32" fmla="*/ 1059 w 6400"/>
              <a:gd name="T33" fmla="*/ 3459 h 6400"/>
              <a:gd name="T34" fmla="*/ 1341 w 6400"/>
              <a:gd name="T35" fmla="*/ 3741 h 6400"/>
              <a:gd name="T36" fmla="*/ 2861 w 6400"/>
              <a:gd name="T37" fmla="*/ 2221 h 6400"/>
              <a:gd name="T38" fmla="*/ 2400 w 6400"/>
              <a:gd name="T39" fmla="*/ 5600 h 6400"/>
              <a:gd name="T40" fmla="*/ 3200 w 6400"/>
              <a:gd name="T41" fmla="*/ 5600 h 6400"/>
              <a:gd name="T42" fmla="*/ 3200 w 6400"/>
              <a:gd name="T43" fmla="*/ 2718 h 6400"/>
              <a:gd name="T44" fmla="*/ 2984 w 6400"/>
              <a:gd name="T45" fmla="*/ 2664 h 6400"/>
              <a:gd name="T46" fmla="*/ 2400 w 6400"/>
              <a:gd name="T47" fmla="*/ 3248 h 6400"/>
              <a:gd name="T48" fmla="*/ 2400 w 6400"/>
              <a:gd name="T49" fmla="*/ 5600 h 6400"/>
              <a:gd name="T50" fmla="*/ 1200 w 6400"/>
              <a:gd name="T51" fmla="*/ 4166 h 6400"/>
              <a:gd name="T52" fmla="*/ 1200 w 6400"/>
              <a:gd name="T53" fmla="*/ 5600 h 6400"/>
              <a:gd name="T54" fmla="*/ 2000 w 6400"/>
              <a:gd name="T55" fmla="*/ 5600 h 6400"/>
              <a:gd name="T56" fmla="*/ 2000 w 6400"/>
              <a:gd name="T57" fmla="*/ 3648 h 6400"/>
              <a:gd name="T58" fmla="*/ 1341 w 6400"/>
              <a:gd name="T59" fmla="*/ 4307 h 6400"/>
              <a:gd name="T60" fmla="*/ 1200 w 6400"/>
              <a:gd name="T61" fmla="*/ 4166 h 6400"/>
              <a:gd name="T62" fmla="*/ 4800 w 6400"/>
              <a:gd name="T63" fmla="*/ 2900 h 6400"/>
              <a:gd name="T64" fmla="*/ 4800 w 6400"/>
              <a:gd name="T65" fmla="*/ 5600 h 6400"/>
              <a:gd name="T66" fmla="*/ 5600 w 6400"/>
              <a:gd name="T67" fmla="*/ 5600 h 6400"/>
              <a:gd name="T68" fmla="*/ 5600 w 6400"/>
              <a:gd name="T69" fmla="*/ 2478 h 6400"/>
              <a:gd name="T70" fmla="*/ 5198 w 6400"/>
              <a:gd name="T71" fmla="*/ 2237 h 6400"/>
              <a:gd name="T72" fmla="*/ 4800 w 6400"/>
              <a:gd name="T73" fmla="*/ 2900 h 6400"/>
              <a:gd name="T74" fmla="*/ 4400 w 6400"/>
              <a:gd name="T75" fmla="*/ 5600 h 6400"/>
              <a:gd name="T76" fmla="*/ 4400 w 6400"/>
              <a:gd name="T77" fmla="*/ 3018 h 6400"/>
              <a:gd name="T78" fmla="*/ 3600 w 6400"/>
              <a:gd name="T79" fmla="*/ 2818 h 6400"/>
              <a:gd name="T80" fmla="*/ 3600 w 6400"/>
              <a:gd name="T81" fmla="*/ 5600 h 6400"/>
              <a:gd name="T82" fmla="*/ 4400 w 6400"/>
              <a:gd name="T83" fmla="*/ 5600 h 6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400" h="6400">
                <a:moveTo>
                  <a:pt x="6400" y="6000"/>
                </a:moveTo>
                <a:lnTo>
                  <a:pt x="6400" y="6400"/>
                </a:lnTo>
                <a:lnTo>
                  <a:pt x="0" y="6400"/>
                </a:lnTo>
                <a:lnTo>
                  <a:pt x="0" y="0"/>
                </a:lnTo>
                <a:lnTo>
                  <a:pt x="400" y="0"/>
                </a:lnTo>
                <a:lnTo>
                  <a:pt x="400" y="6000"/>
                </a:lnTo>
                <a:lnTo>
                  <a:pt x="6400" y="6000"/>
                </a:lnTo>
                <a:close/>
                <a:moveTo>
                  <a:pt x="2861" y="2221"/>
                </a:moveTo>
                <a:lnTo>
                  <a:pt x="4495" y="2630"/>
                </a:lnTo>
                <a:lnTo>
                  <a:pt x="5061" y="1688"/>
                </a:lnTo>
                <a:lnTo>
                  <a:pt x="5573" y="1995"/>
                </a:lnTo>
                <a:lnTo>
                  <a:pt x="5600" y="400"/>
                </a:lnTo>
                <a:lnTo>
                  <a:pt x="4205" y="1174"/>
                </a:lnTo>
                <a:lnTo>
                  <a:pt x="4718" y="1482"/>
                </a:lnTo>
                <a:lnTo>
                  <a:pt x="4305" y="2170"/>
                </a:lnTo>
                <a:lnTo>
                  <a:pt x="2739" y="1779"/>
                </a:lnTo>
                <a:lnTo>
                  <a:pt x="1059" y="3459"/>
                </a:lnTo>
                <a:lnTo>
                  <a:pt x="1341" y="3741"/>
                </a:lnTo>
                <a:lnTo>
                  <a:pt x="2861" y="2221"/>
                </a:lnTo>
                <a:close/>
                <a:moveTo>
                  <a:pt x="2400" y="5600"/>
                </a:moveTo>
                <a:lnTo>
                  <a:pt x="3200" y="5600"/>
                </a:lnTo>
                <a:lnTo>
                  <a:pt x="3200" y="2718"/>
                </a:lnTo>
                <a:lnTo>
                  <a:pt x="2984" y="2664"/>
                </a:lnTo>
                <a:lnTo>
                  <a:pt x="2400" y="3248"/>
                </a:lnTo>
                <a:lnTo>
                  <a:pt x="2400" y="5600"/>
                </a:lnTo>
                <a:close/>
                <a:moveTo>
                  <a:pt x="1200" y="4166"/>
                </a:moveTo>
                <a:lnTo>
                  <a:pt x="1200" y="5600"/>
                </a:lnTo>
                <a:lnTo>
                  <a:pt x="2000" y="5600"/>
                </a:lnTo>
                <a:lnTo>
                  <a:pt x="2000" y="3648"/>
                </a:lnTo>
                <a:lnTo>
                  <a:pt x="1341" y="4307"/>
                </a:lnTo>
                <a:lnTo>
                  <a:pt x="1200" y="4166"/>
                </a:lnTo>
                <a:close/>
                <a:moveTo>
                  <a:pt x="4800" y="2900"/>
                </a:moveTo>
                <a:lnTo>
                  <a:pt x="4800" y="5600"/>
                </a:lnTo>
                <a:lnTo>
                  <a:pt x="5600" y="5600"/>
                </a:lnTo>
                <a:lnTo>
                  <a:pt x="5600" y="2478"/>
                </a:lnTo>
                <a:lnTo>
                  <a:pt x="5198" y="2237"/>
                </a:lnTo>
                <a:lnTo>
                  <a:pt x="4800" y="2900"/>
                </a:lnTo>
                <a:close/>
                <a:moveTo>
                  <a:pt x="4400" y="5600"/>
                </a:moveTo>
                <a:lnTo>
                  <a:pt x="4400" y="3018"/>
                </a:lnTo>
                <a:lnTo>
                  <a:pt x="3600" y="2818"/>
                </a:lnTo>
                <a:lnTo>
                  <a:pt x="3600" y="5600"/>
                </a:lnTo>
                <a:lnTo>
                  <a:pt x="4400" y="5600"/>
                </a:lnTo>
                <a:close/>
              </a:path>
            </a:pathLst>
          </a:custGeom>
          <a:solidFill>
            <a:schemeClr val="bg2">
              <a:lumMod val="90000"/>
            </a:schemeClr>
          </a:solidFill>
          <a:ln w="0">
            <a:noFill/>
            <a:prstDash val="solid"/>
            <a:round/>
          </a:ln>
        </p:spPr>
        <p:txBody>
          <a:bodyPr vert="horz" wrap="square" lIns="91440" tIns="45720" rIns="91440" bIns="45720" numCol="1" anchor="t" anchorCtr="0" compatLnSpc="1"/>
          <a:lstStyle/>
          <a:p>
            <a:endParaRPr lang="en-US" b="1"/>
          </a:p>
        </p:txBody>
      </p:sp>
      <p:pic>
        <p:nvPicPr>
          <p:cNvPr id="31" name="Graphic 30" descr="Repeat"/>
          <p:cNvPicPr>
            <a:picLocks noChangeAspect="1"/>
          </p:cNvPicPr>
          <p:nvPr/>
        </p:nvPicPr>
        <p:blipFill>
          <a:blip r:embed="rId3"/>
          <a:stretch>
            <a:fillRect/>
          </a:stretch>
        </p:blipFill>
        <p:spPr>
          <a:xfrm>
            <a:off x="3266909" y="5187201"/>
            <a:ext cx="533049" cy="533049"/>
          </a:xfrm>
          <a:prstGeom prst="rect">
            <a:avLst/>
          </a:prstGeom>
        </p:spPr>
      </p:pic>
      <p:sp>
        <p:nvSpPr>
          <p:cNvPr id="45" name="Oval 44"/>
          <p:cNvSpPr/>
          <p:nvPr/>
        </p:nvSpPr>
        <p:spPr>
          <a:xfrm>
            <a:off x="3150719" y="1762095"/>
            <a:ext cx="765429" cy="765429"/>
          </a:xfrm>
          <a:prstGeom prst="ellipse">
            <a:avLst/>
          </a:prstGeom>
          <a:solidFill>
            <a:schemeClr val="bg1">
              <a:lumMod val="9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nvGrpSpPr>
          <p:cNvPr id="46" name="Group 45"/>
          <p:cNvGrpSpPr/>
          <p:nvPr/>
        </p:nvGrpSpPr>
        <p:grpSpPr>
          <a:xfrm>
            <a:off x="3341616" y="1922822"/>
            <a:ext cx="370381" cy="433975"/>
            <a:chOff x="663575" y="2000250"/>
            <a:chExt cx="841375" cy="985838"/>
          </a:xfrm>
          <a:solidFill>
            <a:schemeClr val="accent3"/>
          </a:solidFill>
        </p:grpSpPr>
        <p:sp>
          <p:nvSpPr>
            <p:cNvPr id="47" name="Freeform 5"/>
            <p:cNvSpPr/>
            <p:nvPr/>
          </p:nvSpPr>
          <p:spPr bwMode="auto">
            <a:xfrm>
              <a:off x="663575" y="2000250"/>
              <a:ext cx="841375" cy="985838"/>
            </a:xfrm>
            <a:custGeom>
              <a:avLst/>
              <a:gdLst>
                <a:gd name="T0" fmla="*/ 5164 w 5469"/>
                <a:gd name="T1" fmla="*/ 1567 h 6400"/>
                <a:gd name="T2" fmla="*/ 4811 w 5469"/>
                <a:gd name="T3" fmla="*/ 1567 h 6400"/>
                <a:gd name="T4" fmla="*/ 4717 w 5469"/>
                <a:gd name="T5" fmla="*/ 1661 h 6400"/>
                <a:gd name="T6" fmla="*/ 4811 w 5469"/>
                <a:gd name="T7" fmla="*/ 1755 h 6400"/>
                <a:gd name="T8" fmla="*/ 5164 w 5469"/>
                <a:gd name="T9" fmla="*/ 1755 h 6400"/>
                <a:gd name="T10" fmla="*/ 5469 w 5469"/>
                <a:gd name="T11" fmla="*/ 1450 h 6400"/>
                <a:gd name="T12" fmla="*/ 5469 w 5469"/>
                <a:gd name="T13" fmla="*/ 554 h 6400"/>
                <a:gd name="T14" fmla="*/ 4915 w 5469"/>
                <a:gd name="T15" fmla="*/ 0 h 6400"/>
                <a:gd name="T16" fmla="*/ 4915 w 5469"/>
                <a:gd name="T17" fmla="*/ 0 h 6400"/>
                <a:gd name="T18" fmla="*/ 633 w 5469"/>
                <a:gd name="T19" fmla="*/ 0 h 6400"/>
                <a:gd name="T20" fmla="*/ 0 w 5469"/>
                <a:gd name="T21" fmla="*/ 633 h 6400"/>
                <a:gd name="T22" fmla="*/ 0 w 5469"/>
                <a:gd name="T23" fmla="*/ 5153 h 6400"/>
                <a:gd name="T24" fmla="*/ 94 w 5469"/>
                <a:gd name="T25" fmla="*/ 5246 h 6400"/>
                <a:gd name="T26" fmla="*/ 188 w 5469"/>
                <a:gd name="T27" fmla="*/ 5153 h 6400"/>
                <a:gd name="T28" fmla="*/ 188 w 5469"/>
                <a:gd name="T29" fmla="*/ 633 h 6400"/>
                <a:gd name="T30" fmla="*/ 633 w 5469"/>
                <a:gd name="T31" fmla="*/ 188 h 6400"/>
                <a:gd name="T32" fmla="*/ 4500 w 5469"/>
                <a:gd name="T33" fmla="*/ 188 h 6400"/>
                <a:gd name="T34" fmla="*/ 4361 w 5469"/>
                <a:gd name="T35" fmla="*/ 554 h 6400"/>
                <a:gd name="T36" fmla="*/ 4361 w 5469"/>
                <a:gd name="T37" fmla="*/ 813 h 6400"/>
                <a:gd name="T38" fmla="*/ 4361 w 5469"/>
                <a:gd name="T39" fmla="*/ 1661 h 6400"/>
                <a:gd name="T40" fmla="*/ 4361 w 5469"/>
                <a:gd name="T41" fmla="*/ 4739 h 6400"/>
                <a:gd name="T42" fmla="*/ 4361 w 5469"/>
                <a:gd name="T43" fmla="*/ 5846 h 6400"/>
                <a:gd name="T44" fmla="*/ 4500 w 5469"/>
                <a:gd name="T45" fmla="*/ 6212 h 6400"/>
                <a:gd name="T46" fmla="*/ 554 w 5469"/>
                <a:gd name="T47" fmla="*/ 6212 h 6400"/>
                <a:gd name="T48" fmla="*/ 188 w 5469"/>
                <a:gd name="T49" fmla="*/ 5846 h 6400"/>
                <a:gd name="T50" fmla="*/ 188 w 5469"/>
                <a:gd name="T51" fmla="*/ 5586 h 6400"/>
                <a:gd name="T52" fmla="*/ 94 w 5469"/>
                <a:gd name="T53" fmla="*/ 5492 h 6400"/>
                <a:gd name="T54" fmla="*/ 0 w 5469"/>
                <a:gd name="T55" fmla="*/ 5586 h 6400"/>
                <a:gd name="T56" fmla="*/ 0 w 5469"/>
                <a:gd name="T57" fmla="*/ 5846 h 6400"/>
                <a:gd name="T58" fmla="*/ 554 w 5469"/>
                <a:gd name="T59" fmla="*/ 6400 h 6400"/>
                <a:gd name="T60" fmla="*/ 4915 w 5469"/>
                <a:gd name="T61" fmla="*/ 6400 h 6400"/>
                <a:gd name="T62" fmla="*/ 4915 w 5469"/>
                <a:gd name="T63" fmla="*/ 6400 h 6400"/>
                <a:gd name="T64" fmla="*/ 4915 w 5469"/>
                <a:gd name="T65" fmla="*/ 6400 h 6400"/>
                <a:gd name="T66" fmla="*/ 5469 w 5469"/>
                <a:gd name="T67" fmla="*/ 5846 h 6400"/>
                <a:gd name="T68" fmla="*/ 5469 w 5469"/>
                <a:gd name="T69" fmla="*/ 4900 h 6400"/>
                <a:gd name="T70" fmla="*/ 5214 w 5469"/>
                <a:gd name="T71" fmla="*/ 4645 h 6400"/>
                <a:gd name="T72" fmla="*/ 4814 w 5469"/>
                <a:gd name="T73" fmla="*/ 4645 h 6400"/>
                <a:gd name="T74" fmla="*/ 4720 w 5469"/>
                <a:gd name="T75" fmla="*/ 4739 h 6400"/>
                <a:gd name="T76" fmla="*/ 4814 w 5469"/>
                <a:gd name="T77" fmla="*/ 4833 h 6400"/>
                <a:gd name="T78" fmla="*/ 5214 w 5469"/>
                <a:gd name="T79" fmla="*/ 4833 h 6400"/>
                <a:gd name="T80" fmla="*/ 5281 w 5469"/>
                <a:gd name="T81" fmla="*/ 4900 h 6400"/>
                <a:gd name="T82" fmla="*/ 5281 w 5469"/>
                <a:gd name="T83" fmla="*/ 5846 h 6400"/>
                <a:gd name="T84" fmla="*/ 4915 w 5469"/>
                <a:gd name="T85" fmla="*/ 6213 h 6400"/>
                <a:gd name="T86" fmla="*/ 4548 w 5469"/>
                <a:gd name="T87" fmla="*/ 5846 h 6400"/>
                <a:gd name="T88" fmla="*/ 4548 w 5469"/>
                <a:gd name="T89" fmla="*/ 4739 h 6400"/>
                <a:gd name="T90" fmla="*/ 4548 w 5469"/>
                <a:gd name="T91" fmla="*/ 1661 h 6400"/>
                <a:gd name="T92" fmla="*/ 4548 w 5469"/>
                <a:gd name="T93" fmla="*/ 813 h 6400"/>
                <a:gd name="T94" fmla="*/ 4548 w 5469"/>
                <a:gd name="T95" fmla="*/ 554 h 6400"/>
                <a:gd name="T96" fmla="*/ 4915 w 5469"/>
                <a:gd name="T97" fmla="*/ 188 h 6400"/>
                <a:gd name="T98" fmla="*/ 5281 w 5469"/>
                <a:gd name="T99" fmla="*/ 554 h 6400"/>
                <a:gd name="T100" fmla="*/ 5281 w 5469"/>
                <a:gd name="T101" fmla="*/ 1450 h 6400"/>
                <a:gd name="T102" fmla="*/ 5164 w 5469"/>
                <a:gd name="T103" fmla="*/ 1567 h 6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69" h="6400">
                  <a:moveTo>
                    <a:pt x="5164" y="1567"/>
                  </a:moveTo>
                  <a:lnTo>
                    <a:pt x="4811" y="1567"/>
                  </a:lnTo>
                  <a:cubicBezTo>
                    <a:pt x="4759" y="1567"/>
                    <a:pt x="4717" y="1609"/>
                    <a:pt x="4717" y="1661"/>
                  </a:cubicBezTo>
                  <a:cubicBezTo>
                    <a:pt x="4717" y="1713"/>
                    <a:pt x="4759" y="1755"/>
                    <a:pt x="4811" y="1755"/>
                  </a:cubicBezTo>
                  <a:lnTo>
                    <a:pt x="5164" y="1755"/>
                  </a:lnTo>
                  <a:cubicBezTo>
                    <a:pt x="5332" y="1755"/>
                    <a:pt x="5469" y="1618"/>
                    <a:pt x="5469" y="1450"/>
                  </a:cubicBezTo>
                  <a:lnTo>
                    <a:pt x="5469" y="554"/>
                  </a:lnTo>
                  <a:cubicBezTo>
                    <a:pt x="5469" y="249"/>
                    <a:pt x="5220" y="0"/>
                    <a:pt x="4915" y="0"/>
                  </a:cubicBezTo>
                  <a:lnTo>
                    <a:pt x="4915" y="0"/>
                  </a:lnTo>
                  <a:lnTo>
                    <a:pt x="633" y="0"/>
                  </a:lnTo>
                  <a:cubicBezTo>
                    <a:pt x="284" y="0"/>
                    <a:pt x="0" y="284"/>
                    <a:pt x="0" y="633"/>
                  </a:cubicBezTo>
                  <a:lnTo>
                    <a:pt x="0" y="5153"/>
                  </a:lnTo>
                  <a:cubicBezTo>
                    <a:pt x="0" y="5204"/>
                    <a:pt x="42" y="5246"/>
                    <a:pt x="94" y="5246"/>
                  </a:cubicBezTo>
                  <a:cubicBezTo>
                    <a:pt x="146" y="5246"/>
                    <a:pt x="188" y="5204"/>
                    <a:pt x="188" y="5153"/>
                  </a:cubicBezTo>
                  <a:lnTo>
                    <a:pt x="188" y="633"/>
                  </a:lnTo>
                  <a:cubicBezTo>
                    <a:pt x="188" y="387"/>
                    <a:pt x="387" y="188"/>
                    <a:pt x="633" y="188"/>
                  </a:cubicBezTo>
                  <a:lnTo>
                    <a:pt x="4500" y="188"/>
                  </a:lnTo>
                  <a:cubicBezTo>
                    <a:pt x="4413" y="285"/>
                    <a:pt x="4361" y="414"/>
                    <a:pt x="4361" y="554"/>
                  </a:cubicBezTo>
                  <a:lnTo>
                    <a:pt x="4361" y="813"/>
                  </a:lnTo>
                  <a:lnTo>
                    <a:pt x="4361" y="1661"/>
                  </a:lnTo>
                  <a:lnTo>
                    <a:pt x="4361" y="4739"/>
                  </a:lnTo>
                  <a:lnTo>
                    <a:pt x="4361" y="5846"/>
                  </a:lnTo>
                  <a:cubicBezTo>
                    <a:pt x="4361" y="5986"/>
                    <a:pt x="4413" y="6115"/>
                    <a:pt x="4500" y="6212"/>
                  </a:cubicBezTo>
                  <a:lnTo>
                    <a:pt x="554" y="6212"/>
                  </a:lnTo>
                  <a:cubicBezTo>
                    <a:pt x="352" y="6213"/>
                    <a:pt x="188" y="6048"/>
                    <a:pt x="188" y="5846"/>
                  </a:cubicBezTo>
                  <a:lnTo>
                    <a:pt x="188" y="5586"/>
                  </a:lnTo>
                  <a:cubicBezTo>
                    <a:pt x="188" y="5534"/>
                    <a:pt x="146" y="5492"/>
                    <a:pt x="94" y="5492"/>
                  </a:cubicBezTo>
                  <a:cubicBezTo>
                    <a:pt x="42" y="5492"/>
                    <a:pt x="0" y="5534"/>
                    <a:pt x="0" y="5586"/>
                  </a:cubicBezTo>
                  <a:lnTo>
                    <a:pt x="0" y="5846"/>
                  </a:lnTo>
                  <a:cubicBezTo>
                    <a:pt x="0" y="6151"/>
                    <a:pt x="249" y="6400"/>
                    <a:pt x="554" y="6400"/>
                  </a:cubicBezTo>
                  <a:lnTo>
                    <a:pt x="4915" y="6400"/>
                  </a:lnTo>
                  <a:lnTo>
                    <a:pt x="4915" y="6400"/>
                  </a:lnTo>
                  <a:lnTo>
                    <a:pt x="4915" y="6400"/>
                  </a:lnTo>
                  <a:cubicBezTo>
                    <a:pt x="5220" y="6400"/>
                    <a:pt x="5469" y="6151"/>
                    <a:pt x="5469" y="5846"/>
                  </a:cubicBezTo>
                  <a:lnTo>
                    <a:pt x="5469" y="4900"/>
                  </a:lnTo>
                  <a:cubicBezTo>
                    <a:pt x="5469" y="4760"/>
                    <a:pt x="5355" y="4645"/>
                    <a:pt x="5214" y="4645"/>
                  </a:cubicBezTo>
                  <a:lnTo>
                    <a:pt x="4814" y="4645"/>
                  </a:lnTo>
                  <a:cubicBezTo>
                    <a:pt x="4762" y="4645"/>
                    <a:pt x="4720" y="4687"/>
                    <a:pt x="4720" y="4739"/>
                  </a:cubicBezTo>
                  <a:cubicBezTo>
                    <a:pt x="4720" y="4791"/>
                    <a:pt x="4762" y="4833"/>
                    <a:pt x="4814" y="4833"/>
                  </a:cubicBezTo>
                  <a:lnTo>
                    <a:pt x="5214" y="4833"/>
                  </a:lnTo>
                  <a:cubicBezTo>
                    <a:pt x="5251" y="4833"/>
                    <a:pt x="5281" y="4863"/>
                    <a:pt x="5281" y="4900"/>
                  </a:cubicBezTo>
                  <a:lnTo>
                    <a:pt x="5281" y="5846"/>
                  </a:lnTo>
                  <a:cubicBezTo>
                    <a:pt x="5281" y="6048"/>
                    <a:pt x="5117" y="6213"/>
                    <a:pt x="4915" y="6213"/>
                  </a:cubicBezTo>
                  <a:cubicBezTo>
                    <a:pt x="4713" y="6213"/>
                    <a:pt x="4548" y="6048"/>
                    <a:pt x="4548" y="5846"/>
                  </a:cubicBezTo>
                  <a:lnTo>
                    <a:pt x="4548" y="4739"/>
                  </a:lnTo>
                  <a:lnTo>
                    <a:pt x="4548" y="1661"/>
                  </a:lnTo>
                  <a:lnTo>
                    <a:pt x="4548" y="813"/>
                  </a:lnTo>
                  <a:lnTo>
                    <a:pt x="4548" y="554"/>
                  </a:lnTo>
                  <a:cubicBezTo>
                    <a:pt x="4548" y="352"/>
                    <a:pt x="4713" y="188"/>
                    <a:pt x="4915" y="188"/>
                  </a:cubicBezTo>
                  <a:cubicBezTo>
                    <a:pt x="5117" y="188"/>
                    <a:pt x="5281" y="352"/>
                    <a:pt x="5281" y="554"/>
                  </a:cubicBezTo>
                  <a:lnTo>
                    <a:pt x="5281" y="1450"/>
                  </a:lnTo>
                  <a:cubicBezTo>
                    <a:pt x="5281" y="1515"/>
                    <a:pt x="5229" y="1567"/>
                    <a:pt x="5164" y="1567"/>
                  </a:cubicBezTo>
                  <a:close/>
                </a:path>
              </a:pathLst>
            </a:custGeom>
            <a:grpFill/>
            <a:ln w="0">
              <a:noFill/>
              <a:prstDash val="solid"/>
              <a:round/>
            </a:ln>
          </p:spPr>
          <p:txBody>
            <a:bodyPr vert="horz" wrap="square" lIns="91440" tIns="45720" rIns="91440" bIns="45720" numCol="1" anchor="t" anchorCtr="0" compatLnSpc="1"/>
            <a:lstStyle/>
            <a:p>
              <a:endParaRPr lang="en-US" b="1"/>
            </a:p>
          </p:txBody>
        </p:sp>
        <p:sp>
          <p:nvSpPr>
            <p:cNvPr id="48" name="Freeform 6"/>
            <p:cNvSpPr/>
            <p:nvPr/>
          </p:nvSpPr>
          <p:spPr bwMode="auto">
            <a:xfrm>
              <a:off x="754063" y="2119313"/>
              <a:ext cx="104775" cy="76200"/>
            </a:xfrm>
            <a:custGeom>
              <a:avLst/>
              <a:gdLst>
                <a:gd name="T0" fmla="*/ 640 w 677"/>
                <a:gd name="T1" fmla="*/ 37 h 500"/>
                <a:gd name="T2" fmla="*/ 507 w 677"/>
                <a:gd name="T3" fmla="*/ 37 h 500"/>
                <a:gd name="T4" fmla="*/ 270 w 677"/>
                <a:gd name="T5" fmla="*/ 274 h 500"/>
                <a:gd name="T6" fmla="*/ 169 w 677"/>
                <a:gd name="T7" fmla="*/ 173 h 500"/>
                <a:gd name="T8" fmla="*/ 37 w 677"/>
                <a:gd name="T9" fmla="*/ 173 h 500"/>
                <a:gd name="T10" fmla="*/ 37 w 677"/>
                <a:gd name="T11" fmla="*/ 305 h 500"/>
                <a:gd name="T12" fmla="*/ 204 w 677"/>
                <a:gd name="T13" fmla="*/ 473 h 500"/>
                <a:gd name="T14" fmla="*/ 270 w 677"/>
                <a:gd name="T15" fmla="*/ 500 h 500"/>
                <a:gd name="T16" fmla="*/ 337 w 677"/>
                <a:gd name="T17" fmla="*/ 473 h 500"/>
                <a:gd name="T18" fmla="*/ 640 w 677"/>
                <a:gd name="T19" fmla="*/ 169 h 500"/>
                <a:gd name="T20" fmla="*/ 640 w 677"/>
                <a:gd name="T21" fmla="*/ 37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7" h="500">
                  <a:moveTo>
                    <a:pt x="640" y="37"/>
                  </a:moveTo>
                  <a:cubicBezTo>
                    <a:pt x="603" y="0"/>
                    <a:pt x="544" y="0"/>
                    <a:pt x="507" y="37"/>
                  </a:cubicBezTo>
                  <a:lnTo>
                    <a:pt x="270" y="274"/>
                  </a:lnTo>
                  <a:lnTo>
                    <a:pt x="169" y="173"/>
                  </a:lnTo>
                  <a:cubicBezTo>
                    <a:pt x="133" y="136"/>
                    <a:pt x="73" y="136"/>
                    <a:pt x="37" y="173"/>
                  </a:cubicBezTo>
                  <a:cubicBezTo>
                    <a:pt x="0" y="209"/>
                    <a:pt x="0" y="269"/>
                    <a:pt x="37" y="305"/>
                  </a:cubicBezTo>
                  <a:lnTo>
                    <a:pt x="204" y="473"/>
                  </a:lnTo>
                  <a:cubicBezTo>
                    <a:pt x="222" y="491"/>
                    <a:pt x="246" y="500"/>
                    <a:pt x="270" y="500"/>
                  </a:cubicBezTo>
                  <a:cubicBezTo>
                    <a:pt x="294" y="500"/>
                    <a:pt x="318" y="491"/>
                    <a:pt x="337" y="473"/>
                  </a:cubicBezTo>
                  <a:lnTo>
                    <a:pt x="640" y="169"/>
                  </a:lnTo>
                  <a:cubicBezTo>
                    <a:pt x="677" y="133"/>
                    <a:pt x="677" y="73"/>
                    <a:pt x="640" y="37"/>
                  </a:cubicBezTo>
                  <a:close/>
                </a:path>
              </a:pathLst>
            </a:custGeom>
            <a:grpFill/>
            <a:ln w="0">
              <a:noFill/>
              <a:prstDash val="solid"/>
              <a:round/>
            </a:ln>
          </p:spPr>
          <p:txBody>
            <a:bodyPr vert="horz" wrap="square" lIns="91440" tIns="45720" rIns="91440" bIns="45720" numCol="1" anchor="t" anchorCtr="0" compatLnSpc="1"/>
            <a:lstStyle/>
            <a:p>
              <a:endParaRPr lang="en-US" b="1"/>
            </a:p>
          </p:txBody>
        </p:sp>
        <p:sp>
          <p:nvSpPr>
            <p:cNvPr id="49" name="Freeform 7"/>
            <p:cNvSpPr/>
            <p:nvPr/>
          </p:nvSpPr>
          <p:spPr bwMode="auto">
            <a:xfrm>
              <a:off x="754063" y="2254250"/>
              <a:ext cx="104775" cy="76200"/>
            </a:xfrm>
            <a:custGeom>
              <a:avLst/>
              <a:gdLst>
                <a:gd name="T0" fmla="*/ 640 w 677"/>
                <a:gd name="T1" fmla="*/ 36 h 500"/>
                <a:gd name="T2" fmla="*/ 507 w 677"/>
                <a:gd name="T3" fmla="*/ 36 h 500"/>
                <a:gd name="T4" fmla="*/ 270 w 677"/>
                <a:gd name="T5" fmla="*/ 273 h 500"/>
                <a:gd name="T6" fmla="*/ 169 w 677"/>
                <a:gd name="T7" fmla="*/ 172 h 500"/>
                <a:gd name="T8" fmla="*/ 37 w 677"/>
                <a:gd name="T9" fmla="*/ 172 h 500"/>
                <a:gd name="T10" fmla="*/ 37 w 677"/>
                <a:gd name="T11" fmla="*/ 305 h 500"/>
                <a:gd name="T12" fmla="*/ 204 w 677"/>
                <a:gd name="T13" fmla="*/ 472 h 500"/>
                <a:gd name="T14" fmla="*/ 270 w 677"/>
                <a:gd name="T15" fmla="*/ 500 h 500"/>
                <a:gd name="T16" fmla="*/ 337 w 677"/>
                <a:gd name="T17" fmla="*/ 472 h 500"/>
                <a:gd name="T18" fmla="*/ 640 w 677"/>
                <a:gd name="T19" fmla="*/ 169 h 500"/>
                <a:gd name="T20" fmla="*/ 640 w 677"/>
                <a:gd name="T21" fmla="*/ 3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7" h="500">
                  <a:moveTo>
                    <a:pt x="640" y="36"/>
                  </a:moveTo>
                  <a:cubicBezTo>
                    <a:pt x="603" y="0"/>
                    <a:pt x="544" y="0"/>
                    <a:pt x="507" y="36"/>
                  </a:cubicBezTo>
                  <a:lnTo>
                    <a:pt x="270" y="273"/>
                  </a:lnTo>
                  <a:lnTo>
                    <a:pt x="169" y="172"/>
                  </a:lnTo>
                  <a:cubicBezTo>
                    <a:pt x="133" y="136"/>
                    <a:pt x="73" y="136"/>
                    <a:pt x="37" y="172"/>
                  </a:cubicBezTo>
                  <a:cubicBezTo>
                    <a:pt x="0" y="209"/>
                    <a:pt x="0" y="268"/>
                    <a:pt x="37" y="305"/>
                  </a:cubicBezTo>
                  <a:lnTo>
                    <a:pt x="204" y="472"/>
                  </a:lnTo>
                  <a:cubicBezTo>
                    <a:pt x="222" y="490"/>
                    <a:pt x="246" y="500"/>
                    <a:pt x="270" y="500"/>
                  </a:cubicBezTo>
                  <a:cubicBezTo>
                    <a:pt x="294" y="500"/>
                    <a:pt x="318" y="491"/>
                    <a:pt x="337" y="472"/>
                  </a:cubicBezTo>
                  <a:lnTo>
                    <a:pt x="640" y="169"/>
                  </a:lnTo>
                  <a:cubicBezTo>
                    <a:pt x="677" y="132"/>
                    <a:pt x="677" y="73"/>
                    <a:pt x="640" y="36"/>
                  </a:cubicBezTo>
                  <a:close/>
                </a:path>
              </a:pathLst>
            </a:custGeom>
            <a:grpFill/>
            <a:ln w="0">
              <a:noFill/>
              <a:prstDash val="solid"/>
              <a:round/>
            </a:ln>
          </p:spPr>
          <p:txBody>
            <a:bodyPr vert="horz" wrap="square" lIns="91440" tIns="45720" rIns="91440" bIns="45720" numCol="1" anchor="t" anchorCtr="0" compatLnSpc="1"/>
            <a:lstStyle/>
            <a:p>
              <a:endParaRPr lang="en-US" b="1"/>
            </a:p>
          </p:txBody>
        </p:sp>
        <p:sp>
          <p:nvSpPr>
            <p:cNvPr id="50" name="Freeform 8"/>
            <p:cNvSpPr/>
            <p:nvPr/>
          </p:nvSpPr>
          <p:spPr bwMode="auto">
            <a:xfrm>
              <a:off x="927100" y="2135188"/>
              <a:ext cx="328613" cy="28575"/>
            </a:xfrm>
            <a:custGeom>
              <a:avLst/>
              <a:gdLst>
                <a:gd name="T0" fmla="*/ 2044 w 2138"/>
                <a:gd name="T1" fmla="*/ 0 h 188"/>
                <a:gd name="T2" fmla="*/ 94 w 2138"/>
                <a:gd name="T3" fmla="*/ 0 h 188"/>
                <a:gd name="T4" fmla="*/ 0 w 2138"/>
                <a:gd name="T5" fmla="*/ 94 h 188"/>
                <a:gd name="T6" fmla="*/ 94 w 2138"/>
                <a:gd name="T7" fmla="*/ 188 h 188"/>
                <a:gd name="T8" fmla="*/ 2044 w 2138"/>
                <a:gd name="T9" fmla="*/ 188 h 188"/>
                <a:gd name="T10" fmla="*/ 2138 w 2138"/>
                <a:gd name="T11" fmla="*/ 94 h 188"/>
                <a:gd name="T12" fmla="*/ 2044 w 2138"/>
                <a:gd name="T13" fmla="*/ 0 h 188"/>
              </a:gdLst>
              <a:ahLst/>
              <a:cxnLst>
                <a:cxn ang="0">
                  <a:pos x="T0" y="T1"/>
                </a:cxn>
                <a:cxn ang="0">
                  <a:pos x="T2" y="T3"/>
                </a:cxn>
                <a:cxn ang="0">
                  <a:pos x="T4" y="T5"/>
                </a:cxn>
                <a:cxn ang="0">
                  <a:pos x="T6" y="T7"/>
                </a:cxn>
                <a:cxn ang="0">
                  <a:pos x="T8" y="T9"/>
                </a:cxn>
                <a:cxn ang="0">
                  <a:pos x="T10" y="T11"/>
                </a:cxn>
                <a:cxn ang="0">
                  <a:pos x="T12" y="T13"/>
                </a:cxn>
              </a:cxnLst>
              <a:rect l="0" t="0" r="r" b="b"/>
              <a:pathLst>
                <a:path w="2138" h="188">
                  <a:moveTo>
                    <a:pt x="2044" y="0"/>
                  </a:moveTo>
                  <a:lnTo>
                    <a:pt x="94" y="0"/>
                  </a:lnTo>
                  <a:cubicBezTo>
                    <a:pt x="42" y="0"/>
                    <a:pt x="0" y="42"/>
                    <a:pt x="0" y="94"/>
                  </a:cubicBezTo>
                  <a:cubicBezTo>
                    <a:pt x="0" y="146"/>
                    <a:pt x="42" y="188"/>
                    <a:pt x="94" y="188"/>
                  </a:cubicBezTo>
                  <a:lnTo>
                    <a:pt x="2044" y="188"/>
                  </a:lnTo>
                  <a:cubicBezTo>
                    <a:pt x="2096" y="188"/>
                    <a:pt x="2138" y="146"/>
                    <a:pt x="2138" y="94"/>
                  </a:cubicBezTo>
                  <a:cubicBezTo>
                    <a:pt x="2138" y="42"/>
                    <a:pt x="2096" y="0"/>
                    <a:pt x="2044" y="0"/>
                  </a:cubicBezTo>
                  <a:close/>
                </a:path>
              </a:pathLst>
            </a:custGeom>
            <a:grpFill/>
            <a:ln w="0">
              <a:noFill/>
              <a:prstDash val="solid"/>
              <a:round/>
            </a:ln>
          </p:spPr>
          <p:txBody>
            <a:bodyPr vert="horz" wrap="square" lIns="91440" tIns="45720" rIns="91440" bIns="45720" numCol="1" anchor="t" anchorCtr="0" compatLnSpc="1"/>
            <a:lstStyle/>
            <a:p>
              <a:endParaRPr lang="en-US" b="1"/>
            </a:p>
          </p:txBody>
        </p:sp>
        <p:sp>
          <p:nvSpPr>
            <p:cNvPr id="51" name="Freeform 9"/>
            <p:cNvSpPr/>
            <p:nvPr/>
          </p:nvSpPr>
          <p:spPr bwMode="auto">
            <a:xfrm>
              <a:off x="927100" y="2292350"/>
              <a:ext cx="328613" cy="28575"/>
            </a:xfrm>
            <a:custGeom>
              <a:avLst/>
              <a:gdLst>
                <a:gd name="T0" fmla="*/ 2044 w 2138"/>
                <a:gd name="T1" fmla="*/ 0 h 187"/>
                <a:gd name="T2" fmla="*/ 94 w 2138"/>
                <a:gd name="T3" fmla="*/ 0 h 187"/>
                <a:gd name="T4" fmla="*/ 0 w 2138"/>
                <a:gd name="T5" fmla="*/ 94 h 187"/>
                <a:gd name="T6" fmla="*/ 94 w 2138"/>
                <a:gd name="T7" fmla="*/ 187 h 187"/>
                <a:gd name="T8" fmla="*/ 2044 w 2138"/>
                <a:gd name="T9" fmla="*/ 187 h 187"/>
                <a:gd name="T10" fmla="*/ 2138 w 2138"/>
                <a:gd name="T11" fmla="*/ 94 h 187"/>
                <a:gd name="T12" fmla="*/ 2044 w 2138"/>
                <a:gd name="T13" fmla="*/ 0 h 187"/>
              </a:gdLst>
              <a:ahLst/>
              <a:cxnLst>
                <a:cxn ang="0">
                  <a:pos x="T0" y="T1"/>
                </a:cxn>
                <a:cxn ang="0">
                  <a:pos x="T2" y="T3"/>
                </a:cxn>
                <a:cxn ang="0">
                  <a:pos x="T4" y="T5"/>
                </a:cxn>
                <a:cxn ang="0">
                  <a:pos x="T6" y="T7"/>
                </a:cxn>
                <a:cxn ang="0">
                  <a:pos x="T8" y="T9"/>
                </a:cxn>
                <a:cxn ang="0">
                  <a:pos x="T10" y="T11"/>
                </a:cxn>
                <a:cxn ang="0">
                  <a:pos x="T12" y="T13"/>
                </a:cxn>
              </a:cxnLst>
              <a:rect l="0" t="0" r="r" b="b"/>
              <a:pathLst>
                <a:path w="2138" h="187">
                  <a:moveTo>
                    <a:pt x="2044" y="0"/>
                  </a:moveTo>
                  <a:lnTo>
                    <a:pt x="94" y="0"/>
                  </a:lnTo>
                  <a:cubicBezTo>
                    <a:pt x="42" y="0"/>
                    <a:pt x="0" y="42"/>
                    <a:pt x="0" y="94"/>
                  </a:cubicBezTo>
                  <a:cubicBezTo>
                    <a:pt x="0" y="145"/>
                    <a:pt x="42" y="187"/>
                    <a:pt x="94" y="187"/>
                  </a:cubicBezTo>
                  <a:lnTo>
                    <a:pt x="2044" y="187"/>
                  </a:lnTo>
                  <a:cubicBezTo>
                    <a:pt x="2096" y="187"/>
                    <a:pt x="2138" y="145"/>
                    <a:pt x="2138" y="94"/>
                  </a:cubicBezTo>
                  <a:cubicBezTo>
                    <a:pt x="2138" y="42"/>
                    <a:pt x="2096" y="0"/>
                    <a:pt x="2044" y="0"/>
                  </a:cubicBezTo>
                  <a:close/>
                </a:path>
              </a:pathLst>
            </a:custGeom>
            <a:grpFill/>
            <a:ln w="0">
              <a:noFill/>
              <a:prstDash val="solid"/>
              <a:round/>
            </a:ln>
          </p:spPr>
          <p:txBody>
            <a:bodyPr vert="horz" wrap="square" lIns="91440" tIns="45720" rIns="91440" bIns="45720" numCol="1" anchor="t" anchorCtr="0" compatLnSpc="1"/>
            <a:lstStyle/>
            <a:p>
              <a:endParaRPr lang="en-US" b="1"/>
            </a:p>
          </p:txBody>
        </p:sp>
        <p:sp>
          <p:nvSpPr>
            <p:cNvPr id="52" name="Freeform 10"/>
            <p:cNvSpPr/>
            <p:nvPr/>
          </p:nvSpPr>
          <p:spPr bwMode="auto">
            <a:xfrm>
              <a:off x="927100" y="2466975"/>
              <a:ext cx="328613" cy="28575"/>
            </a:xfrm>
            <a:custGeom>
              <a:avLst/>
              <a:gdLst>
                <a:gd name="T0" fmla="*/ 2044 w 2138"/>
                <a:gd name="T1" fmla="*/ 0 h 187"/>
                <a:gd name="T2" fmla="*/ 94 w 2138"/>
                <a:gd name="T3" fmla="*/ 0 h 187"/>
                <a:gd name="T4" fmla="*/ 0 w 2138"/>
                <a:gd name="T5" fmla="*/ 93 h 187"/>
                <a:gd name="T6" fmla="*/ 94 w 2138"/>
                <a:gd name="T7" fmla="*/ 187 h 187"/>
                <a:gd name="T8" fmla="*/ 2044 w 2138"/>
                <a:gd name="T9" fmla="*/ 187 h 187"/>
                <a:gd name="T10" fmla="*/ 2138 w 2138"/>
                <a:gd name="T11" fmla="*/ 93 h 187"/>
                <a:gd name="T12" fmla="*/ 2044 w 2138"/>
                <a:gd name="T13" fmla="*/ 0 h 187"/>
              </a:gdLst>
              <a:ahLst/>
              <a:cxnLst>
                <a:cxn ang="0">
                  <a:pos x="T0" y="T1"/>
                </a:cxn>
                <a:cxn ang="0">
                  <a:pos x="T2" y="T3"/>
                </a:cxn>
                <a:cxn ang="0">
                  <a:pos x="T4" y="T5"/>
                </a:cxn>
                <a:cxn ang="0">
                  <a:pos x="T6" y="T7"/>
                </a:cxn>
                <a:cxn ang="0">
                  <a:pos x="T8" y="T9"/>
                </a:cxn>
                <a:cxn ang="0">
                  <a:pos x="T10" y="T11"/>
                </a:cxn>
                <a:cxn ang="0">
                  <a:pos x="T12" y="T13"/>
                </a:cxn>
              </a:cxnLst>
              <a:rect l="0" t="0" r="r" b="b"/>
              <a:pathLst>
                <a:path w="2138" h="187">
                  <a:moveTo>
                    <a:pt x="2044" y="0"/>
                  </a:moveTo>
                  <a:lnTo>
                    <a:pt x="94" y="0"/>
                  </a:lnTo>
                  <a:cubicBezTo>
                    <a:pt x="42" y="0"/>
                    <a:pt x="0" y="42"/>
                    <a:pt x="0" y="93"/>
                  </a:cubicBezTo>
                  <a:cubicBezTo>
                    <a:pt x="0" y="145"/>
                    <a:pt x="42" y="187"/>
                    <a:pt x="94" y="187"/>
                  </a:cubicBezTo>
                  <a:lnTo>
                    <a:pt x="2044" y="187"/>
                  </a:lnTo>
                  <a:cubicBezTo>
                    <a:pt x="2096" y="187"/>
                    <a:pt x="2138" y="145"/>
                    <a:pt x="2138" y="93"/>
                  </a:cubicBezTo>
                  <a:cubicBezTo>
                    <a:pt x="2138" y="42"/>
                    <a:pt x="2096" y="0"/>
                    <a:pt x="2044" y="0"/>
                  </a:cubicBezTo>
                  <a:close/>
                </a:path>
              </a:pathLst>
            </a:custGeom>
            <a:grpFill/>
            <a:ln w="0">
              <a:noFill/>
              <a:prstDash val="solid"/>
              <a:round/>
            </a:ln>
          </p:spPr>
          <p:txBody>
            <a:bodyPr vert="horz" wrap="square" lIns="91440" tIns="45720" rIns="91440" bIns="45720" numCol="1" anchor="t" anchorCtr="0" compatLnSpc="1"/>
            <a:lstStyle/>
            <a:p>
              <a:endParaRPr lang="en-US" b="1"/>
            </a:p>
          </p:txBody>
        </p:sp>
        <p:sp>
          <p:nvSpPr>
            <p:cNvPr id="53" name="Freeform 11"/>
            <p:cNvSpPr>
              <a:spLocks noEditPoints="1"/>
            </p:cNvSpPr>
            <p:nvPr/>
          </p:nvSpPr>
          <p:spPr bwMode="auto">
            <a:xfrm>
              <a:off x="741363" y="2416175"/>
              <a:ext cx="130175" cy="130175"/>
            </a:xfrm>
            <a:custGeom>
              <a:avLst/>
              <a:gdLst>
                <a:gd name="T0" fmla="*/ 662 w 847"/>
                <a:gd name="T1" fmla="*/ 0 h 847"/>
                <a:gd name="T2" fmla="*/ 185 w 847"/>
                <a:gd name="T3" fmla="*/ 0 h 847"/>
                <a:gd name="T4" fmla="*/ 0 w 847"/>
                <a:gd name="T5" fmla="*/ 185 h 847"/>
                <a:gd name="T6" fmla="*/ 0 w 847"/>
                <a:gd name="T7" fmla="*/ 662 h 847"/>
                <a:gd name="T8" fmla="*/ 185 w 847"/>
                <a:gd name="T9" fmla="*/ 847 h 847"/>
                <a:gd name="T10" fmla="*/ 662 w 847"/>
                <a:gd name="T11" fmla="*/ 847 h 847"/>
                <a:gd name="T12" fmla="*/ 847 w 847"/>
                <a:gd name="T13" fmla="*/ 662 h 847"/>
                <a:gd name="T14" fmla="*/ 847 w 847"/>
                <a:gd name="T15" fmla="*/ 185 h 847"/>
                <a:gd name="T16" fmla="*/ 662 w 847"/>
                <a:gd name="T17" fmla="*/ 0 h 847"/>
                <a:gd name="T18" fmla="*/ 659 w 847"/>
                <a:gd name="T19" fmla="*/ 659 h 847"/>
                <a:gd name="T20" fmla="*/ 187 w 847"/>
                <a:gd name="T21" fmla="*/ 659 h 847"/>
                <a:gd name="T22" fmla="*/ 187 w 847"/>
                <a:gd name="T23" fmla="*/ 187 h 847"/>
                <a:gd name="T24" fmla="*/ 659 w 847"/>
                <a:gd name="T25" fmla="*/ 187 h 847"/>
                <a:gd name="T26" fmla="*/ 659 w 847"/>
                <a:gd name="T27" fmla="*/ 659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7" h="847">
                  <a:moveTo>
                    <a:pt x="662" y="0"/>
                  </a:moveTo>
                  <a:lnTo>
                    <a:pt x="185" y="0"/>
                  </a:lnTo>
                  <a:cubicBezTo>
                    <a:pt x="83" y="0"/>
                    <a:pt x="0" y="83"/>
                    <a:pt x="0" y="185"/>
                  </a:cubicBezTo>
                  <a:lnTo>
                    <a:pt x="0" y="662"/>
                  </a:lnTo>
                  <a:cubicBezTo>
                    <a:pt x="0" y="764"/>
                    <a:pt x="83" y="847"/>
                    <a:pt x="185" y="847"/>
                  </a:cubicBezTo>
                  <a:lnTo>
                    <a:pt x="662" y="847"/>
                  </a:lnTo>
                  <a:cubicBezTo>
                    <a:pt x="764" y="847"/>
                    <a:pt x="847" y="764"/>
                    <a:pt x="847" y="662"/>
                  </a:cubicBezTo>
                  <a:lnTo>
                    <a:pt x="847" y="185"/>
                  </a:lnTo>
                  <a:cubicBezTo>
                    <a:pt x="847" y="83"/>
                    <a:pt x="764" y="0"/>
                    <a:pt x="662" y="0"/>
                  </a:cubicBezTo>
                  <a:close/>
                  <a:moveTo>
                    <a:pt x="659" y="659"/>
                  </a:moveTo>
                  <a:lnTo>
                    <a:pt x="187" y="659"/>
                  </a:lnTo>
                  <a:lnTo>
                    <a:pt x="187" y="187"/>
                  </a:lnTo>
                  <a:lnTo>
                    <a:pt x="659" y="187"/>
                  </a:lnTo>
                  <a:lnTo>
                    <a:pt x="659" y="659"/>
                  </a:lnTo>
                  <a:close/>
                </a:path>
              </a:pathLst>
            </a:custGeom>
            <a:grpFill/>
            <a:ln w="0">
              <a:noFill/>
              <a:prstDash val="solid"/>
              <a:round/>
            </a:ln>
          </p:spPr>
          <p:txBody>
            <a:bodyPr vert="horz" wrap="square" lIns="91440" tIns="45720" rIns="91440" bIns="45720" numCol="1" anchor="t" anchorCtr="0" compatLnSpc="1"/>
            <a:lstStyle/>
            <a:p>
              <a:endParaRPr lang="en-US" b="1"/>
            </a:p>
          </p:txBody>
        </p:sp>
        <p:sp>
          <p:nvSpPr>
            <p:cNvPr id="54" name="Freeform 12"/>
            <p:cNvSpPr/>
            <p:nvPr/>
          </p:nvSpPr>
          <p:spPr bwMode="auto">
            <a:xfrm>
              <a:off x="927100" y="2627313"/>
              <a:ext cx="328613" cy="30163"/>
            </a:xfrm>
            <a:custGeom>
              <a:avLst/>
              <a:gdLst>
                <a:gd name="T0" fmla="*/ 2044 w 2138"/>
                <a:gd name="T1" fmla="*/ 0 h 187"/>
                <a:gd name="T2" fmla="*/ 94 w 2138"/>
                <a:gd name="T3" fmla="*/ 0 h 187"/>
                <a:gd name="T4" fmla="*/ 0 w 2138"/>
                <a:gd name="T5" fmla="*/ 93 h 187"/>
                <a:gd name="T6" fmla="*/ 94 w 2138"/>
                <a:gd name="T7" fmla="*/ 187 h 187"/>
                <a:gd name="T8" fmla="*/ 2044 w 2138"/>
                <a:gd name="T9" fmla="*/ 187 h 187"/>
                <a:gd name="T10" fmla="*/ 2138 w 2138"/>
                <a:gd name="T11" fmla="*/ 93 h 187"/>
                <a:gd name="T12" fmla="*/ 2044 w 2138"/>
                <a:gd name="T13" fmla="*/ 0 h 187"/>
              </a:gdLst>
              <a:ahLst/>
              <a:cxnLst>
                <a:cxn ang="0">
                  <a:pos x="T0" y="T1"/>
                </a:cxn>
                <a:cxn ang="0">
                  <a:pos x="T2" y="T3"/>
                </a:cxn>
                <a:cxn ang="0">
                  <a:pos x="T4" y="T5"/>
                </a:cxn>
                <a:cxn ang="0">
                  <a:pos x="T6" y="T7"/>
                </a:cxn>
                <a:cxn ang="0">
                  <a:pos x="T8" y="T9"/>
                </a:cxn>
                <a:cxn ang="0">
                  <a:pos x="T10" y="T11"/>
                </a:cxn>
                <a:cxn ang="0">
                  <a:pos x="T12" y="T13"/>
                </a:cxn>
              </a:cxnLst>
              <a:rect l="0" t="0" r="r" b="b"/>
              <a:pathLst>
                <a:path w="2138" h="187">
                  <a:moveTo>
                    <a:pt x="2044" y="0"/>
                  </a:moveTo>
                  <a:lnTo>
                    <a:pt x="94" y="0"/>
                  </a:lnTo>
                  <a:cubicBezTo>
                    <a:pt x="42" y="0"/>
                    <a:pt x="0" y="42"/>
                    <a:pt x="0" y="93"/>
                  </a:cubicBezTo>
                  <a:cubicBezTo>
                    <a:pt x="0" y="145"/>
                    <a:pt x="42" y="187"/>
                    <a:pt x="94" y="187"/>
                  </a:cubicBezTo>
                  <a:lnTo>
                    <a:pt x="2044" y="187"/>
                  </a:lnTo>
                  <a:cubicBezTo>
                    <a:pt x="2096" y="187"/>
                    <a:pt x="2138" y="145"/>
                    <a:pt x="2138" y="93"/>
                  </a:cubicBezTo>
                  <a:cubicBezTo>
                    <a:pt x="2138" y="42"/>
                    <a:pt x="2096" y="0"/>
                    <a:pt x="2044" y="0"/>
                  </a:cubicBezTo>
                  <a:close/>
                </a:path>
              </a:pathLst>
            </a:custGeom>
            <a:grpFill/>
            <a:ln w="0">
              <a:noFill/>
              <a:prstDash val="solid"/>
              <a:round/>
            </a:ln>
          </p:spPr>
          <p:txBody>
            <a:bodyPr vert="horz" wrap="square" lIns="91440" tIns="45720" rIns="91440" bIns="45720" numCol="1" anchor="t" anchorCtr="0" compatLnSpc="1"/>
            <a:lstStyle/>
            <a:p>
              <a:endParaRPr lang="en-US" b="1"/>
            </a:p>
          </p:txBody>
        </p:sp>
        <p:sp>
          <p:nvSpPr>
            <p:cNvPr id="55" name="Freeform 13"/>
            <p:cNvSpPr>
              <a:spLocks noEditPoints="1"/>
            </p:cNvSpPr>
            <p:nvPr/>
          </p:nvSpPr>
          <p:spPr bwMode="auto">
            <a:xfrm>
              <a:off x="741363" y="2576513"/>
              <a:ext cx="130175" cy="131763"/>
            </a:xfrm>
            <a:custGeom>
              <a:avLst/>
              <a:gdLst>
                <a:gd name="T0" fmla="*/ 662 w 847"/>
                <a:gd name="T1" fmla="*/ 0 h 847"/>
                <a:gd name="T2" fmla="*/ 185 w 847"/>
                <a:gd name="T3" fmla="*/ 0 h 847"/>
                <a:gd name="T4" fmla="*/ 0 w 847"/>
                <a:gd name="T5" fmla="*/ 185 h 847"/>
                <a:gd name="T6" fmla="*/ 0 w 847"/>
                <a:gd name="T7" fmla="*/ 662 h 847"/>
                <a:gd name="T8" fmla="*/ 185 w 847"/>
                <a:gd name="T9" fmla="*/ 847 h 847"/>
                <a:gd name="T10" fmla="*/ 662 w 847"/>
                <a:gd name="T11" fmla="*/ 847 h 847"/>
                <a:gd name="T12" fmla="*/ 847 w 847"/>
                <a:gd name="T13" fmla="*/ 662 h 847"/>
                <a:gd name="T14" fmla="*/ 847 w 847"/>
                <a:gd name="T15" fmla="*/ 185 h 847"/>
                <a:gd name="T16" fmla="*/ 662 w 847"/>
                <a:gd name="T17" fmla="*/ 0 h 847"/>
                <a:gd name="T18" fmla="*/ 659 w 847"/>
                <a:gd name="T19" fmla="*/ 659 h 847"/>
                <a:gd name="T20" fmla="*/ 187 w 847"/>
                <a:gd name="T21" fmla="*/ 659 h 847"/>
                <a:gd name="T22" fmla="*/ 187 w 847"/>
                <a:gd name="T23" fmla="*/ 187 h 847"/>
                <a:gd name="T24" fmla="*/ 659 w 847"/>
                <a:gd name="T25" fmla="*/ 187 h 847"/>
                <a:gd name="T26" fmla="*/ 659 w 847"/>
                <a:gd name="T27" fmla="*/ 659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7" h="847">
                  <a:moveTo>
                    <a:pt x="662" y="0"/>
                  </a:moveTo>
                  <a:lnTo>
                    <a:pt x="185" y="0"/>
                  </a:lnTo>
                  <a:cubicBezTo>
                    <a:pt x="83" y="0"/>
                    <a:pt x="0" y="83"/>
                    <a:pt x="0" y="185"/>
                  </a:cubicBezTo>
                  <a:lnTo>
                    <a:pt x="0" y="662"/>
                  </a:lnTo>
                  <a:cubicBezTo>
                    <a:pt x="0" y="764"/>
                    <a:pt x="83" y="847"/>
                    <a:pt x="185" y="847"/>
                  </a:cubicBezTo>
                  <a:lnTo>
                    <a:pt x="662" y="847"/>
                  </a:lnTo>
                  <a:cubicBezTo>
                    <a:pt x="764" y="847"/>
                    <a:pt x="847" y="764"/>
                    <a:pt x="847" y="662"/>
                  </a:cubicBezTo>
                  <a:lnTo>
                    <a:pt x="847" y="185"/>
                  </a:lnTo>
                  <a:cubicBezTo>
                    <a:pt x="847" y="83"/>
                    <a:pt x="764" y="0"/>
                    <a:pt x="662" y="0"/>
                  </a:cubicBezTo>
                  <a:close/>
                  <a:moveTo>
                    <a:pt x="659" y="659"/>
                  </a:moveTo>
                  <a:lnTo>
                    <a:pt x="187" y="659"/>
                  </a:lnTo>
                  <a:lnTo>
                    <a:pt x="187" y="187"/>
                  </a:lnTo>
                  <a:lnTo>
                    <a:pt x="659" y="187"/>
                  </a:lnTo>
                  <a:lnTo>
                    <a:pt x="659" y="659"/>
                  </a:lnTo>
                  <a:close/>
                </a:path>
              </a:pathLst>
            </a:custGeom>
            <a:grpFill/>
            <a:ln w="0">
              <a:noFill/>
              <a:prstDash val="solid"/>
              <a:round/>
            </a:ln>
          </p:spPr>
          <p:txBody>
            <a:bodyPr vert="horz" wrap="square" lIns="91440" tIns="45720" rIns="91440" bIns="45720" numCol="1" anchor="t" anchorCtr="0" compatLnSpc="1"/>
            <a:lstStyle/>
            <a:p>
              <a:endParaRPr lang="en-US" b="1"/>
            </a:p>
          </p:txBody>
        </p:sp>
        <p:sp>
          <p:nvSpPr>
            <p:cNvPr id="56" name="Freeform 14"/>
            <p:cNvSpPr/>
            <p:nvPr/>
          </p:nvSpPr>
          <p:spPr bwMode="auto">
            <a:xfrm>
              <a:off x="927100" y="2803525"/>
              <a:ext cx="328613" cy="28575"/>
            </a:xfrm>
            <a:custGeom>
              <a:avLst/>
              <a:gdLst>
                <a:gd name="T0" fmla="*/ 2044 w 2138"/>
                <a:gd name="T1" fmla="*/ 0 h 188"/>
                <a:gd name="T2" fmla="*/ 94 w 2138"/>
                <a:gd name="T3" fmla="*/ 0 h 188"/>
                <a:gd name="T4" fmla="*/ 0 w 2138"/>
                <a:gd name="T5" fmla="*/ 94 h 188"/>
                <a:gd name="T6" fmla="*/ 94 w 2138"/>
                <a:gd name="T7" fmla="*/ 188 h 188"/>
                <a:gd name="T8" fmla="*/ 2044 w 2138"/>
                <a:gd name="T9" fmla="*/ 188 h 188"/>
                <a:gd name="T10" fmla="*/ 2138 w 2138"/>
                <a:gd name="T11" fmla="*/ 94 h 188"/>
                <a:gd name="T12" fmla="*/ 2044 w 2138"/>
                <a:gd name="T13" fmla="*/ 0 h 188"/>
              </a:gdLst>
              <a:ahLst/>
              <a:cxnLst>
                <a:cxn ang="0">
                  <a:pos x="T0" y="T1"/>
                </a:cxn>
                <a:cxn ang="0">
                  <a:pos x="T2" y="T3"/>
                </a:cxn>
                <a:cxn ang="0">
                  <a:pos x="T4" y="T5"/>
                </a:cxn>
                <a:cxn ang="0">
                  <a:pos x="T6" y="T7"/>
                </a:cxn>
                <a:cxn ang="0">
                  <a:pos x="T8" y="T9"/>
                </a:cxn>
                <a:cxn ang="0">
                  <a:pos x="T10" y="T11"/>
                </a:cxn>
                <a:cxn ang="0">
                  <a:pos x="T12" y="T13"/>
                </a:cxn>
              </a:cxnLst>
              <a:rect l="0" t="0" r="r" b="b"/>
              <a:pathLst>
                <a:path w="2138" h="188">
                  <a:moveTo>
                    <a:pt x="2044" y="0"/>
                  </a:moveTo>
                  <a:lnTo>
                    <a:pt x="94" y="0"/>
                  </a:lnTo>
                  <a:cubicBezTo>
                    <a:pt x="42" y="0"/>
                    <a:pt x="0" y="42"/>
                    <a:pt x="0" y="94"/>
                  </a:cubicBezTo>
                  <a:cubicBezTo>
                    <a:pt x="0" y="146"/>
                    <a:pt x="42" y="188"/>
                    <a:pt x="94" y="188"/>
                  </a:cubicBezTo>
                  <a:lnTo>
                    <a:pt x="2044" y="188"/>
                  </a:lnTo>
                  <a:cubicBezTo>
                    <a:pt x="2096" y="188"/>
                    <a:pt x="2138" y="146"/>
                    <a:pt x="2138" y="94"/>
                  </a:cubicBezTo>
                  <a:cubicBezTo>
                    <a:pt x="2138" y="42"/>
                    <a:pt x="2096" y="0"/>
                    <a:pt x="2044" y="0"/>
                  </a:cubicBezTo>
                  <a:close/>
                </a:path>
              </a:pathLst>
            </a:custGeom>
            <a:grpFill/>
            <a:ln w="0">
              <a:noFill/>
              <a:prstDash val="solid"/>
              <a:round/>
            </a:ln>
          </p:spPr>
          <p:txBody>
            <a:bodyPr vert="horz" wrap="square" lIns="91440" tIns="45720" rIns="91440" bIns="45720" numCol="1" anchor="t" anchorCtr="0" compatLnSpc="1"/>
            <a:lstStyle/>
            <a:p>
              <a:endParaRPr lang="en-US" b="1"/>
            </a:p>
          </p:txBody>
        </p:sp>
        <p:sp>
          <p:nvSpPr>
            <p:cNvPr id="57" name="Freeform 15"/>
            <p:cNvSpPr>
              <a:spLocks noEditPoints="1"/>
            </p:cNvSpPr>
            <p:nvPr/>
          </p:nvSpPr>
          <p:spPr bwMode="auto">
            <a:xfrm>
              <a:off x="741363" y="2752725"/>
              <a:ext cx="130175" cy="130175"/>
            </a:xfrm>
            <a:custGeom>
              <a:avLst/>
              <a:gdLst>
                <a:gd name="T0" fmla="*/ 662 w 847"/>
                <a:gd name="T1" fmla="*/ 0 h 846"/>
                <a:gd name="T2" fmla="*/ 185 w 847"/>
                <a:gd name="T3" fmla="*/ 0 h 846"/>
                <a:gd name="T4" fmla="*/ 0 w 847"/>
                <a:gd name="T5" fmla="*/ 185 h 846"/>
                <a:gd name="T6" fmla="*/ 0 w 847"/>
                <a:gd name="T7" fmla="*/ 661 h 846"/>
                <a:gd name="T8" fmla="*/ 185 w 847"/>
                <a:gd name="T9" fmla="*/ 846 h 846"/>
                <a:gd name="T10" fmla="*/ 662 w 847"/>
                <a:gd name="T11" fmla="*/ 846 h 846"/>
                <a:gd name="T12" fmla="*/ 847 w 847"/>
                <a:gd name="T13" fmla="*/ 661 h 846"/>
                <a:gd name="T14" fmla="*/ 847 w 847"/>
                <a:gd name="T15" fmla="*/ 185 h 846"/>
                <a:gd name="T16" fmla="*/ 662 w 847"/>
                <a:gd name="T17" fmla="*/ 0 h 846"/>
                <a:gd name="T18" fmla="*/ 659 w 847"/>
                <a:gd name="T19" fmla="*/ 659 h 846"/>
                <a:gd name="T20" fmla="*/ 187 w 847"/>
                <a:gd name="T21" fmla="*/ 659 h 846"/>
                <a:gd name="T22" fmla="*/ 187 w 847"/>
                <a:gd name="T23" fmla="*/ 187 h 846"/>
                <a:gd name="T24" fmla="*/ 659 w 847"/>
                <a:gd name="T25" fmla="*/ 187 h 846"/>
                <a:gd name="T26" fmla="*/ 659 w 847"/>
                <a:gd name="T27" fmla="*/ 659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7" h="846">
                  <a:moveTo>
                    <a:pt x="662" y="0"/>
                  </a:moveTo>
                  <a:lnTo>
                    <a:pt x="185" y="0"/>
                  </a:lnTo>
                  <a:cubicBezTo>
                    <a:pt x="83" y="0"/>
                    <a:pt x="0" y="83"/>
                    <a:pt x="0" y="185"/>
                  </a:cubicBezTo>
                  <a:lnTo>
                    <a:pt x="0" y="661"/>
                  </a:lnTo>
                  <a:cubicBezTo>
                    <a:pt x="0" y="763"/>
                    <a:pt x="83" y="846"/>
                    <a:pt x="185" y="846"/>
                  </a:cubicBezTo>
                  <a:lnTo>
                    <a:pt x="662" y="846"/>
                  </a:lnTo>
                  <a:cubicBezTo>
                    <a:pt x="764" y="846"/>
                    <a:pt x="847" y="763"/>
                    <a:pt x="847" y="661"/>
                  </a:cubicBezTo>
                  <a:lnTo>
                    <a:pt x="847" y="185"/>
                  </a:lnTo>
                  <a:cubicBezTo>
                    <a:pt x="847" y="83"/>
                    <a:pt x="764" y="0"/>
                    <a:pt x="662" y="0"/>
                  </a:cubicBezTo>
                  <a:close/>
                  <a:moveTo>
                    <a:pt x="659" y="659"/>
                  </a:moveTo>
                  <a:lnTo>
                    <a:pt x="187" y="659"/>
                  </a:lnTo>
                  <a:lnTo>
                    <a:pt x="187" y="187"/>
                  </a:lnTo>
                  <a:lnTo>
                    <a:pt x="659" y="187"/>
                  </a:lnTo>
                  <a:lnTo>
                    <a:pt x="659" y="659"/>
                  </a:lnTo>
                  <a:close/>
                </a:path>
              </a:pathLst>
            </a:custGeom>
            <a:grpFill/>
            <a:ln w="0">
              <a:noFill/>
              <a:prstDash val="solid"/>
              <a:round/>
            </a:ln>
          </p:spPr>
          <p:txBody>
            <a:bodyPr vert="horz" wrap="square" lIns="91440" tIns="45720" rIns="91440" bIns="45720" numCol="1" anchor="t" anchorCtr="0" compatLnSpc="1"/>
            <a:lstStyle/>
            <a:p>
              <a:endParaRPr lang="en-US" b="1"/>
            </a:p>
          </p:txBody>
        </p:sp>
      </p:grpSp>
      <p:cxnSp>
        <p:nvCxnSpPr>
          <p:cNvPr id="58" name="Straight Connector 57"/>
          <p:cNvCxnSpPr/>
          <p:nvPr/>
        </p:nvCxnSpPr>
        <p:spPr>
          <a:xfrm>
            <a:off x="0" y="1712478"/>
            <a:ext cx="12192000" cy="0"/>
          </a:xfrm>
          <a:prstGeom prst="line">
            <a:avLst/>
          </a:prstGeom>
          <a:ln>
            <a:solidFill>
              <a:srgbClr val="FDB414"/>
            </a:solidFill>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3150719" y="2589324"/>
            <a:ext cx="765429" cy="765429"/>
          </a:xfrm>
          <a:prstGeom prst="ellipse">
            <a:avLst/>
          </a:prstGeom>
          <a:solidFill>
            <a:schemeClr val="bg1">
              <a:lumMod val="9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pic>
        <p:nvPicPr>
          <p:cNvPr id="33" name="Graphic 32" descr="Gavel"/>
          <p:cNvPicPr>
            <a:picLocks noChangeAspect="1"/>
          </p:cNvPicPr>
          <p:nvPr/>
        </p:nvPicPr>
        <p:blipFill>
          <a:blip r:embed="rId4"/>
          <a:stretch>
            <a:fillRect/>
          </a:stretch>
        </p:blipFill>
        <p:spPr>
          <a:xfrm>
            <a:off x="3250512" y="2689117"/>
            <a:ext cx="565842" cy="56584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118918" y="2342367"/>
            <a:ext cx="5073088" cy="4008328"/>
          </a:xfrm>
          <a:prstGeom prst="rect">
            <a:avLst/>
          </a:prstGeom>
          <a:solidFill>
            <a:schemeClr val="bg1"/>
          </a:solidFill>
          <a:ln w="28575">
            <a:solidFill>
              <a:srgbClr val="0064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6" name="Rectangle 15"/>
          <p:cNvSpPr/>
          <p:nvPr/>
        </p:nvSpPr>
        <p:spPr>
          <a:xfrm>
            <a:off x="999995" y="2342367"/>
            <a:ext cx="5073088" cy="4008328"/>
          </a:xfrm>
          <a:prstGeom prst="rect">
            <a:avLst/>
          </a:prstGeom>
          <a:solidFill>
            <a:srgbClr val="0064A2"/>
          </a:solidFill>
          <a:ln w="28575">
            <a:solidFill>
              <a:srgbClr val="0064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8" name="Rectangle 7"/>
          <p:cNvSpPr/>
          <p:nvPr/>
        </p:nvSpPr>
        <p:spPr>
          <a:xfrm>
            <a:off x="1471053" y="2747486"/>
            <a:ext cx="4130973" cy="2246769"/>
          </a:xfrm>
          <a:prstGeom prst="rect">
            <a:avLst/>
          </a:prstGeom>
        </p:spPr>
        <p:txBody>
          <a:bodyPr wrap="square">
            <a:spAutoFit/>
          </a:bodyPr>
          <a:lstStyle/>
          <a:p>
            <a:pPr marL="285750" indent="-285750">
              <a:spcBef>
                <a:spcPts val="1200"/>
              </a:spcBef>
              <a:buClr>
                <a:schemeClr val="bg1"/>
              </a:buClr>
              <a:buFont typeface="Arial" panose="020B0604020202020204" pitchFamily="34" charset="0"/>
              <a:buChar char="•"/>
            </a:pPr>
            <a:r>
              <a:rPr lang="en-CA" sz="2000" dirty="0">
                <a:solidFill>
                  <a:schemeClr val="bg1"/>
                </a:solidFill>
              </a:rPr>
              <a:t>Smaller deals</a:t>
            </a:r>
          </a:p>
          <a:p>
            <a:pPr marL="285750" indent="-285750">
              <a:spcBef>
                <a:spcPts val="1200"/>
              </a:spcBef>
              <a:buClr>
                <a:schemeClr val="bg1"/>
              </a:buClr>
              <a:buFont typeface="Arial" panose="020B0604020202020204" pitchFamily="34" charset="0"/>
              <a:buChar char="•"/>
            </a:pPr>
            <a:r>
              <a:rPr lang="en-CA" sz="2000" dirty="0">
                <a:solidFill>
                  <a:schemeClr val="bg1"/>
                </a:solidFill>
              </a:rPr>
              <a:t>Higher returns</a:t>
            </a:r>
          </a:p>
          <a:p>
            <a:pPr marL="285750" indent="-285750">
              <a:spcBef>
                <a:spcPts val="1200"/>
              </a:spcBef>
              <a:buClr>
                <a:schemeClr val="bg1"/>
              </a:buClr>
              <a:buFont typeface="Arial" panose="020B0604020202020204" pitchFamily="34" charset="0"/>
              <a:buChar char="•"/>
            </a:pPr>
            <a:r>
              <a:rPr lang="en-CA" sz="2000" dirty="0">
                <a:solidFill>
                  <a:schemeClr val="bg1"/>
                </a:solidFill>
              </a:rPr>
              <a:t>Less migration agents</a:t>
            </a:r>
          </a:p>
          <a:p>
            <a:pPr marL="285750" indent="-285750">
              <a:spcBef>
                <a:spcPts val="1200"/>
              </a:spcBef>
              <a:buClr>
                <a:schemeClr val="bg1"/>
              </a:buClr>
              <a:buFont typeface="Arial" panose="020B0604020202020204" pitchFamily="34" charset="0"/>
              <a:buChar char="•"/>
            </a:pPr>
            <a:r>
              <a:rPr lang="en-CA" sz="2000" dirty="0">
                <a:solidFill>
                  <a:schemeClr val="bg1"/>
                </a:solidFill>
              </a:rPr>
              <a:t>Closer networks</a:t>
            </a:r>
          </a:p>
          <a:p>
            <a:pPr marL="285750" indent="-285750">
              <a:spcBef>
                <a:spcPts val="1200"/>
              </a:spcBef>
              <a:buClr>
                <a:schemeClr val="bg1"/>
              </a:buClr>
              <a:buFont typeface="Arial" panose="020B0604020202020204" pitchFamily="34" charset="0"/>
              <a:buChar char="•"/>
            </a:pPr>
            <a:r>
              <a:rPr lang="en-CA" sz="2000" dirty="0">
                <a:solidFill>
                  <a:schemeClr val="bg1"/>
                </a:solidFill>
              </a:rPr>
              <a:t>Fragmentation</a:t>
            </a:r>
          </a:p>
        </p:txBody>
      </p:sp>
      <p:pic>
        <p:nvPicPr>
          <p:cNvPr id="11" name="Picture 10"/>
          <p:cNvPicPr>
            <a:picLocks noChangeAspect="1"/>
          </p:cNvPicPr>
          <p:nvPr/>
        </p:nvPicPr>
        <p:blipFill>
          <a:blip r:embed="rId3"/>
          <a:stretch>
            <a:fillRect/>
          </a:stretch>
        </p:blipFill>
        <p:spPr>
          <a:xfrm>
            <a:off x="6484284" y="2555309"/>
            <a:ext cx="4342356" cy="3582444"/>
          </a:xfrm>
          <a:prstGeom prst="rect">
            <a:avLst/>
          </a:prstGeom>
        </p:spPr>
      </p:pic>
      <p:cxnSp>
        <p:nvCxnSpPr>
          <p:cNvPr id="10" name="Straight Connector 9"/>
          <p:cNvCxnSpPr/>
          <p:nvPr/>
        </p:nvCxnSpPr>
        <p:spPr>
          <a:xfrm>
            <a:off x="0" y="1712478"/>
            <a:ext cx="12192000" cy="0"/>
          </a:xfrm>
          <a:prstGeom prst="line">
            <a:avLst/>
          </a:prstGeom>
          <a:ln>
            <a:solidFill>
              <a:srgbClr val="FDB414"/>
            </a:solidFill>
          </a:ln>
        </p:spPr>
        <p:style>
          <a:lnRef idx="1">
            <a:schemeClr val="accent1"/>
          </a:lnRef>
          <a:fillRef idx="0">
            <a:schemeClr val="accent1"/>
          </a:fillRef>
          <a:effectRef idx="0">
            <a:schemeClr val="accent1"/>
          </a:effectRef>
          <a:fontRef idx="minor">
            <a:schemeClr val="tx1"/>
          </a:fontRef>
        </p:style>
      </p:cxnSp>
      <p:sp>
        <p:nvSpPr>
          <p:cNvPr id="9" name="Title 1"/>
          <p:cNvSpPr txBox="1"/>
          <p:nvPr/>
        </p:nvSpPr>
        <p:spPr>
          <a:xfrm>
            <a:off x="242170" y="1801735"/>
            <a:ext cx="11707660" cy="276999"/>
          </a:xfrm>
          <a:prstGeom prst="rect">
            <a:avLst/>
          </a:prstGeom>
        </p:spPr>
        <p:txBody>
          <a:bodyPr wrap="square" lIns="0" tIns="0" rIns="0" bIns="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a:solidFill>
                  <a:srgbClr val="153D6E"/>
                </a:solidFill>
              </a:rPr>
              <a:t>Project Trends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alphaModFix amt="70000"/>
            <a:extLst>
              <a:ext uri="{28A0092B-C50C-407E-A947-70E740481C1C}">
                <a14:useLocalDpi xmlns:a14="http://schemas.microsoft.com/office/drawing/2010/main" val="0"/>
              </a:ext>
            </a:extLst>
          </a:blip>
          <a:stretch>
            <a:fillRect/>
          </a:stretch>
        </p:blipFill>
        <p:spPr>
          <a:xfrm>
            <a:off x="-877848" y="1346047"/>
            <a:ext cx="13937536" cy="5981178"/>
          </a:xfrm>
          <a:prstGeom prst="rect">
            <a:avLst/>
          </a:prstGeom>
        </p:spPr>
      </p:pic>
      <p:sp>
        <p:nvSpPr>
          <p:cNvPr id="7" name="TextBox 6"/>
          <p:cNvSpPr txBox="1"/>
          <p:nvPr/>
        </p:nvSpPr>
        <p:spPr>
          <a:xfrm>
            <a:off x="2703175" y="3147843"/>
            <a:ext cx="6626677" cy="3293209"/>
          </a:xfrm>
          <a:prstGeom prst="rect">
            <a:avLst/>
          </a:prstGeom>
          <a:noFill/>
        </p:spPr>
        <p:txBody>
          <a:bodyPr wrap="square" rtlCol="0">
            <a:spAutoFit/>
          </a:bodyPr>
          <a:lstStyle/>
          <a:p>
            <a:pPr algn="ctr"/>
            <a:r>
              <a:rPr lang="en-US" sz="2400" b="1" dirty="0">
                <a:solidFill>
                  <a:srgbClr val="143D6E"/>
                </a:solidFill>
                <a:latin typeface="Merriweather" charset="0"/>
              </a:rPr>
              <a:t>The Right Fit</a:t>
            </a:r>
            <a:endParaRPr lang="en-US" b="1" dirty="0">
              <a:solidFill>
                <a:srgbClr val="143D6E"/>
              </a:solidFill>
              <a:latin typeface="Open Sans Light" panose="020B0306030504020204" pitchFamily="34" charset="0"/>
              <a:ea typeface="Open Sans Light" panose="020B0306030504020204" pitchFamily="34" charset="0"/>
              <a:cs typeface="Open Sans Light" panose="020B0306030504020204" pitchFamily="34" charset="0"/>
            </a:endParaRPr>
          </a:p>
          <a:p>
            <a:pPr algn="ctr"/>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a:p>
            <a:pPr algn="ctr"/>
            <a:r>
              <a:rPr lang="en-US" b="1" dirty="0">
                <a:solidFill>
                  <a:srgbClr val="BDA177"/>
                </a:solidFill>
                <a:latin typeface="Merriweather" charset="0"/>
              </a:rPr>
              <a:t>How Current and Future EB-5 Projects are </a:t>
            </a:r>
          </a:p>
          <a:p>
            <a:pPr algn="ctr"/>
            <a:r>
              <a:rPr lang="en-US" b="1" dirty="0">
                <a:solidFill>
                  <a:srgbClr val="BDA177"/>
                </a:solidFill>
                <a:latin typeface="Merriweather" charset="0"/>
              </a:rPr>
              <a:t>Changing with the Market</a:t>
            </a:r>
          </a:p>
          <a:p>
            <a:pPr algn="ctr"/>
            <a:endParaRPr lang="en-US" b="1" dirty="0">
              <a:solidFill>
                <a:srgbClr val="BDA177"/>
              </a:solidFill>
              <a:latin typeface="Merriweather" charset="0"/>
            </a:endParaRPr>
          </a:p>
          <a:p>
            <a:pPr algn="ctr"/>
            <a:r>
              <a:rPr lang="en-US" sz="1400" b="1" dirty="0">
                <a:solidFill>
                  <a:srgbClr val="143D6E"/>
                </a:solidFill>
              </a:rPr>
              <a:t>Speaker Names / Companies:</a:t>
            </a:r>
          </a:p>
          <a:p>
            <a:pPr algn="ctr"/>
            <a:r>
              <a:rPr lang="en-US" sz="1400" dirty="0"/>
              <a:t>Suzanne </a:t>
            </a:r>
            <a:r>
              <a:rPr lang="en-US" sz="1400" dirty="0" err="1"/>
              <a:t>Lazicki</a:t>
            </a:r>
            <a:r>
              <a:rPr lang="en-US" sz="1400" dirty="0"/>
              <a:t> – Lucid Professional Writing</a:t>
            </a:r>
          </a:p>
          <a:p>
            <a:pPr algn="ctr"/>
            <a:r>
              <a:rPr lang="en-US" sz="1400" dirty="0"/>
              <a:t>Eric Orenstein – Rosenberg &amp; </a:t>
            </a:r>
            <a:r>
              <a:rPr lang="en-US" sz="1400" dirty="0" err="1"/>
              <a:t>Estis</a:t>
            </a:r>
            <a:r>
              <a:rPr lang="en-US" sz="1400" dirty="0"/>
              <a:t>, P.C.</a:t>
            </a:r>
          </a:p>
          <a:p>
            <a:pPr algn="ctr"/>
            <a:r>
              <a:rPr lang="en-US" sz="1400" dirty="0"/>
              <a:t>Sam Silverman – EB5 Affiliate Network</a:t>
            </a:r>
          </a:p>
          <a:p>
            <a:pPr algn="ctr"/>
            <a:r>
              <a:rPr lang="en-US" sz="1400" dirty="0" err="1"/>
              <a:t>Jor</a:t>
            </a:r>
            <a:r>
              <a:rPr lang="en-US" sz="1400" dirty="0"/>
              <a:t> Law – </a:t>
            </a:r>
            <a:r>
              <a:rPr lang="en-US" sz="1400" dirty="0" err="1"/>
              <a:t>Homeier</a:t>
            </a:r>
            <a:r>
              <a:rPr lang="en-US" sz="1400" dirty="0"/>
              <a:t> Law PC</a:t>
            </a:r>
          </a:p>
          <a:p>
            <a:pPr algn="ctr"/>
            <a:endParaRPr lang="en-US" sz="1400" dirty="0"/>
          </a:p>
          <a:p>
            <a:pPr algn="ctr"/>
            <a:r>
              <a:rPr lang="en-US" sz="1400" b="1" dirty="0">
                <a:solidFill>
                  <a:srgbClr val="143D6E"/>
                </a:solidFill>
              </a:rPr>
              <a:t>Moderated By:</a:t>
            </a:r>
            <a:br>
              <a:rPr lang="en-US" sz="1400" b="1" dirty="0">
                <a:solidFill>
                  <a:srgbClr val="143D6E"/>
                </a:solidFill>
              </a:rPr>
            </a:br>
            <a:r>
              <a:rPr lang="en-US" sz="1400" dirty="0"/>
              <a:t>Phil Cohen – Strategic Element, Inc.</a:t>
            </a:r>
            <a:endParaRPr lang="en-US" sz="135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0"/>
            <a:ext cx="5769864" cy="232562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118918" y="2342367"/>
            <a:ext cx="5073088" cy="4008328"/>
          </a:xfrm>
          <a:prstGeom prst="rect">
            <a:avLst/>
          </a:prstGeom>
          <a:solidFill>
            <a:schemeClr val="bg1"/>
          </a:solidFill>
          <a:ln w="28575">
            <a:solidFill>
              <a:srgbClr val="0064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2" name="Rectangle 11"/>
          <p:cNvSpPr/>
          <p:nvPr/>
        </p:nvSpPr>
        <p:spPr>
          <a:xfrm>
            <a:off x="999995" y="2342367"/>
            <a:ext cx="5073088" cy="4008328"/>
          </a:xfrm>
          <a:prstGeom prst="rect">
            <a:avLst/>
          </a:prstGeom>
          <a:solidFill>
            <a:srgbClr val="0064A2"/>
          </a:solidFill>
          <a:ln w="28575">
            <a:solidFill>
              <a:srgbClr val="0064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8" name="Rectangle 7"/>
          <p:cNvSpPr/>
          <p:nvPr/>
        </p:nvSpPr>
        <p:spPr>
          <a:xfrm>
            <a:off x="1471053" y="2747486"/>
            <a:ext cx="4130973" cy="1631216"/>
          </a:xfrm>
          <a:prstGeom prst="rect">
            <a:avLst/>
          </a:prstGeom>
        </p:spPr>
        <p:txBody>
          <a:bodyPr wrap="square">
            <a:spAutoFit/>
          </a:bodyPr>
          <a:lstStyle/>
          <a:p>
            <a:pPr marL="285750" indent="-285750">
              <a:spcBef>
                <a:spcPts val="1200"/>
              </a:spcBef>
              <a:buClr>
                <a:schemeClr val="bg1"/>
              </a:buClr>
              <a:buFont typeface="Arial" panose="020B0604020202020204" pitchFamily="34" charset="0"/>
              <a:buChar char="•"/>
            </a:pPr>
            <a:r>
              <a:rPr lang="en-CA" sz="2000" dirty="0">
                <a:solidFill>
                  <a:schemeClr val="bg1"/>
                </a:solidFill>
              </a:rPr>
              <a:t>Operational company structure vs. fund structures</a:t>
            </a:r>
          </a:p>
          <a:p>
            <a:pPr marL="285750" indent="-285750">
              <a:spcBef>
                <a:spcPts val="1200"/>
              </a:spcBef>
              <a:buClr>
                <a:schemeClr val="bg1"/>
              </a:buClr>
              <a:buFont typeface="Arial" panose="020B0604020202020204" pitchFamily="34" charset="0"/>
              <a:buChar char="•"/>
            </a:pPr>
            <a:r>
              <a:rPr lang="en-CA" sz="2000" dirty="0">
                <a:solidFill>
                  <a:schemeClr val="bg1"/>
                </a:solidFill>
              </a:rPr>
              <a:t>Redeployment provisions</a:t>
            </a:r>
          </a:p>
          <a:p>
            <a:pPr marL="285750" indent="-285750">
              <a:spcBef>
                <a:spcPts val="1200"/>
              </a:spcBef>
              <a:buClr>
                <a:schemeClr val="bg1"/>
              </a:buClr>
              <a:buFont typeface="Arial" panose="020B0604020202020204" pitchFamily="34" charset="0"/>
              <a:buChar char="•"/>
            </a:pPr>
            <a:r>
              <a:rPr lang="en-CA" sz="2000" dirty="0">
                <a:solidFill>
                  <a:schemeClr val="bg1"/>
                </a:solidFill>
              </a:rPr>
              <a:t>What to do if not contemplated?</a:t>
            </a:r>
          </a:p>
        </p:txBody>
      </p:sp>
      <p:pic>
        <p:nvPicPr>
          <p:cNvPr id="10" name="Picture 9"/>
          <p:cNvPicPr>
            <a:picLocks noChangeAspect="1"/>
          </p:cNvPicPr>
          <p:nvPr/>
        </p:nvPicPr>
        <p:blipFill>
          <a:blip r:embed="rId3"/>
          <a:stretch>
            <a:fillRect/>
          </a:stretch>
        </p:blipFill>
        <p:spPr>
          <a:xfrm>
            <a:off x="6461826" y="2747486"/>
            <a:ext cx="4387273" cy="3198091"/>
          </a:xfrm>
          <a:prstGeom prst="rect">
            <a:avLst/>
          </a:prstGeom>
        </p:spPr>
      </p:pic>
      <p:cxnSp>
        <p:nvCxnSpPr>
          <p:cNvPr id="11" name="Straight Connector 10"/>
          <p:cNvCxnSpPr/>
          <p:nvPr/>
        </p:nvCxnSpPr>
        <p:spPr>
          <a:xfrm>
            <a:off x="0" y="1712478"/>
            <a:ext cx="12192000" cy="0"/>
          </a:xfrm>
          <a:prstGeom prst="line">
            <a:avLst/>
          </a:prstGeom>
          <a:ln>
            <a:solidFill>
              <a:srgbClr val="FDB414"/>
            </a:solidFill>
          </a:ln>
        </p:spPr>
        <p:style>
          <a:lnRef idx="1">
            <a:schemeClr val="accent1"/>
          </a:lnRef>
          <a:fillRef idx="0">
            <a:schemeClr val="accent1"/>
          </a:fillRef>
          <a:effectRef idx="0">
            <a:schemeClr val="accent1"/>
          </a:effectRef>
          <a:fontRef idx="minor">
            <a:schemeClr val="tx1"/>
          </a:fontRef>
        </p:style>
      </p:cxnSp>
      <p:sp>
        <p:nvSpPr>
          <p:cNvPr id="13" name="Title 1"/>
          <p:cNvSpPr txBox="1"/>
          <p:nvPr/>
        </p:nvSpPr>
        <p:spPr>
          <a:xfrm>
            <a:off x="242170" y="1801735"/>
            <a:ext cx="11707660" cy="276999"/>
          </a:xfrm>
          <a:prstGeom prst="rect">
            <a:avLst/>
          </a:prstGeom>
        </p:spPr>
        <p:txBody>
          <a:bodyPr wrap="square" lIns="0" tIns="0" rIns="0" bIns="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a:solidFill>
                  <a:srgbClr val="153D6E"/>
                </a:solidFill>
              </a:rPr>
              <a:t>Structure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5400000">
            <a:off x="6021587" y="-522939"/>
            <a:ext cx="603968" cy="5325497"/>
          </a:xfrm>
          <a:prstGeom prst="round2SameRect">
            <a:avLst>
              <a:gd name="adj1" fmla="val 50000"/>
              <a:gd name="adj2" fmla="val 0"/>
            </a:avLst>
          </a:prstGeom>
          <a:solidFill>
            <a:schemeClr val="bg2"/>
          </a:solidFill>
          <a:ln w="19050">
            <a:noFill/>
          </a:ln>
        </p:spPr>
        <p:txBody>
          <a:bodyPr vert="vert270" wrap="square" lIns="76200" tIns="76200" rIns="76200" bIns="365760" rtlCol="0" anchor="ctr">
            <a:noAutofit/>
          </a:bodyPr>
          <a:lstStyle>
            <a:defPPr>
              <a:defRPr lang="en-US"/>
            </a:defPPr>
            <a:lvl1pPr lvl="0">
              <a:defRPr b="1">
                <a:solidFill>
                  <a:schemeClr val="bg2">
                    <a:lumMod val="75000"/>
                  </a:schemeClr>
                </a:solidFill>
              </a:defRPr>
            </a:lvl1pPr>
          </a:lstStyle>
          <a:p>
            <a:r>
              <a:rPr lang="en-US" dirty="0"/>
              <a:t>Panelist Introductions </a:t>
            </a:r>
          </a:p>
        </p:txBody>
      </p:sp>
      <p:sp>
        <p:nvSpPr>
          <p:cNvPr id="4" name="TextBox 3"/>
          <p:cNvSpPr txBox="1"/>
          <p:nvPr/>
        </p:nvSpPr>
        <p:spPr>
          <a:xfrm rot="5400000">
            <a:off x="6021587" y="305291"/>
            <a:ext cx="603968" cy="5325495"/>
          </a:xfrm>
          <a:prstGeom prst="round2SameRect">
            <a:avLst>
              <a:gd name="adj1" fmla="val 50000"/>
              <a:gd name="adj2" fmla="val 0"/>
            </a:avLst>
          </a:prstGeom>
          <a:solidFill>
            <a:schemeClr val="bg2"/>
          </a:solidFill>
          <a:ln w="19050">
            <a:noFill/>
          </a:ln>
        </p:spPr>
        <p:txBody>
          <a:bodyPr vert="vert270" wrap="square" lIns="76200" tIns="76200" rIns="76200" bIns="365760" rtlCol="0" anchor="ctr">
            <a:noAutofit/>
          </a:bodyPr>
          <a:lstStyle>
            <a:defPPr>
              <a:defRPr lang="en-US"/>
            </a:defPPr>
            <a:lvl1pPr lvl="0">
              <a:defRPr b="1">
                <a:solidFill>
                  <a:schemeClr val="bg2">
                    <a:lumMod val="75000"/>
                  </a:schemeClr>
                </a:solidFill>
              </a:defRPr>
            </a:lvl1pPr>
          </a:lstStyle>
          <a:p>
            <a:r>
              <a:rPr lang="en-US" dirty="0"/>
              <a:t>Marketing: Current Market and How to Compete</a:t>
            </a:r>
          </a:p>
        </p:txBody>
      </p:sp>
      <p:sp>
        <p:nvSpPr>
          <p:cNvPr id="6" name="TextBox 5"/>
          <p:cNvSpPr txBox="1"/>
          <p:nvPr/>
        </p:nvSpPr>
        <p:spPr>
          <a:xfrm rot="5400000">
            <a:off x="6021587" y="1133521"/>
            <a:ext cx="603968" cy="5325493"/>
          </a:xfrm>
          <a:prstGeom prst="round2SameRect">
            <a:avLst>
              <a:gd name="adj1" fmla="val 50000"/>
              <a:gd name="adj2" fmla="val 0"/>
            </a:avLst>
          </a:prstGeom>
          <a:solidFill>
            <a:schemeClr val="bg2"/>
          </a:solidFill>
          <a:ln w="19050">
            <a:noFill/>
          </a:ln>
        </p:spPr>
        <p:txBody>
          <a:bodyPr vert="vert270" wrap="square" lIns="76200" tIns="76200" rIns="76200" bIns="365760" rtlCol="0" anchor="ctr">
            <a:noAutofit/>
          </a:bodyPr>
          <a:lstStyle>
            <a:defPPr>
              <a:defRPr lang="en-US"/>
            </a:defPPr>
            <a:lvl1pPr lvl="0">
              <a:defRPr b="1">
                <a:solidFill>
                  <a:schemeClr val="bg2">
                    <a:lumMod val="75000"/>
                  </a:schemeClr>
                </a:solidFill>
              </a:defRPr>
            </a:lvl1pPr>
          </a:lstStyle>
          <a:p>
            <a:r>
              <a:rPr lang="en-US" dirty="0"/>
              <a:t>Changes in Project Structure</a:t>
            </a:r>
          </a:p>
        </p:txBody>
      </p:sp>
      <p:sp>
        <p:nvSpPr>
          <p:cNvPr id="25" name="TextBox 24"/>
          <p:cNvSpPr txBox="1"/>
          <p:nvPr/>
        </p:nvSpPr>
        <p:spPr>
          <a:xfrm rot="5400000">
            <a:off x="6021587" y="2789979"/>
            <a:ext cx="603968" cy="5325493"/>
          </a:xfrm>
          <a:prstGeom prst="round2SameRect">
            <a:avLst>
              <a:gd name="adj1" fmla="val 50000"/>
              <a:gd name="adj2" fmla="val 0"/>
            </a:avLst>
          </a:prstGeom>
          <a:solidFill>
            <a:schemeClr val="bg2"/>
          </a:solidFill>
          <a:ln w="19050">
            <a:noFill/>
          </a:ln>
        </p:spPr>
        <p:txBody>
          <a:bodyPr vert="vert270" wrap="square" lIns="76200" tIns="76200" rIns="76200" bIns="365760" rtlCol="0" anchor="ctr">
            <a:noAutofit/>
          </a:bodyPr>
          <a:lstStyle>
            <a:defPPr>
              <a:defRPr lang="en-US"/>
            </a:defPPr>
            <a:lvl1pPr>
              <a:defRPr/>
            </a:lvl1pPr>
          </a:lstStyle>
          <a:p>
            <a:pPr lvl="0"/>
            <a:r>
              <a:rPr lang="en-US" b="1" dirty="0">
                <a:solidFill>
                  <a:schemeClr val="bg2">
                    <a:lumMod val="75000"/>
                  </a:schemeClr>
                </a:solidFill>
              </a:rPr>
              <a:t>Workouts, the Secondary Market and Blockchain</a:t>
            </a:r>
          </a:p>
        </p:txBody>
      </p:sp>
      <p:sp>
        <p:nvSpPr>
          <p:cNvPr id="26" name="Oval 25"/>
          <p:cNvSpPr/>
          <p:nvPr/>
        </p:nvSpPr>
        <p:spPr>
          <a:xfrm>
            <a:off x="3150719" y="5071011"/>
            <a:ext cx="765429" cy="765429"/>
          </a:xfrm>
          <a:prstGeom prst="ellipse">
            <a:avLst/>
          </a:prstGeom>
          <a:solidFill>
            <a:schemeClr val="bg1">
              <a:lumMod val="9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 name="TextBox 7"/>
          <p:cNvSpPr txBox="1"/>
          <p:nvPr/>
        </p:nvSpPr>
        <p:spPr>
          <a:xfrm rot="5400000">
            <a:off x="6021587" y="1961750"/>
            <a:ext cx="603968" cy="5325493"/>
          </a:xfrm>
          <a:prstGeom prst="round2SameRect">
            <a:avLst>
              <a:gd name="adj1" fmla="val 50000"/>
              <a:gd name="adj2" fmla="val 0"/>
            </a:avLst>
          </a:prstGeom>
          <a:solidFill>
            <a:srgbClr val="0064A2"/>
          </a:solidFill>
          <a:ln w="19050">
            <a:noFill/>
          </a:ln>
        </p:spPr>
        <p:txBody>
          <a:bodyPr vert="vert270" wrap="square" lIns="76200" tIns="76200" rIns="76200" bIns="365760" rtlCol="0" anchor="ctr">
            <a:noAutofit/>
          </a:bodyPr>
          <a:lstStyle>
            <a:defPPr>
              <a:defRPr lang="en-US"/>
            </a:defPPr>
            <a:lvl1pPr lvl="0">
              <a:defRPr b="1">
                <a:solidFill>
                  <a:schemeClr val="bg1"/>
                </a:solidFill>
              </a:defRPr>
            </a:lvl1pPr>
          </a:lstStyle>
          <a:p>
            <a:r>
              <a:rPr lang="en-US" dirty="0"/>
              <a:t>Project Review</a:t>
            </a:r>
          </a:p>
        </p:txBody>
      </p:sp>
      <p:sp>
        <p:nvSpPr>
          <p:cNvPr id="9" name="Oval 8"/>
          <p:cNvSpPr/>
          <p:nvPr/>
        </p:nvSpPr>
        <p:spPr>
          <a:xfrm>
            <a:off x="3150719" y="4243782"/>
            <a:ext cx="765429" cy="765429"/>
          </a:xfrm>
          <a:prstGeom prst="ellipse">
            <a:avLst/>
          </a:prstGeom>
          <a:solidFill>
            <a:srgbClr val="FFC0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4" name="Freeform 19"/>
          <p:cNvSpPr>
            <a:spLocks noEditPoints="1"/>
          </p:cNvSpPr>
          <p:nvPr/>
        </p:nvSpPr>
        <p:spPr bwMode="auto">
          <a:xfrm>
            <a:off x="3340682" y="4433745"/>
            <a:ext cx="385503" cy="385503"/>
          </a:xfrm>
          <a:custGeom>
            <a:avLst/>
            <a:gdLst>
              <a:gd name="T0" fmla="*/ 6400 w 6400"/>
              <a:gd name="T1" fmla="*/ 6000 h 6400"/>
              <a:gd name="T2" fmla="*/ 6400 w 6400"/>
              <a:gd name="T3" fmla="*/ 6400 h 6400"/>
              <a:gd name="T4" fmla="*/ 0 w 6400"/>
              <a:gd name="T5" fmla="*/ 6400 h 6400"/>
              <a:gd name="T6" fmla="*/ 0 w 6400"/>
              <a:gd name="T7" fmla="*/ 0 h 6400"/>
              <a:gd name="T8" fmla="*/ 400 w 6400"/>
              <a:gd name="T9" fmla="*/ 0 h 6400"/>
              <a:gd name="T10" fmla="*/ 400 w 6400"/>
              <a:gd name="T11" fmla="*/ 6000 h 6400"/>
              <a:gd name="T12" fmla="*/ 6400 w 6400"/>
              <a:gd name="T13" fmla="*/ 6000 h 6400"/>
              <a:gd name="T14" fmla="*/ 2861 w 6400"/>
              <a:gd name="T15" fmla="*/ 2221 h 6400"/>
              <a:gd name="T16" fmla="*/ 4495 w 6400"/>
              <a:gd name="T17" fmla="*/ 2630 h 6400"/>
              <a:gd name="T18" fmla="*/ 5061 w 6400"/>
              <a:gd name="T19" fmla="*/ 1688 h 6400"/>
              <a:gd name="T20" fmla="*/ 5573 w 6400"/>
              <a:gd name="T21" fmla="*/ 1995 h 6400"/>
              <a:gd name="T22" fmla="*/ 5600 w 6400"/>
              <a:gd name="T23" fmla="*/ 400 h 6400"/>
              <a:gd name="T24" fmla="*/ 4205 w 6400"/>
              <a:gd name="T25" fmla="*/ 1174 h 6400"/>
              <a:gd name="T26" fmla="*/ 4718 w 6400"/>
              <a:gd name="T27" fmla="*/ 1482 h 6400"/>
              <a:gd name="T28" fmla="*/ 4305 w 6400"/>
              <a:gd name="T29" fmla="*/ 2170 h 6400"/>
              <a:gd name="T30" fmla="*/ 2739 w 6400"/>
              <a:gd name="T31" fmla="*/ 1779 h 6400"/>
              <a:gd name="T32" fmla="*/ 1059 w 6400"/>
              <a:gd name="T33" fmla="*/ 3459 h 6400"/>
              <a:gd name="T34" fmla="*/ 1341 w 6400"/>
              <a:gd name="T35" fmla="*/ 3741 h 6400"/>
              <a:gd name="T36" fmla="*/ 2861 w 6400"/>
              <a:gd name="T37" fmla="*/ 2221 h 6400"/>
              <a:gd name="T38" fmla="*/ 2400 w 6400"/>
              <a:gd name="T39" fmla="*/ 5600 h 6400"/>
              <a:gd name="T40" fmla="*/ 3200 w 6400"/>
              <a:gd name="T41" fmla="*/ 5600 h 6400"/>
              <a:gd name="T42" fmla="*/ 3200 w 6400"/>
              <a:gd name="T43" fmla="*/ 2718 h 6400"/>
              <a:gd name="T44" fmla="*/ 2984 w 6400"/>
              <a:gd name="T45" fmla="*/ 2664 h 6400"/>
              <a:gd name="T46" fmla="*/ 2400 w 6400"/>
              <a:gd name="T47" fmla="*/ 3248 h 6400"/>
              <a:gd name="T48" fmla="*/ 2400 w 6400"/>
              <a:gd name="T49" fmla="*/ 5600 h 6400"/>
              <a:gd name="T50" fmla="*/ 1200 w 6400"/>
              <a:gd name="T51" fmla="*/ 4166 h 6400"/>
              <a:gd name="T52" fmla="*/ 1200 w 6400"/>
              <a:gd name="T53" fmla="*/ 5600 h 6400"/>
              <a:gd name="T54" fmla="*/ 2000 w 6400"/>
              <a:gd name="T55" fmla="*/ 5600 h 6400"/>
              <a:gd name="T56" fmla="*/ 2000 w 6400"/>
              <a:gd name="T57" fmla="*/ 3648 h 6400"/>
              <a:gd name="T58" fmla="*/ 1341 w 6400"/>
              <a:gd name="T59" fmla="*/ 4307 h 6400"/>
              <a:gd name="T60" fmla="*/ 1200 w 6400"/>
              <a:gd name="T61" fmla="*/ 4166 h 6400"/>
              <a:gd name="T62" fmla="*/ 4800 w 6400"/>
              <a:gd name="T63" fmla="*/ 2900 h 6400"/>
              <a:gd name="T64" fmla="*/ 4800 w 6400"/>
              <a:gd name="T65" fmla="*/ 5600 h 6400"/>
              <a:gd name="T66" fmla="*/ 5600 w 6400"/>
              <a:gd name="T67" fmla="*/ 5600 h 6400"/>
              <a:gd name="T68" fmla="*/ 5600 w 6400"/>
              <a:gd name="T69" fmla="*/ 2478 h 6400"/>
              <a:gd name="T70" fmla="*/ 5198 w 6400"/>
              <a:gd name="T71" fmla="*/ 2237 h 6400"/>
              <a:gd name="T72" fmla="*/ 4800 w 6400"/>
              <a:gd name="T73" fmla="*/ 2900 h 6400"/>
              <a:gd name="T74" fmla="*/ 4400 w 6400"/>
              <a:gd name="T75" fmla="*/ 5600 h 6400"/>
              <a:gd name="T76" fmla="*/ 4400 w 6400"/>
              <a:gd name="T77" fmla="*/ 3018 h 6400"/>
              <a:gd name="T78" fmla="*/ 3600 w 6400"/>
              <a:gd name="T79" fmla="*/ 2818 h 6400"/>
              <a:gd name="T80" fmla="*/ 3600 w 6400"/>
              <a:gd name="T81" fmla="*/ 5600 h 6400"/>
              <a:gd name="T82" fmla="*/ 4400 w 6400"/>
              <a:gd name="T83" fmla="*/ 5600 h 6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400" h="6400">
                <a:moveTo>
                  <a:pt x="6400" y="6000"/>
                </a:moveTo>
                <a:lnTo>
                  <a:pt x="6400" y="6400"/>
                </a:lnTo>
                <a:lnTo>
                  <a:pt x="0" y="6400"/>
                </a:lnTo>
                <a:lnTo>
                  <a:pt x="0" y="0"/>
                </a:lnTo>
                <a:lnTo>
                  <a:pt x="400" y="0"/>
                </a:lnTo>
                <a:lnTo>
                  <a:pt x="400" y="6000"/>
                </a:lnTo>
                <a:lnTo>
                  <a:pt x="6400" y="6000"/>
                </a:lnTo>
                <a:close/>
                <a:moveTo>
                  <a:pt x="2861" y="2221"/>
                </a:moveTo>
                <a:lnTo>
                  <a:pt x="4495" y="2630"/>
                </a:lnTo>
                <a:lnTo>
                  <a:pt x="5061" y="1688"/>
                </a:lnTo>
                <a:lnTo>
                  <a:pt x="5573" y="1995"/>
                </a:lnTo>
                <a:lnTo>
                  <a:pt x="5600" y="400"/>
                </a:lnTo>
                <a:lnTo>
                  <a:pt x="4205" y="1174"/>
                </a:lnTo>
                <a:lnTo>
                  <a:pt x="4718" y="1482"/>
                </a:lnTo>
                <a:lnTo>
                  <a:pt x="4305" y="2170"/>
                </a:lnTo>
                <a:lnTo>
                  <a:pt x="2739" y="1779"/>
                </a:lnTo>
                <a:lnTo>
                  <a:pt x="1059" y="3459"/>
                </a:lnTo>
                <a:lnTo>
                  <a:pt x="1341" y="3741"/>
                </a:lnTo>
                <a:lnTo>
                  <a:pt x="2861" y="2221"/>
                </a:lnTo>
                <a:close/>
                <a:moveTo>
                  <a:pt x="2400" y="5600"/>
                </a:moveTo>
                <a:lnTo>
                  <a:pt x="3200" y="5600"/>
                </a:lnTo>
                <a:lnTo>
                  <a:pt x="3200" y="2718"/>
                </a:lnTo>
                <a:lnTo>
                  <a:pt x="2984" y="2664"/>
                </a:lnTo>
                <a:lnTo>
                  <a:pt x="2400" y="3248"/>
                </a:lnTo>
                <a:lnTo>
                  <a:pt x="2400" y="5600"/>
                </a:lnTo>
                <a:close/>
                <a:moveTo>
                  <a:pt x="1200" y="4166"/>
                </a:moveTo>
                <a:lnTo>
                  <a:pt x="1200" y="5600"/>
                </a:lnTo>
                <a:lnTo>
                  <a:pt x="2000" y="5600"/>
                </a:lnTo>
                <a:lnTo>
                  <a:pt x="2000" y="3648"/>
                </a:lnTo>
                <a:lnTo>
                  <a:pt x="1341" y="4307"/>
                </a:lnTo>
                <a:lnTo>
                  <a:pt x="1200" y="4166"/>
                </a:lnTo>
                <a:close/>
                <a:moveTo>
                  <a:pt x="4800" y="2900"/>
                </a:moveTo>
                <a:lnTo>
                  <a:pt x="4800" y="5600"/>
                </a:lnTo>
                <a:lnTo>
                  <a:pt x="5600" y="5600"/>
                </a:lnTo>
                <a:lnTo>
                  <a:pt x="5600" y="2478"/>
                </a:lnTo>
                <a:lnTo>
                  <a:pt x="5198" y="2237"/>
                </a:lnTo>
                <a:lnTo>
                  <a:pt x="4800" y="2900"/>
                </a:lnTo>
                <a:close/>
                <a:moveTo>
                  <a:pt x="4400" y="5600"/>
                </a:moveTo>
                <a:lnTo>
                  <a:pt x="4400" y="3018"/>
                </a:lnTo>
                <a:lnTo>
                  <a:pt x="3600" y="2818"/>
                </a:lnTo>
                <a:lnTo>
                  <a:pt x="3600" y="5600"/>
                </a:lnTo>
                <a:lnTo>
                  <a:pt x="4400" y="5600"/>
                </a:lnTo>
                <a:close/>
              </a:path>
            </a:pathLst>
          </a:custGeom>
          <a:solidFill>
            <a:srgbClr val="0064A2"/>
          </a:solidFill>
          <a:ln w="0">
            <a:noFill/>
            <a:prstDash val="solid"/>
            <a:round/>
          </a:ln>
        </p:spPr>
        <p:txBody>
          <a:bodyPr vert="horz" wrap="square" lIns="91440" tIns="45720" rIns="91440" bIns="45720" numCol="1" anchor="t" anchorCtr="0" compatLnSpc="1"/>
          <a:lstStyle/>
          <a:p>
            <a:endParaRPr lang="en-US" b="1"/>
          </a:p>
        </p:txBody>
      </p:sp>
      <p:sp>
        <p:nvSpPr>
          <p:cNvPr id="28" name="TextBox 27"/>
          <p:cNvSpPr txBox="1"/>
          <p:nvPr/>
        </p:nvSpPr>
        <p:spPr>
          <a:xfrm rot="5400000">
            <a:off x="6034841" y="3618208"/>
            <a:ext cx="603968" cy="5325493"/>
          </a:xfrm>
          <a:prstGeom prst="round2SameRect">
            <a:avLst>
              <a:gd name="adj1" fmla="val 50000"/>
              <a:gd name="adj2" fmla="val 0"/>
            </a:avLst>
          </a:prstGeom>
          <a:solidFill>
            <a:schemeClr val="bg2"/>
          </a:solidFill>
          <a:ln w="19050">
            <a:noFill/>
          </a:ln>
        </p:spPr>
        <p:txBody>
          <a:bodyPr vert="vert270" wrap="square" lIns="76200" tIns="76200" rIns="76200" bIns="365760" rtlCol="0" anchor="ctr">
            <a:noAutofit/>
          </a:bodyPr>
          <a:lstStyle>
            <a:defPPr>
              <a:defRPr lang="en-US"/>
            </a:defPPr>
            <a:lvl1pPr>
              <a:defRPr/>
            </a:lvl1pPr>
          </a:lstStyle>
          <a:p>
            <a:pPr lvl="0"/>
            <a:r>
              <a:rPr lang="en-US" b="1" dirty="0">
                <a:solidFill>
                  <a:schemeClr val="bg2">
                    <a:lumMod val="75000"/>
                  </a:schemeClr>
                </a:solidFill>
              </a:rPr>
              <a:t>The Impact of Program Changes on Future Projects</a:t>
            </a:r>
          </a:p>
        </p:txBody>
      </p:sp>
      <p:sp>
        <p:nvSpPr>
          <p:cNvPr id="29" name="Oval 28"/>
          <p:cNvSpPr/>
          <p:nvPr/>
        </p:nvSpPr>
        <p:spPr>
          <a:xfrm>
            <a:off x="3150719" y="5898239"/>
            <a:ext cx="765429" cy="765429"/>
          </a:xfrm>
          <a:prstGeom prst="ellipse">
            <a:avLst/>
          </a:prstGeom>
          <a:solidFill>
            <a:schemeClr val="bg1">
              <a:lumMod val="9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0" name="Freeform 19"/>
          <p:cNvSpPr>
            <a:spLocks noEditPoints="1"/>
          </p:cNvSpPr>
          <p:nvPr/>
        </p:nvSpPr>
        <p:spPr bwMode="auto">
          <a:xfrm>
            <a:off x="3340682" y="6088202"/>
            <a:ext cx="385503" cy="385503"/>
          </a:xfrm>
          <a:custGeom>
            <a:avLst/>
            <a:gdLst>
              <a:gd name="T0" fmla="*/ 6400 w 6400"/>
              <a:gd name="T1" fmla="*/ 6000 h 6400"/>
              <a:gd name="T2" fmla="*/ 6400 w 6400"/>
              <a:gd name="T3" fmla="*/ 6400 h 6400"/>
              <a:gd name="T4" fmla="*/ 0 w 6400"/>
              <a:gd name="T5" fmla="*/ 6400 h 6400"/>
              <a:gd name="T6" fmla="*/ 0 w 6400"/>
              <a:gd name="T7" fmla="*/ 0 h 6400"/>
              <a:gd name="T8" fmla="*/ 400 w 6400"/>
              <a:gd name="T9" fmla="*/ 0 h 6400"/>
              <a:gd name="T10" fmla="*/ 400 w 6400"/>
              <a:gd name="T11" fmla="*/ 6000 h 6400"/>
              <a:gd name="T12" fmla="*/ 6400 w 6400"/>
              <a:gd name="T13" fmla="*/ 6000 h 6400"/>
              <a:gd name="T14" fmla="*/ 2861 w 6400"/>
              <a:gd name="T15" fmla="*/ 2221 h 6400"/>
              <a:gd name="T16" fmla="*/ 4495 w 6400"/>
              <a:gd name="T17" fmla="*/ 2630 h 6400"/>
              <a:gd name="T18" fmla="*/ 5061 w 6400"/>
              <a:gd name="T19" fmla="*/ 1688 h 6400"/>
              <a:gd name="T20" fmla="*/ 5573 w 6400"/>
              <a:gd name="T21" fmla="*/ 1995 h 6400"/>
              <a:gd name="T22" fmla="*/ 5600 w 6400"/>
              <a:gd name="T23" fmla="*/ 400 h 6400"/>
              <a:gd name="T24" fmla="*/ 4205 w 6400"/>
              <a:gd name="T25" fmla="*/ 1174 h 6400"/>
              <a:gd name="T26" fmla="*/ 4718 w 6400"/>
              <a:gd name="T27" fmla="*/ 1482 h 6400"/>
              <a:gd name="T28" fmla="*/ 4305 w 6400"/>
              <a:gd name="T29" fmla="*/ 2170 h 6400"/>
              <a:gd name="T30" fmla="*/ 2739 w 6400"/>
              <a:gd name="T31" fmla="*/ 1779 h 6400"/>
              <a:gd name="T32" fmla="*/ 1059 w 6400"/>
              <a:gd name="T33" fmla="*/ 3459 h 6400"/>
              <a:gd name="T34" fmla="*/ 1341 w 6400"/>
              <a:gd name="T35" fmla="*/ 3741 h 6400"/>
              <a:gd name="T36" fmla="*/ 2861 w 6400"/>
              <a:gd name="T37" fmla="*/ 2221 h 6400"/>
              <a:gd name="T38" fmla="*/ 2400 w 6400"/>
              <a:gd name="T39" fmla="*/ 5600 h 6400"/>
              <a:gd name="T40" fmla="*/ 3200 w 6400"/>
              <a:gd name="T41" fmla="*/ 5600 h 6400"/>
              <a:gd name="T42" fmla="*/ 3200 w 6400"/>
              <a:gd name="T43" fmla="*/ 2718 h 6400"/>
              <a:gd name="T44" fmla="*/ 2984 w 6400"/>
              <a:gd name="T45" fmla="*/ 2664 h 6400"/>
              <a:gd name="T46" fmla="*/ 2400 w 6400"/>
              <a:gd name="T47" fmla="*/ 3248 h 6400"/>
              <a:gd name="T48" fmla="*/ 2400 w 6400"/>
              <a:gd name="T49" fmla="*/ 5600 h 6400"/>
              <a:gd name="T50" fmla="*/ 1200 w 6400"/>
              <a:gd name="T51" fmla="*/ 4166 h 6400"/>
              <a:gd name="T52" fmla="*/ 1200 w 6400"/>
              <a:gd name="T53" fmla="*/ 5600 h 6400"/>
              <a:gd name="T54" fmla="*/ 2000 w 6400"/>
              <a:gd name="T55" fmla="*/ 5600 h 6400"/>
              <a:gd name="T56" fmla="*/ 2000 w 6400"/>
              <a:gd name="T57" fmla="*/ 3648 h 6400"/>
              <a:gd name="T58" fmla="*/ 1341 w 6400"/>
              <a:gd name="T59" fmla="*/ 4307 h 6400"/>
              <a:gd name="T60" fmla="*/ 1200 w 6400"/>
              <a:gd name="T61" fmla="*/ 4166 h 6400"/>
              <a:gd name="T62" fmla="*/ 4800 w 6400"/>
              <a:gd name="T63" fmla="*/ 2900 h 6400"/>
              <a:gd name="T64" fmla="*/ 4800 w 6400"/>
              <a:gd name="T65" fmla="*/ 5600 h 6400"/>
              <a:gd name="T66" fmla="*/ 5600 w 6400"/>
              <a:gd name="T67" fmla="*/ 5600 h 6400"/>
              <a:gd name="T68" fmla="*/ 5600 w 6400"/>
              <a:gd name="T69" fmla="*/ 2478 h 6400"/>
              <a:gd name="T70" fmla="*/ 5198 w 6400"/>
              <a:gd name="T71" fmla="*/ 2237 h 6400"/>
              <a:gd name="T72" fmla="*/ 4800 w 6400"/>
              <a:gd name="T73" fmla="*/ 2900 h 6400"/>
              <a:gd name="T74" fmla="*/ 4400 w 6400"/>
              <a:gd name="T75" fmla="*/ 5600 h 6400"/>
              <a:gd name="T76" fmla="*/ 4400 w 6400"/>
              <a:gd name="T77" fmla="*/ 3018 h 6400"/>
              <a:gd name="T78" fmla="*/ 3600 w 6400"/>
              <a:gd name="T79" fmla="*/ 2818 h 6400"/>
              <a:gd name="T80" fmla="*/ 3600 w 6400"/>
              <a:gd name="T81" fmla="*/ 5600 h 6400"/>
              <a:gd name="T82" fmla="*/ 4400 w 6400"/>
              <a:gd name="T83" fmla="*/ 5600 h 6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400" h="6400">
                <a:moveTo>
                  <a:pt x="6400" y="6000"/>
                </a:moveTo>
                <a:lnTo>
                  <a:pt x="6400" y="6400"/>
                </a:lnTo>
                <a:lnTo>
                  <a:pt x="0" y="6400"/>
                </a:lnTo>
                <a:lnTo>
                  <a:pt x="0" y="0"/>
                </a:lnTo>
                <a:lnTo>
                  <a:pt x="400" y="0"/>
                </a:lnTo>
                <a:lnTo>
                  <a:pt x="400" y="6000"/>
                </a:lnTo>
                <a:lnTo>
                  <a:pt x="6400" y="6000"/>
                </a:lnTo>
                <a:close/>
                <a:moveTo>
                  <a:pt x="2861" y="2221"/>
                </a:moveTo>
                <a:lnTo>
                  <a:pt x="4495" y="2630"/>
                </a:lnTo>
                <a:lnTo>
                  <a:pt x="5061" y="1688"/>
                </a:lnTo>
                <a:lnTo>
                  <a:pt x="5573" y="1995"/>
                </a:lnTo>
                <a:lnTo>
                  <a:pt x="5600" y="400"/>
                </a:lnTo>
                <a:lnTo>
                  <a:pt x="4205" y="1174"/>
                </a:lnTo>
                <a:lnTo>
                  <a:pt x="4718" y="1482"/>
                </a:lnTo>
                <a:lnTo>
                  <a:pt x="4305" y="2170"/>
                </a:lnTo>
                <a:lnTo>
                  <a:pt x="2739" y="1779"/>
                </a:lnTo>
                <a:lnTo>
                  <a:pt x="1059" y="3459"/>
                </a:lnTo>
                <a:lnTo>
                  <a:pt x="1341" y="3741"/>
                </a:lnTo>
                <a:lnTo>
                  <a:pt x="2861" y="2221"/>
                </a:lnTo>
                <a:close/>
                <a:moveTo>
                  <a:pt x="2400" y="5600"/>
                </a:moveTo>
                <a:lnTo>
                  <a:pt x="3200" y="5600"/>
                </a:lnTo>
                <a:lnTo>
                  <a:pt x="3200" y="2718"/>
                </a:lnTo>
                <a:lnTo>
                  <a:pt x="2984" y="2664"/>
                </a:lnTo>
                <a:lnTo>
                  <a:pt x="2400" y="3248"/>
                </a:lnTo>
                <a:lnTo>
                  <a:pt x="2400" y="5600"/>
                </a:lnTo>
                <a:close/>
                <a:moveTo>
                  <a:pt x="1200" y="4166"/>
                </a:moveTo>
                <a:lnTo>
                  <a:pt x="1200" y="5600"/>
                </a:lnTo>
                <a:lnTo>
                  <a:pt x="2000" y="5600"/>
                </a:lnTo>
                <a:lnTo>
                  <a:pt x="2000" y="3648"/>
                </a:lnTo>
                <a:lnTo>
                  <a:pt x="1341" y="4307"/>
                </a:lnTo>
                <a:lnTo>
                  <a:pt x="1200" y="4166"/>
                </a:lnTo>
                <a:close/>
                <a:moveTo>
                  <a:pt x="4800" y="2900"/>
                </a:moveTo>
                <a:lnTo>
                  <a:pt x="4800" y="5600"/>
                </a:lnTo>
                <a:lnTo>
                  <a:pt x="5600" y="5600"/>
                </a:lnTo>
                <a:lnTo>
                  <a:pt x="5600" y="2478"/>
                </a:lnTo>
                <a:lnTo>
                  <a:pt x="5198" y="2237"/>
                </a:lnTo>
                <a:lnTo>
                  <a:pt x="4800" y="2900"/>
                </a:lnTo>
                <a:close/>
                <a:moveTo>
                  <a:pt x="4400" y="5600"/>
                </a:moveTo>
                <a:lnTo>
                  <a:pt x="4400" y="3018"/>
                </a:lnTo>
                <a:lnTo>
                  <a:pt x="3600" y="2818"/>
                </a:lnTo>
                <a:lnTo>
                  <a:pt x="3600" y="5600"/>
                </a:lnTo>
                <a:lnTo>
                  <a:pt x="4400" y="5600"/>
                </a:lnTo>
                <a:close/>
              </a:path>
            </a:pathLst>
          </a:custGeom>
          <a:solidFill>
            <a:schemeClr val="bg2">
              <a:lumMod val="90000"/>
            </a:schemeClr>
          </a:solidFill>
          <a:ln w="0">
            <a:noFill/>
            <a:prstDash val="solid"/>
            <a:round/>
          </a:ln>
        </p:spPr>
        <p:txBody>
          <a:bodyPr vert="horz" wrap="square" lIns="91440" tIns="45720" rIns="91440" bIns="45720" numCol="1" anchor="t" anchorCtr="0" compatLnSpc="1"/>
          <a:lstStyle/>
          <a:p>
            <a:endParaRPr lang="en-US" b="1"/>
          </a:p>
        </p:txBody>
      </p:sp>
      <p:pic>
        <p:nvPicPr>
          <p:cNvPr id="31" name="Graphic 30" descr="Repeat"/>
          <p:cNvPicPr>
            <a:picLocks noChangeAspect="1"/>
          </p:cNvPicPr>
          <p:nvPr/>
        </p:nvPicPr>
        <p:blipFill>
          <a:blip r:embed="rId2"/>
          <a:stretch>
            <a:fillRect/>
          </a:stretch>
        </p:blipFill>
        <p:spPr>
          <a:xfrm>
            <a:off x="3266909" y="5187201"/>
            <a:ext cx="533049" cy="533049"/>
          </a:xfrm>
          <a:prstGeom prst="rect">
            <a:avLst/>
          </a:prstGeom>
        </p:spPr>
      </p:pic>
      <p:sp>
        <p:nvSpPr>
          <p:cNvPr id="45" name="Oval 44"/>
          <p:cNvSpPr/>
          <p:nvPr/>
        </p:nvSpPr>
        <p:spPr>
          <a:xfrm>
            <a:off x="3150719" y="1762095"/>
            <a:ext cx="765429" cy="765429"/>
          </a:xfrm>
          <a:prstGeom prst="ellipse">
            <a:avLst/>
          </a:prstGeom>
          <a:solidFill>
            <a:schemeClr val="bg1">
              <a:lumMod val="9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nvGrpSpPr>
          <p:cNvPr id="46" name="Group 45"/>
          <p:cNvGrpSpPr/>
          <p:nvPr/>
        </p:nvGrpSpPr>
        <p:grpSpPr>
          <a:xfrm>
            <a:off x="3341616" y="1922822"/>
            <a:ext cx="370381" cy="433975"/>
            <a:chOff x="663575" y="2000250"/>
            <a:chExt cx="841375" cy="985838"/>
          </a:xfrm>
          <a:solidFill>
            <a:schemeClr val="accent3"/>
          </a:solidFill>
        </p:grpSpPr>
        <p:sp>
          <p:nvSpPr>
            <p:cNvPr id="47" name="Freeform 5"/>
            <p:cNvSpPr/>
            <p:nvPr/>
          </p:nvSpPr>
          <p:spPr bwMode="auto">
            <a:xfrm>
              <a:off x="663575" y="2000250"/>
              <a:ext cx="841375" cy="985838"/>
            </a:xfrm>
            <a:custGeom>
              <a:avLst/>
              <a:gdLst>
                <a:gd name="T0" fmla="*/ 5164 w 5469"/>
                <a:gd name="T1" fmla="*/ 1567 h 6400"/>
                <a:gd name="T2" fmla="*/ 4811 w 5469"/>
                <a:gd name="T3" fmla="*/ 1567 h 6400"/>
                <a:gd name="T4" fmla="*/ 4717 w 5469"/>
                <a:gd name="T5" fmla="*/ 1661 h 6400"/>
                <a:gd name="T6" fmla="*/ 4811 w 5469"/>
                <a:gd name="T7" fmla="*/ 1755 h 6400"/>
                <a:gd name="T8" fmla="*/ 5164 w 5469"/>
                <a:gd name="T9" fmla="*/ 1755 h 6400"/>
                <a:gd name="T10" fmla="*/ 5469 w 5469"/>
                <a:gd name="T11" fmla="*/ 1450 h 6400"/>
                <a:gd name="T12" fmla="*/ 5469 w 5469"/>
                <a:gd name="T13" fmla="*/ 554 h 6400"/>
                <a:gd name="T14" fmla="*/ 4915 w 5469"/>
                <a:gd name="T15" fmla="*/ 0 h 6400"/>
                <a:gd name="T16" fmla="*/ 4915 w 5469"/>
                <a:gd name="T17" fmla="*/ 0 h 6400"/>
                <a:gd name="T18" fmla="*/ 633 w 5469"/>
                <a:gd name="T19" fmla="*/ 0 h 6400"/>
                <a:gd name="T20" fmla="*/ 0 w 5469"/>
                <a:gd name="T21" fmla="*/ 633 h 6400"/>
                <a:gd name="T22" fmla="*/ 0 w 5469"/>
                <a:gd name="T23" fmla="*/ 5153 h 6400"/>
                <a:gd name="T24" fmla="*/ 94 w 5469"/>
                <a:gd name="T25" fmla="*/ 5246 h 6400"/>
                <a:gd name="T26" fmla="*/ 188 w 5469"/>
                <a:gd name="T27" fmla="*/ 5153 h 6400"/>
                <a:gd name="T28" fmla="*/ 188 w 5469"/>
                <a:gd name="T29" fmla="*/ 633 h 6400"/>
                <a:gd name="T30" fmla="*/ 633 w 5469"/>
                <a:gd name="T31" fmla="*/ 188 h 6400"/>
                <a:gd name="T32" fmla="*/ 4500 w 5469"/>
                <a:gd name="T33" fmla="*/ 188 h 6400"/>
                <a:gd name="T34" fmla="*/ 4361 w 5469"/>
                <a:gd name="T35" fmla="*/ 554 h 6400"/>
                <a:gd name="T36" fmla="*/ 4361 w 5469"/>
                <a:gd name="T37" fmla="*/ 813 h 6400"/>
                <a:gd name="T38" fmla="*/ 4361 w 5469"/>
                <a:gd name="T39" fmla="*/ 1661 h 6400"/>
                <a:gd name="T40" fmla="*/ 4361 w 5469"/>
                <a:gd name="T41" fmla="*/ 4739 h 6400"/>
                <a:gd name="T42" fmla="*/ 4361 w 5469"/>
                <a:gd name="T43" fmla="*/ 5846 h 6400"/>
                <a:gd name="T44" fmla="*/ 4500 w 5469"/>
                <a:gd name="T45" fmla="*/ 6212 h 6400"/>
                <a:gd name="T46" fmla="*/ 554 w 5469"/>
                <a:gd name="T47" fmla="*/ 6212 h 6400"/>
                <a:gd name="T48" fmla="*/ 188 w 5469"/>
                <a:gd name="T49" fmla="*/ 5846 h 6400"/>
                <a:gd name="T50" fmla="*/ 188 w 5469"/>
                <a:gd name="T51" fmla="*/ 5586 h 6400"/>
                <a:gd name="T52" fmla="*/ 94 w 5469"/>
                <a:gd name="T53" fmla="*/ 5492 h 6400"/>
                <a:gd name="T54" fmla="*/ 0 w 5469"/>
                <a:gd name="T55" fmla="*/ 5586 h 6400"/>
                <a:gd name="T56" fmla="*/ 0 w 5469"/>
                <a:gd name="T57" fmla="*/ 5846 h 6400"/>
                <a:gd name="T58" fmla="*/ 554 w 5469"/>
                <a:gd name="T59" fmla="*/ 6400 h 6400"/>
                <a:gd name="T60" fmla="*/ 4915 w 5469"/>
                <a:gd name="T61" fmla="*/ 6400 h 6400"/>
                <a:gd name="T62" fmla="*/ 4915 w 5469"/>
                <a:gd name="T63" fmla="*/ 6400 h 6400"/>
                <a:gd name="T64" fmla="*/ 4915 w 5469"/>
                <a:gd name="T65" fmla="*/ 6400 h 6400"/>
                <a:gd name="T66" fmla="*/ 5469 w 5469"/>
                <a:gd name="T67" fmla="*/ 5846 h 6400"/>
                <a:gd name="T68" fmla="*/ 5469 w 5469"/>
                <a:gd name="T69" fmla="*/ 4900 h 6400"/>
                <a:gd name="T70" fmla="*/ 5214 w 5469"/>
                <a:gd name="T71" fmla="*/ 4645 h 6400"/>
                <a:gd name="T72" fmla="*/ 4814 w 5469"/>
                <a:gd name="T73" fmla="*/ 4645 h 6400"/>
                <a:gd name="T74" fmla="*/ 4720 w 5469"/>
                <a:gd name="T75" fmla="*/ 4739 h 6400"/>
                <a:gd name="T76" fmla="*/ 4814 w 5469"/>
                <a:gd name="T77" fmla="*/ 4833 h 6400"/>
                <a:gd name="T78" fmla="*/ 5214 w 5469"/>
                <a:gd name="T79" fmla="*/ 4833 h 6400"/>
                <a:gd name="T80" fmla="*/ 5281 w 5469"/>
                <a:gd name="T81" fmla="*/ 4900 h 6400"/>
                <a:gd name="T82" fmla="*/ 5281 w 5469"/>
                <a:gd name="T83" fmla="*/ 5846 h 6400"/>
                <a:gd name="T84" fmla="*/ 4915 w 5469"/>
                <a:gd name="T85" fmla="*/ 6213 h 6400"/>
                <a:gd name="T86" fmla="*/ 4548 w 5469"/>
                <a:gd name="T87" fmla="*/ 5846 h 6400"/>
                <a:gd name="T88" fmla="*/ 4548 w 5469"/>
                <a:gd name="T89" fmla="*/ 4739 h 6400"/>
                <a:gd name="T90" fmla="*/ 4548 w 5469"/>
                <a:gd name="T91" fmla="*/ 1661 h 6400"/>
                <a:gd name="T92" fmla="*/ 4548 w 5469"/>
                <a:gd name="T93" fmla="*/ 813 h 6400"/>
                <a:gd name="T94" fmla="*/ 4548 w 5469"/>
                <a:gd name="T95" fmla="*/ 554 h 6400"/>
                <a:gd name="T96" fmla="*/ 4915 w 5469"/>
                <a:gd name="T97" fmla="*/ 188 h 6400"/>
                <a:gd name="T98" fmla="*/ 5281 w 5469"/>
                <a:gd name="T99" fmla="*/ 554 h 6400"/>
                <a:gd name="T100" fmla="*/ 5281 w 5469"/>
                <a:gd name="T101" fmla="*/ 1450 h 6400"/>
                <a:gd name="T102" fmla="*/ 5164 w 5469"/>
                <a:gd name="T103" fmla="*/ 1567 h 6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69" h="6400">
                  <a:moveTo>
                    <a:pt x="5164" y="1567"/>
                  </a:moveTo>
                  <a:lnTo>
                    <a:pt x="4811" y="1567"/>
                  </a:lnTo>
                  <a:cubicBezTo>
                    <a:pt x="4759" y="1567"/>
                    <a:pt x="4717" y="1609"/>
                    <a:pt x="4717" y="1661"/>
                  </a:cubicBezTo>
                  <a:cubicBezTo>
                    <a:pt x="4717" y="1713"/>
                    <a:pt x="4759" y="1755"/>
                    <a:pt x="4811" y="1755"/>
                  </a:cubicBezTo>
                  <a:lnTo>
                    <a:pt x="5164" y="1755"/>
                  </a:lnTo>
                  <a:cubicBezTo>
                    <a:pt x="5332" y="1755"/>
                    <a:pt x="5469" y="1618"/>
                    <a:pt x="5469" y="1450"/>
                  </a:cubicBezTo>
                  <a:lnTo>
                    <a:pt x="5469" y="554"/>
                  </a:lnTo>
                  <a:cubicBezTo>
                    <a:pt x="5469" y="249"/>
                    <a:pt x="5220" y="0"/>
                    <a:pt x="4915" y="0"/>
                  </a:cubicBezTo>
                  <a:lnTo>
                    <a:pt x="4915" y="0"/>
                  </a:lnTo>
                  <a:lnTo>
                    <a:pt x="633" y="0"/>
                  </a:lnTo>
                  <a:cubicBezTo>
                    <a:pt x="284" y="0"/>
                    <a:pt x="0" y="284"/>
                    <a:pt x="0" y="633"/>
                  </a:cubicBezTo>
                  <a:lnTo>
                    <a:pt x="0" y="5153"/>
                  </a:lnTo>
                  <a:cubicBezTo>
                    <a:pt x="0" y="5204"/>
                    <a:pt x="42" y="5246"/>
                    <a:pt x="94" y="5246"/>
                  </a:cubicBezTo>
                  <a:cubicBezTo>
                    <a:pt x="146" y="5246"/>
                    <a:pt x="188" y="5204"/>
                    <a:pt x="188" y="5153"/>
                  </a:cubicBezTo>
                  <a:lnTo>
                    <a:pt x="188" y="633"/>
                  </a:lnTo>
                  <a:cubicBezTo>
                    <a:pt x="188" y="387"/>
                    <a:pt x="387" y="188"/>
                    <a:pt x="633" y="188"/>
                  </a:cubicBezTo>
                  <a:lnTo>
                    <a:pt x="4500" y="188"/>
                  </a:lnTo>
                  <a:cubicBezTo>
                    <a:pt x="4413" y="285"/>
                    <a:pt x="4361" y="414"/>
                    <a:pt x="4361" y="554"/>
                  </a:cubicBezTo>
                  <a:lnTo>
                    <a:pt x="4361" y="813"/>
                  </a:lnTo>
                  <a:lnTo>
                    <a:pt x="4361" y="1661"/>
                  </a:lnTo>
                  <a:lnTo>
                    <a:pt x="4361" y="4739"/>
                  </a:lnTo>
                  <a:lnTo>
                    <a:pt x="4361" y="5846"/>
                  </a:lnTo>
                  <a:cubicBezTo>
                    <a:pt x="4361" y="5986"/>
                    <a:pt x="4413" y="6115"/>
                    <a:pt x="4500" y="6212"/>
                  </a:cubicBezTo>
                  <a:lnTo>
                    <a:pt x="554" y="6212"/>
                  </a:lnTo>
                  <a:cubicBezTo>
                    <a:pt x="352" y="6213"/>
                    <a:pt x="188" y="6048"/>
                    <a:pt x="188" y="5846"/>
                  </a:cubicBezTo>
                  <a:lnTo>
                    <a:pt x="188" y="5586"/>
                  </a:lnTo>
                  <a:cubicBezTo>
                    <a:pt x="188" y="5534"/>
                    <a:pt x="146" y="5492"/>
                    <a:pt x="94" y="5492"/>
                  </a:cubicBezTo>
                  <a:cubicBezTo>
                    <a:pt x="42" y="5492"/>
                    <a:pt x="0" y="5534"/>
                    <a:pt x="0" y="5586"/>
                  </a:cubicBezTo>
                  <a:lnTo>
                    <a:pt x="0" y="5846"/>
                  </a:lnTo>
                  <a:cubicBezTo>
                    <a:pt x="0" y="6151"/>
                    <a:pt x="249" y="6400"/>
                    <a:pt x="554" y="6400"/>
                  </a:cubicBezTo>
                  <a:lnTo>
                    <a:pt x="4915" y="6400"/>
                  </a:lnTo>
                  <a:lnTo>
                    <a:pt x="4915" y="6400"/>
                  </a:lnTo>
                  <a:lnTo>
                    <a:pt x="4915" y="6400"/>
                  </a:lnTo>
                  <a:cubicBezTo>
                    <a:pt x="5220" y="6400"/>
                    <a:pt x="5469" y="6151"/>
                    <a:pt x="5469" y="5846"/>
                  </a:cubicBezTo>
                  <a:lnTo>
                    <a:pt x="5469" y="4900"/>
                  </a:lnTo>
                  <a:cubicBezTo>
                    <a:pt x="5469" y="4760"/>
                    <a:pt x="5355" y="4645"/>
                    <a:pt x="5214" y="4645"/>
                  </a:cubicBezTo>
                  <a:lnTo>
                    <a:pt x="4814" y="4645"/>
                  </a:lnTo>
                  <a:cubicBezTo>
                    <a:pt x="4762" y="4645"/>
                    <a:pt x="4720" y="4687"/>
                    <a:pt x="4720" y="4739"/>
                  </a:cubicBezTo>
                  <a:cubicBezTo>
                    <a:pt x="4720" y="4791"/>
                    <a:pt x="4762" y="4833"/>
                    <a:pt x="4814" y="4833"/>
                  </a:cubicBezTo>
                  <a:lnTo>
                    <a:pt x="5214" y="4833"/>
                  </a:lnTo>
                  <a:cubicBezTo>
                    <a:pt x="5251" y="4833"/>
                    <a:pt x="5281" y="4863"/>
                    <a:pt x="5281" y="4900"/>
                  </a:cubicBezTo>
                  <a:lnTo>
                    <a:pt x="5281" y="5846"/>
                  </a:lnTo>
                  <a:cubicBezTo>
                    <a:pt x="5281" y="6048"/>
                    <a:pt x="5117" y="6213"/>
                    <a:pt x="4915" y="6213"/>
                  </a:cubicBezTo>
                  <a:cubicBezTo>
                    <a:pt x="4713" y="6213"/>
                    <a:pt x="4548" y="6048"/>
                    <a:pt x="4548" y="5846"/>
                  </a:cubicBezTo>
                  <a:lnTo>
                    <a:pt x="4548" y="4739"/>
                  </a:lnTo>
                  <a:lnTo>
                    <a:pt x="4548" y="1661"/>
                  </a:lnTo>
                  <a:lnTo>
                    <a:pt x="4548" y="813"/>
                  </a:lnTo>
                  <a:lnTo>
                    <a:pt x="4548" y="554"/>
                  </a:lnTo>
                  <a:cubicBezTo>
                    <a:pt x="4548" y="352"/>
                    <a:pt x="4713" y="188"/>
                    <a:pt x="4915" y="188"/>
                  </a:cubicBezTo>
                  <a:cubicBezTo>
                    <a:pt x="5117" y="188"/>
                    <a:pt x="5281" y="352"/>
                    <a:pt x="5281" y="554"/>
                  </a:cubicBezTo>
                  <a:lnTo>
                    <a:pt x="5281" y="1450"/>
                  </a:lnTo>
                  <a:cubicBezTo>
                    <a:pt x="5281" y="1515"/>
                    <a:pt x="5229" y="1567"/>
                    <a:pt x="5164" y="1567"/>
                  </a:cubicBezTo>
                  <a:close/>
                </a:path>
              </a:pathLst>
            </a:custGeom>
            <a:grpFill/>
            <a:ln w="0">
              <a:noFill/>
              <a:prstDash val="solid"/>
              <a:round/>
            </a:ln>
          </p:spPr>
          <p:txBody>
            <a:bodyPr vert="horz" wrap="square" lIns="91440" tIns="45720" rIns="91440" bIns="45720" numCol="1" anchor="t" anchorCtr="0" compatLnSpc="1"/>
            <a:lstStyle/>
            <a:p>
              <a:endParaRPr lang="en-US" b="1"/>
            </a:p>
          </p:txBody>
        </p:sp>
        <p:sp>
          <p:nvSpPr>
            <p:cNvPr id="48" name="Freeform 6"/>
            <p:cNvSpPr/>
            <p:nvPr/>
          </p:nvSpPr>
          <p:spPr bwMode="auto">
            <a:xfrm>
              <a:off x="754063" y="2119313"/>
              <a:ext cx="104775" cy="76200"/>
            </a:xfrm>
            <a:custGeom>
              <a:avLst/>
              <a:gdLst>
                <a:gd name="T0" fmla="*/ 640 w 677"/>
                <a:gd name="T1" fmla="*/ 37 h 500"/>
                <a:gd name="T2" fmla="*/ 507 w 677"/>
                <a:gd name="T3" fmla="*/ 37 h 500"/>
                <a:gd name="T4" fmla="*/ 270 w 677"/>
                <a:gd name="T5" fmla="*/ 274 h 500"/>
                <a:gd name="T6" fmla="*/ 169 w 677"/>
                <a:gd name="T7" fmla="*/ 173 h 500"/>
                <a:gd name="T8" fmla="*/ 37 w 677"/>
                <a:gd name="T9" fmla="*/ 173 h 500"/>
                <a:gd name="T10" fmla="*/ 37 w 677"/>
                <a:gd name="T11" fmla="*/ 305 h 500"/>
                <a:gd name="T12" fmla="*/ 204 w 677"/>
                <a:gd name="T13" fmla="*/ 473 h 500"/>
                <a:gd name="T14" fmla="*/ 270 w 677"/>
                <a:gd name="T15" fmla="*/ 500 h 500"/>
                <a:gd name="T16" fmla="*/ 337 w 677"/>
                <a:gd name="T17" fmla="*/ 473 h 500"/>
                <a:gd name="T18" fmla="*/ 640 w 677"/>
                <a:gd name="T19" fmla="*/ 169 h 500"/>
                <a:gd name="T20" fmla="*/ 640 w 677"/>
                <a:gd name="T21" fmla="*/ 37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7" h="500">
                  <a:moveTo>
                    <a:pt x="640" y="37"/>
                  </a:moveTo>
                  <a:cubicBezTo>
                    <a:pt x="603" y="0"/>
                    <a:pt x="544" y="0"/>
                    <a:pt x="507" y="37"/>
                  </a:cubicBezTo>
                  <a:lnTo>
                    <a:pt x="270" y="274"/>
                  </a:lnTo>
                  <a:lnTo>
                    <a:pt x="169" y="173"/>
                  </a:lnTo>
                  <a:cubicBezTo>
                    <a:pt x="133" y="136"/>
                    <a:pt x="73" y="136"/>
                    <a:pt x="37" y="173"/>
                  </a:cubicBezTo>
                  <a:cubicBezTo>
                    <a:pt x="0" y="209"/>
                    <a:pt x="0" y="269"/>
                    <a:pt x="37" y="305"/>
                  </a:cubicBezTo>
                  <a:lnTo>
                    <a:pt x="204" y="473"/>
                  </a:lnTo>
                  <a:cubicBezTo>
                    <a:pt x="222" y="491"/>
                    <a:pt x="246" y="500"/>
                    <a:pt x="270" y="500"/>
                  </a:cubicBezTo>
                  <a:cubicBezTo>
                    <a:pt x="294" y="500"/>
                    <a:pt x="318" y="491"/>
                    <a:pt x="337" y="473"/>
                  </a:cubicBezTo>
                  <a:lnTo>
                    <a:pt x="640" y="169"/>
                  </a:lnTo>
                  <a:cubicBezTo>
                    <a:pt x="677" y="133"/>
                    <a:pt x="677" y="73"/>
                    <a:pt x="640" y="37"/>
                  </a:cubicBezTo>
                  <a:close/>
                </a:path>
              </a:pathLst>
            </a:custGeom>
            <a:grpFill/>
            <a:ln w="0">
              <a:noFill/>
              <a:prstDash val="solid"/>
              <a:round/>
            </a:ln>
          </p:spPr>
          <p:txBody>
            <a:bodyPr vert="horz" wrap="square" lIns="91440" tIns="45720" rIns="91440" bIns="45720" numCol="1" anchor="t" anchorCtr="0" compatLnSpc="1"/>
            <a:lstStyle/>
            <a:p>
              <a:endParaRPr lang="en-US" b="1"/>
            </a:p>
          </p:txBody>
        </p:sp>
        <p:sp>
          <p:nvSpPr>
            <p:cNvPr id="49" name="Freeform 7"/>
            <p:cNvSpPr/>
            <p:nvPr/>
          </p:nvSpPr>
          <p:spPr bwMode="auto">
            <a:xfrm>
              <a:off x="754063" y="2254250"/>
              <a:ext cx="104775" cy="76200"/>
            </a:xfrm>
            <a:custGeom>
              <a:avLst/>
              <a:gdLst>
                <a:gd name="T0" fmla="*/ 640 w 677"/>
                <a:gd name="T1" fmla="*/ 36 h 500"/>
                <a:gd name="T2" fmla="*/ 507 w 677"/>
                <a:gd name="T3" fmla="*/ 36 h 500"/>
                <a:gd name="T4" fmla="*/ 270 w 677"/>
                <a:gd name="T5" fmla="*/ 273 h 500"/>
                <a:gd name="T6" fmla="*/ 169 w 677"/>
                <a:gd name="T7" fmla="*/ 172 h 500"/>
                <a:gd name="T8" fmla="*/ 37 w 677"/>
                <a:gd name="T9" fmla="*/ 172 h 500"/>
                <a:gd name="T10" fmla="*/ 37 w 677"/>
                <a:gd name="T11" fmla="*/ 305 h 500"/>
                <a:gd name="T12" fmla="*/ 204 w 677"/>
                <a:gd name="T13" fmla="*/ 472 h 500"/>
                <a:gd name="T14" fmla="*/ 270 w 677"/>
                <a:gd name="T15" fmla="*/ 500 h 500"/>
                <a:gd name="T16" fmla="*/ 337 w 677"/>
                <a:gd name="T17" fmla="*/ 472 h 500"/>
                <a:gd name="T18" fmla="*/ 640 w 677"/>
                <a:gd name="T19" fmla="*/ 169 h 500"/>
                <a:gd name="T20" fmla="*/ 640 w 677"/>
                <a:gd name="T21" fmla="*/ 3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7" h="500">
                  <a:moveTo>
                    <a:pt x="640" y="36"/>
                  </a:moveTo>
                  <a:cubicBezTo>
                    <a:pt x="603" y="0"/>
                    <a:pt x="544" y="0"/>
                    <a:pt x="507" y="36"/>
                  </a:cubicBezTo>
                  <a:lnTo>
                    <a:pt x="270" y="273"/>
                  </a:lnTo>
                  <a:lnTo>
                    <a:pt x="169" y="172"/>
                  </a:lnTo>
                  <a:cubicBezTo>
                    <a:pt x="133" y="136"/>
                    <a:pt x="73" y="136"/>
                    <a:pt x="37" y="172"/>
                  </a:cubicBezTo>
                  <a:cubicBezTo>
                    <a:pt x="0" y="209"/>
                    <a:pt x="0" y="268"/>
                    <a:pt x="37" y="305"/>
                  </a:cubicBezTo>
                  <a:lnTo>
                    <a:pt x="204" y="472"/>
                  </a:lnTo>
                  <a:cubicBezTo>
                    <a:pt x="222" y="490"/>
                    <a:pt x="246" y="500"/>
                    <a:pt x="270" y="500"/>
                  </a:cubicBezTo>
                  <a:cubicBezTo>
                    <a:pt x="294" y="500"/>
                    <a:pt x="318" y="491"/>
                    <a:pt x="337" y="472"/>
                  </a:cubicBezTo>
                  <a:lnTo>
                    <a:pt x="640" y="169"/>
                  </a:lnTo>
                  <a:cubicBezTo>
                    <a:pt x="677" y="132"/>
                    <a:pt x="677" y="73"/>
                    <a:pt x="640" y="36"/>
                  </a:cubicBezTo>
                  <a:close/>
                </a:path>
              </a:pathLst>
            </a:custGeom>
            <a:grpFill/>
            <a:ln w="0">
              <a:noFill/>
              <a:prstDash val="solid"/>
              <a:round/>
            </a:ln>
          </p:spPr>
          <p:txBody>
            <a:bodyPr vert="horz" wrap="square" lIns="91440" tIns="45720" rIns="91440" bIns="45720" numCol="1" anchor="t" anchorCtr="0" compatLnSpc="1"/>
            <a:lstStyle/>
            <a:p>
              <a:endParaRPr lang="en-US" b="1"/>
            </a:p>
          </p:txBody>
        </p:sp>
        <p:sp>
          <p:nvSpPr>
            <p:cNvPr id="50" name="Freeform 8"/>
            <p:cNvSpPr/>
            <p:nvPr/>
          </p:nvSpPr>
          <p:spPr bwMode="auto">
            <a:xfrm>
              <a:off x="927100" y="2135188"/>
              <a:ext cx="328613" cy="28575"/>
            </a:xfrm>
            <a:custGeom>
              <a:avLst/>
              <a:gdLst>
                <a:gd name="T0" fmla="*/ 2044 w 2138"/>
                <a:gd name="T1" fmla="*/ 0 h 188"/>
                <a:gd name="T2" fmla="*/ 94 w 2138"/>
                <a:gd name="T3" fmla="*/ 0 h 188"/>
                <a:gd name="T4" fmla="*/ 0 w 2138"/>
                <a:gd name="T5" fmla="*/ 94 h 188"/>
                <a:gd name="T6" fmla="*/ 94 w 2138"/>
                <a:gd name="T7" fmla="*/ 188 h 188"/>
                <a:gd name="T8" fmla="*/ 2044 w 2138"/>
                <a:gd name="T9" fmla="*/ 188 h 188"/>
                <a:gd name="T10" fmla="*/ 2138 w 2138"/>
                <a:gd name="T11" fmla="*/ 94 h 188"/>
                <a:gd name="T12" fmla="*/ 2044 w 2138"/>
                <a:gd name="T13" fmla="*/ 0 h 188"/>
              </a:gdLst>
              <a:ahLst/>
              <a:cxnLst>
                <a:cxn ang="0">
                  <a:pos x="T0" y="T1"/>
                </a:cxn>
                <a:cxn ang="0">
                  <a:pos x="T2" y="T3"/>
                </a:cxn>
                <a:cxn ang="0">
                  <a:pos x="T4" y="T5"/>
                </a:cxn>
                <a:cxn ang="0">
                  <a:pos x="T6" y="T7"/>
                </a:cxn>
                <a:cxn ang="0">
                  <a:pos x="T8" y="T9"/>
                </a:cxn>
                <a:cxn ang="0">
                  <a:pos x="T10" y="T11"/>
                </a:cxn>
                <a:cxn ang="0">
                  <a:pos x="T12" y="T13"/>
                </a:cxn>
              </a:cxnLst>
              <a:rect l="0" t="0" r="r" b="b"/>
              <a:pathLst>
                <a:path w="2138" h="188">
                  <a:moveTo>
                    <a:pt x="2044" y="0"/>
                  </a:moveTo>
                  <a:lnTo>
                    <a:pt x="94" y="0"/>
                  </a:lnTo>
                  <a:cubicBezTo>
                    <a:pt x="42" y="0"/>
                    <a:pt x="0" y="42"/>
                    <a:pt x="0" y="94"/>
                  </a:cubicBezTo>
                  <a:cubicBezTo>
                    <a:pt x="0" y="146"/>
                    <a:pt x="42" y="188"/>
                    <a:pt x="94" y="188"/>
                  </a:cubicBezTo>
                  <a:lnTo>
                    <a:pt x="2044" y="188"/>
                  </a:lnTo>
                  <a:cubicBezTo>
                    <a:pt x="2096" y="188"/>
                    <a:pt x="2138" y="146"/>
                    <a:pt x="2138" y="94"/>
                  </a:cubicBezTo>
                  <a:cubicBezTo>
                    <a:pt x="2138" y="42"/>
                    <a:pt x="2096" y="0"/>
                    <a:pt x="2044" y="0"/>
                  </a:cubicBezTo>
                  <a:close/>
                </a:path>
              </a:pathLst>
            </a:custGeom>
            <a:grpFill/>
            <a:ln w="0">
              <a:noFill/>
              <a:prstDash val="solid"/>
              <a:round/>
            </a:ln>
          </p:spPr>
          <p:txBody>
            <a:bodyPr vert="horz" wrap="square" lIns="91440" tIns="45720" rIns="91440" bIns="45720" numCol="1" anchor="t" anchorCtr="0" compatLnSpc="1"/>
            <a:lstStyle/>
            <a:p>
              <a:endParaRPr lang="en-US" b="1"/>
            </a:p>
          </p:txBody>
        </p:sp>
        <p:sp>
          <p:nvSpPr>
            <p:cNvPr id="51" name="Freeform 9"/>
            <p:cNvSpPr/>
            <p:nvPr/>
          </p:nvSpPr>
          <p:spPr bwMode="auto">
            <a:xfrm>
              <a:off x="927100" y="2292350"/>
              <a:ext cx="328613" cy="28575"/>
            </a:xfrm>
            <a:custGeom>
              <a:avLst/>
              <a:gdLst>
                <a:gd name="T0" fmla="*/ 2044 w 2138"/>
                <a:gd name="T1" fmla="*/ 0 h 187"/>
                <a:gd name="T2" fmla="*/ 94 w 2138"/>
                <a:gd name="T3" fmla="*/ 0 h 187"/>
                <a:gd name="T4" fmla="*/ 0 w 2138"/>
                <a:gd name="T5" fmla="*/ 94 h 187"/>
                <a:gd name="T6" fmla="*/ 94 w 2138"/>
                <a:gd name="T7" fmla="*/ 187 h 187"/>
                <a:gd name="T8" fmla="*/ 2044 w 2138"/>
                <a:gd name="T9" fmla="*/ 187 h 187"/>
                <a:gd name="T10" fmla="*/ 2138 w 2138"/>
                <a:gd name="T11" fmla="*/ 94 h 187"/>
                <a:gd name="T12" fmla="*/ 2044 w 2138"/>
                <a:gd name="T13" fmla="*/ 0 h 187"/>
              </a:gdLst>
              <a:ahLst/>
              <a:cxnLst>
                <a:cxn ang="0">
                  <a:pos x="T0" y="T1"/>
                </a:cxn>
                <a:cxn ang="0">
                  <a:pos x="T2" y="T3"/>
                </a:cxn>
                <a:cxn ang="0">
                  <a:pos x="T4" y="T5"/>
                </a:cxn>
                <a:cxn ang="0">
                  <a:pos x="T6" y="T7"/>
                </a:cxn>
                <a:cxn ang="0">
                  <a:pos x="T8" y="T9"/>
                </a:cxn>
                <a:cxn ang="0">
                  <a:pos x="T10" y="T11"/>
                </a:cxn>
                <a:cxn ang="0">
                  <a:pos x="T12" y="T13"/>
                </a:cxn>
              </a:cxnLst>
              <a:rect l="0" t="0" r="r" b="b"/>
              <a:pathLst>
                <a:path w="2138" h="187">
                  <a:moveTo>
                    <a:pt x="2044" y="0"/>
                  </a:moveTo>
                  <a:lnTo>
                    <a:pt x="94" y="0"/>
                  </a:lnTo>
                  <a:cubicBezTo>
                    <a:pt x="42" y="0"/>
                    <a:pt x="0" y="42"/>
                    <a:pt x="0" y="94"/>
                  </a:cubicBezTo>
                  <a:cubicBezTo>
                    <a:pt x="0" y="145"/>
                    <a:pt x="42" y="187"/>
                    <a:pt x="94" y="187"/>
                  </a:cubicBezTo>
                  <a:lnTo>
                    <a:pt x="2044" y="187"/>
                  </a:lnTo>
                  <a:cubicBezTo>
                    <a:pt x="2096" y="187"/>
                    <a:pt x="2138" y="145"/>
                    <a:pt x="2138" y="94"/>
                  </a:cubicBezTo>
                  <a:cubicBezTo>
                    <a:pt x="2138" y="42"/>
                    <a:pt x="2096" y="0"/>
                    <a:pt x="2044" y="0"/>
                  </a:cubicBezTo>
                  <a:close/>
                </a:path>
              </a:pathLst>
            </a:custGeom>
            <a:grpFill/>
            <a:ln w="0">
              <a:noFill/>
              <a:prstDash val="solid"/>
              <a:round/>
            </a:ln>
          </p:spPr>
          <p:txBody>
            <a:bodyPr vert="horz" wrap="square" lIns="91440" tIns="45720" rIns="91440" bIns="45720" numCol="1" anchor="t" anchorCtr="0" compatLnSpc="1"/>
            <a:lstStyle/>
            <a:p>
              <a:endParaRPr lang="en-US" b="1"/>
            </a:p>
          </p:txBody>
        </p:sp>
        <p:sp>
          <p:nvSpPr>
            <p:cNvPr id="52" name="Freeform 10"/>
            <p:cNvSpPr/>
            <p:nvPr/>
          </p:nvSpPr>
          <p:spPr bwMode="auto">
            <a:xfrm>
              <a:off x="927100" y="2466975"/>
              <a:ext cx="328613" cy="28575"/>
            </a:xfrm>
            <a:custGeom>
              <a:avLst/>
              <a:gdLst>
                <a:gd name="T0" fmla="*/ 2044 w 2138"/>
                <a:gd name="T1" fmla="*/ 0 h 187"/>
                <a:gd name="T2" fmla="*/ 94 w 2138"/>
                <a:gd name="T3" fmla="*/ 0 h 187"/>
                <a:gd name="T4" fmla="*/ 0 w 2138"/>
                <a:gd name="T5" fmla="*/ 93 h 187"/>
                <a:gd name="T6" fmla="*/ 94 w 2138"/>
                <a:gd name="T7" fmla="*/ 187 h 187"/>
                <a:gd name="T8" fmla="*/ 2044 w 2138"/>
                <a:gd name="T9" fmla="*/ 187 h 187"/>
                <a:gd name="T10" fmla="*/ 2138 w 2138"/>
                <a:gd name="T11" fmla="*/ 93 h 187"/>
                <a:gd name="T12" fmla="*/ 2044 w 2138"/>
                <a:gd name="T13" fmla="*/ 0 h 187"/>
              </a:gdLst>
              <a:ahLst/>
              <a:cxnLst>
                <a:cxn ang="0">
                  <a:pos x="T0" y="T1"/>
                </a:cxn>
                <a:cxn ang="0">
                  <a:pos x="T2" y="T3"/>
                </a:cxn>
                <a:cxn ang="0">
                  <a:pos x="T4" y="T5"/>
                </a:cxn>
                <a:cxn ang="0">
                  <a:pos x="T6" y="T7"/>
                </a:cxn>
                <a:cxn ang="0">
                  <a:pos x="T8" y="T9"/>
                </a:cxn>
                <a:cxn ang="0">
                  <a:pos x="T10" y="T11"/>
                </a:cxn>
                <a:cxn ang="0">
                  <a:pos x="T12" y="T13"/>
                </a:cxn>
              </a:cxnLst>
              <a:rect l="0" t="0" r="r" b="b"/>
              <a:pathLst>
                <a:path w="2138" h="187">
                  <a:moveTo>
                    <a:pt x="2044" y="0"/>
                  </a:moveTo>
                  <a:lnTo>
                    <a:pt x="94" y="0"/>
                  </a:lnTo>
                  <a:cubicBezTo>
                    <a:pt x="42" y="0"/>
                    <a:pt x="0" y="42"/>
                    <a:pt x="0" y="93"/>
                  </a:cubicBezTo>
                  <a:cubicBezTo>
                    <a:pt x="0" y="145"/>
                    <a:pt x="42" y="187"/>
                    <a:pt x="94" y="187"/>
                  </a:cubicBezTo>
                  <a:lnTo>
                    <a:pt x="2044" y="187"/>
                  </a:lnTo>
                  <a:cubicBezTo>
                    <a:pt x="2096" y="187"/>
                    <a:pt x="2138" y="145"/>
                    <a:pt x="2138" y="93"/>
                  </a:cubicBezTo>
                  <a:cubicBezTo>
                    <a:pt x="2138" y="42"/>
                    <a:pt x="2096" y="0"/>
                    <a:pt x="2044" y="0"/>
                  </a:cubicBezTo>
                  <a:close/>
                </a:path>
              </a:pathLst>
            </a:custGeom>
            <a:grpFill/>
            <a:ln w="0">
              <a:noFill/>
              <a:prstDash val="solid"/>
              <a:round/>
            </a:ln>
          </p:spPr>
          <p:txBody>
            <a:bodyPr vert="horz" wrap="square" lIns="91440" tIns="45720" rIns="91440" bIns="45720" numCol="1" anchor="t" anchorCtr="0" compatLnSpc="1"/>
            <a:lstStyle/>
            <a:p>
              <a:endParaRPr lang="en-US" b="1"/>
            </a:p>
          </p:txBody>
        </p:sp>
        <p:sp>
          <p:nvSpPr>
            <p:cNvPr id="53" name="Freeform 11"/>
            <p:cNvSpPr>
              <a:spLocks noEditPoints="1"/>
            </p:cNvSpPr>
            <p:nvPr/>
          </p:nvSpPr>
          <p:spPr bwMode="auto">
            <a:xfrm>
              <a:off x="741363" y="2416175"/>
              <a:ext cx="130175" cy="130175"/>
            </a:xfrm>
            <a:custGeom>
              <a:avLst/>
              <a:gdLst>
                <a:gd name="T0" fmla="*/ 662 w 847"/>
                <a:gd name="T1" fmla="*/ 0 h 847"/>
                <a:gd name="T2" fmla="*/ 185 w 847"/>
                <a:gd name="T3" fmla="*/ 0 h 847"/>
                <a:gd name="T4" fmla="*/ 0 w 847"/>
                <a:gd name="T5" fmla="*/ 185 h 847"/>
                <a:gd name="T6" fmla="*/ 0 w 847"/>
                <a:gd name="T7" fmla="*/ 662 h 847"/>
                <a:gd name="T8" fmla="*/ 185 w 847"/>
                <a:gd name="T9" fmla="*/ 847 h 847"/>
                <a:gd name="T10" fmla="*/ 662 w 847"/>
                <a:gd name="T11" fmla="*/ 847 h 847"/>
                <a:gd name="T12" fmla="*/ 847 w 847"/>
                <a:gd name="T13" fmla="*/ 662 h 847"/>
                <a:gd name="T14" fmla="*/ 847 w 847"/>
                <a:gd name="T15" fmla="*/ 185 h 847"/>
                <a:gd name="T16" fmla="*/ 662 w 847"/>
                <a:gd name="T17" fmla="*/ 0 h 847"/>
                <a:gd name="T18" fmla="*/ 659 w 847"/>
                <a:gd name="T19" fmla="*/ 659 h 847"/>
                <a:gd name="T20" fmla="*/ 187 w 847"/>
                <a:gd name="T21" fmla="*/ 659 h 847"/>
                <a:gd name="T22" fmla="*/ 187 w 847"/>
                <a:gd name="T23" fmla="*/ 187 h 847"/>
                <a:gd name="T24" fmla="*/ 659 w 847"/>
                <a:gd name="T25" fmla="*/ 187 h 847"/>
                <a:gd name="T26" fmla="*/ 659 w 847"/>
                <a:gd name="T27" fmla="*/ 659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7" h="847">
                  <a:moveTo>
                    <a:pt x="662" y="0"/>
                  </a:moveTo>
                  <a:lnTo>
                    <a:pt x="185" y="0"/>
                  </a:lnTo>
                  <a:cubicBezTo>
                    <a:pt x="83" y="0"/>
                    <a:pt x="0" y="83"/>
                    <a:pt x="0" y="185"/>
                  </a:cubicBezTo>
                  <a:lnTo>
                    <a:pt x="0" y="662"/>
                  </a:lnTo>
                  <a:cubicBezTo>
                    <a:pt x="0" y="764"/>
                    <a:pt x="83" y="847"/>
                    <a:pt x="185" y="847"/>
                  </a:cubicBezTo>
                  <a:lnTo>
                    <a:pt x="662" y="847"/>
                  </a:lnTo>
                  <a:cubicBezTo>
                    <a:pt x="764" y="847"/>
                    <a:pt x="847" y="764"/>
                    <a:pt x="847" y="662"/>
                  </a:cubicBezTo>
                  <a:lnTo>
                    <a:pt x="847" y="185"/>
                  </a:lnTo>
                  <a:cubicBezTo>
                    <a:pt x="847" y="83"/>
                    <a:pt x="764" y="0"/>
                    <a:pt x="662" y="0"/>
                  </a:cubicBezTo>
                  <a:close/>
                  <a:moveTo>
                    <a:pt x="659" y="659"/>
                  </a:moveTo>
                  <a:lnTo>
                    <a:pt x="187" y="659"/>
                  </a:lnTo>
                  <a:lnTo>
                    <a:pt x="187" y="187"/>
                  </a:lnTo>
                  <a:lnTo>
                    <a:pt x="659" y="187"/>
                  </a:lnTo>
                  <a:lnTo>
                    <a:pt x="659" y="659"/>
                  </a:lnTo>
                  <a:close/>
                </a:path>
              </a:pathLst>
            </a:custGeom>
            <a:grpFill/>
            <a:ln w="0">
              <a:noFill/>
              <a:prstDash val="solid"/>
              <a:round/>
            </a:ln>
          </p:spPr>
          <p:txBody>
            <a:bodyPr vert="horz" wrap="square" lIns="91440" tIns="45720" rIns="91440" bIns="45720" numCol="1" anchor="t" anchorCtr="0" compatLnSpc="1"/>
            <a:lstStyle/>
            <a:p>
              <a:endParaRPr lang="en-US" b="1"/>
            </a:p>
          </p:txBody>
        </p:sp>
        <p:sp>
          <p:nvSpPr>
            <p:cNvPr id="54" name="Freeform 12"/>
            <p:cNvSpPr/>
            <p:nvPr/>
          </p:nvSpPr>
          <p:spPr bwMode="auto">
            <a:xfrm>
              <a:off x="927100" y="2627313"/>
              <a:ext cx="328613" cy="30163"/>
            </a:xfrm>
            <a:custGeom>
              <a:avLst/>
              <a:gdLst>
                <a:gd name="T0" fmla="*/ 2044 w 2138"/>
                <a:gd name="T1" fmla="*/ 0 h 187"/>
                <a:gd name="T2" fmla="*/ 94 w 2138"/>
                <a:gd name="T3" fmla="*/ 0 h 187"/>
                <a:gd name="T4" fmla="*/ 0 w 2138"/>
                <a:gd name="T5" fmla="*/ 93 h 187"/>
                <a:gd name="T6" fmla="*/ 94 w 2138"/>
                <a:gd name="T7" fmla="*/ 187 h 187"/>
                <a:gd name="T8" fmla="*/ 2044 w 2138"/>
                <a:gd name="T9" fmla="*/ 187 h 187"/>
                <a:gd name="T10" fmla="*/ 2138 w 2138"/>
                <a:gd name="T11" fmla="*/ 93 h 187"/>
                <a:gd name="T12" fmla="*/ 2044 w 2138"/>
                <a:gd name="T13" fmla="*/ 0 h 187"/>
              </a:gdLst>
              <a:ahLst/>
              <a:cxnLst>
                <a:cxn ang="0">
                  <a:pos x="T0" y="T1"/>
                </a:cxn>
                <a:cxn ang="0">
                  <a:pos x="T2" y="T3"/>
                </a:cxn>
                <a:cxn ang="0">
                  <a:pos x="T4" y="T5"/>
                </a:cxn>
                <a:cxn ang="0">
                  <a:pos x="T6" y="T7"/>
                </a:cxn>
                <a:cxn ang="0">
                  <a:pos x="T8" y="T9"/>
                </a:cxn>
                <a:cxn ang="0">
                  <a:pos x="T10" y="T11"/>
                </a:cxn>
                <a:cxn ang="0">
                  <a:pos x="T12" y="T13"/>
                </a:cxn>
              </a:cxnLst>
              <a:rect l="0" t="0" r="r" b="b"/>
              <a:pathLst>
                <a:path w="2138" h="187">
                  <a:moveTo>
                    <a:pt x="2044" y="0"/>
                  </a:moveTo>
                  <a:lnTo>
                    <a:pt x="94" y="0"/>
                  </a:lnTo>
                  <a:cubicBezTo>
                    <a:pt x="42" y="0"/>
                    <a:pt x="0" y="42"/>
                    <a:pt x="0" y="93"/>
                  </a:cubicBezTo>
                  <a:cubicBezTo>
                    <a:pt x="0" y="145"/>
                    <a:pt x="42" y="187"/>
                    <a:pt x="94" y="187"/>
                  </a:cubicBezTo>
                  <a:lnTo>
                    <a:pt x="2044" y="187"/>
                  </a:lnTo>
                  <a:cubicBezTo>
                    <a:pt x="2096" y="187"/>
                    <a:pt x="2138" y="145"/>
                    <a:pt x="2138" y="93"/>
                  </a:cubicBezTo>
                  <a:cubicBezTo>
                    <a:pt x="2138" y="42"/>
                    <a:pt x="2096" y="0"/>
                    <a:pt x="2044" y="0"/>
                  </a:cubicBezTo>
                  <a:close/>
                </a:path>
              </a:pathLst>
            </a:custGeom>
            <a:grpFill/>
            <a:ln w="0">
              <a:noFill/>
              <a:prstDash val="solid"/>
              <a:round/>
            </a:ln>
          </p:spPr>
          <p:txBody>
            <a:bodyPr vert="horz" wrap="square" lIns="91440" tIns="45720" rIns="91440" bIns="45720" numCol="1" anchor="t" anchorCtr="0" compatLnSpc="1"/>
            <a:lstStyle/>
            <a:p>
              <a:endParaRPr lang="en-US" b="1"/>
            </a:p>
          </p:txBody>
        </p:sp>
        <p:sp>
          <p:nvSpPr>
            <p:cNvPr id="55" name="Freeform 13"/>
            <p:cNvSpPr>
              <a:spLocks noEditPoints="1"/>
            </p:cNvSpPr>
            <p:nvPr/>
          </p:nvSpPr>
          <p:spPr bwMode="auto">
            <a:xfrm>
              <a:off x="741363" y="2576513"/>
              <a:ext cx="130175" cy="131763"/>
            </a:xfrm>
            <a:custGeom>
              <a:avLst/>
              <a:gdLst>
                <a:gd name="T0" fmla="*/ 662 w 847"/>
                <a:gd name="T1" fmla="*/ 0 h 847"/>
                <a:gd name="T2" fmla="*/ 185 w 847"/>
                <a:gd name="T3" fmla="*/ 0 h 847"/>
                <a:gd name="T4" fmla="*/ 0 w 847"/>
                <a:gd name="T5" fmla="*/ 185 h 847"/>
                <a:gd name="T6" fmla="*/ 0 w 847"/>
                <a:gd name="T7" fmla="*/ 662 h 847"/>
                <a:gd name="T8" fmla="*/ 185 w 847"/>
                <a:gd name="T9" fmla="*/ 847 h 847"/>
                <a:gd name="T10" fmla="*/ 662 w 847"/>
                <a:gd name="T11" fmla="*/ 847 h 847"/>
                <a:gd name="T12" fmla="*/ 847 w 847"/>
                <a:gd name="T13" fmla="*/ 662 h 847"/>
                <a:gd name="T14" fmla="*/ 847 w 847"/>
                <a:gd name="T15" fmla="*/ 185 h 847"/>
                <a:gd name="T16" fmla="*/ 662 w 847"/>
                <a:gd name="T17" fmla="*/ 0 h 847"/>
                <a:gd name="T18" fmla="*/ 659 w 847"/>
                <a:gd name="T19" fmla="*/ 659 h 847"/>
                <a:gd name="T20" fmla="*/ 187 w 847"/>
                <a:gd name="T21" fmla="*/ 659 h 847"/>
                <a:gd name="T22" fmla="*/ 187 w 847"/>
                <a:gd name="T23" fmla="*/ 187 h 847"/>
                <a:gd name="T24" fmla="*/ 659 w 847"/>
                <a:gd name="T25" fmla="*/ 187 h 847"/>
                <a:gd name="T26" fmla="*/ 659 w 847"/>
                <a:gd name="T27" fmla="*/ 659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7" h="847">
                  <a:moveTo>
                    <a:pt x="662" y="0"/>
                  </a:moveTo>
                  <a:lnTo>
                    <a:pt x="185" y="0"/>
                  </a:lnTo>
                  <a:cubicBezTo>
                    <a:pt x="83" y="0"/>
                    <a:pt x="0" y="83"/>
                    <a:pt x="0" y="185"/>
                  </a:cubicBezTo>
                  <a:lnTo>
                    <a:pt x="0" y="662"/>
                  </a:lnTo>
                  <a:cubicBezTo>
                    <a:pt x="0" y="764"/>
                    <a:pt x="83" y="847"/>
                    <a:pt x="185" y="847"/>
                  </a:cubicBezTo>
                  <a:lnTo>
                    <a:pt x="662" y="847"/>
                  </a:lnTo>
                  <a:cubicBezTo>
                    <a:pt x="764" y="847"/>
                    <a:pt x="847" y="764"/>
                    <a:pt x="847" y="662"/>
                  </a:cubicBezTo>
                  <a:lnTo>
                    <a:pt x="847" y="185"/>
                  </a:lnTo>
                  <a:cubicBezTo>
                    <a:pt x="847" y="83"/>
                    <a:pt x="764" y="0"/>
                    <a:pt x="662" y="0"/>
                  </a:cubicBezTo>
                  <a:close/>
                  <a:moveTo>
                    <a:pt x="659" y="659"/>
                  </a:moveTo>
                  <a:lnTo>
                    <a:pt x="187" y="659"/>
                  </a:lnTo>
                  <a:lnTo>
                    <a:pt x="187" y="187"/>
                  </a:lnTo>
                  <a:lnTo>
                    <a:pt x="659" y="187"/>
                  </a:lnTo>
                  <a:lnTo>
                    <a:pt x="659" y="659"/>
                  </a:lnTo>
                  <a:close/>
                </a:path>
              </a:pathLst>
            </a:custGeom>
            <a:grpFill/>
            <a:ln w="0">
              <a:noFill/>
              <a:prstDash val="solid"/>
              <a:round/>
            </a:ln>
          </p:spPr>
          <p:txBody>
            <a:bodyPr vert="horz" wrap="square" lIns="91440" tIns="45720" rIns="91440" bIns="45720" numCol="1" anchor="t" anchorCtr="0" compatLnSpc="1"/>
            <a:lstStyle/>
            <a:p>
              <a:endParaRPr lang="en-US" b="1"/>
            </a:p>
          </p:txBody>
        </p:sp>
        <p:sp>
          <p:nvSpPr>
            <p:cNvPr id="56" name="Freeform 14"/>
            <p:cNvSpPr/>
            <p:nvPr/>
          </p:nvSpPr>
          <p:spPr bwMode="auto">
            <a:xfrm>
              <a:off x="927100" y="2803525"/>
              <a:ext cx="328613" cy="28575"/>
            </a:xfrm>
            <a:custGeom>
              <a:avLst/>
              <a:gdLst>
                <a:gd name="T0" fmla="*/ 2044 w 2138"/>
                <a:gd name="T1" fmla="*/ 0 h 188"/>
                <a:gd name="T2" fmla="*/ 94 w 2138"/>
                <a:gd name="T3" fmla="*/ 0 h 188"/>
                <a:gd name="T4" fmla="*/ 0 w 2138"/>
                <a:gd name="T5" fmla="*/ 94 h 188"/>
                <a:gd name="T6" fmla="*/ 94 w 2138"/>
                <a:gd name="T7" fmla="*/ 188 h 188"/>
                <a:gd name="T8" fmla="*/ 2044 w 2138"/>
                <a:gd name="T9" fmla="*/ 188 h 188"/>
                <a:gd name="T10" fmla="*/ 2138 w 2138"/>
                <a:gd name="T11" fmla="*/ 94 h 188"/>
                <a:gd name="T12" fmla="*/ 2044 w 2138"/>
                <a:gd name="T13" fmla="*/ 0 h 188"/>
              </a:gdLst>
              <a:ahLst/>
              <a:cxnLst>
                <a:cxn ang="0">
                  <a:pos x="T0" y="T1"/>
                </a:cxn>
                <a:cxn ang="0">
                  <a:pos x="T2" y="T3"/>
                </a:cxn>
                <a:cxn ang="0">
                  <a:pos x="T4" y="T5"/>
                </a:cxn>
                <a:cxn ang="0">
                  <a:pos x="T6" y="T7"/>
                </a:cxn>
                <a:cxn ang="0">
                  <a:pos x="T8" y="T9"/>
                </a:cxn>
                <a:cxn ang="0">
                  <a:pos x="T10" y="T11"/>
                </a:cxn>
                <a:cxn ang="0">
                  <a:pos x="T12" y="T13"/>
                </a:cxn>
              </a:cxnLst>
              <a:rect l="0" t="0" r="r" b="b"/>
              <a:pathLst>
                <a:path w="2138" h="188">
                  <a:moveTo>
                    <a:pt x="2044" y="0"/>
                  </a:moveTo>
                  <a:lnTo>
                    <a:pt x="94" y="0"/>
                  </a:lnTo>
                  <a:cubicBezTo>
                    <a:pt x="42" y="0"/>
                    <a:pt x="0" y="42"/>
                    <a:pt x="0" y="94"/>
                  </a:cubicBezTo>
                  <a:cubicBezTo>
                    <a:pt x="0" y="146"/>
                    <a:pt x="42" y="188"/>
                    <a:pt x="94" y="188"/>
                  </a:cubicBezTo>
                  <a:lnTo>
                    <a:pt x="2044" y="188"/>
                  </a:lnTo>
                  <a:cubicBezTo>
                    <a:pt x="2096" y="188"/>
                    <a:pt x="2138" y="146"/>
                    <a:pt x="2138" y="94"/>
                  </a:cubicBezTo>
                  <a:cubicBezTo>
                    <a:pt x="2138" y="42"/>
                    <a:pt x="2096" y="0"/>
                    <a:pt x="2044" y="0"/>
                  </a:cubicBezTo>
                  <a:close/>
                </a:path>
              </a:pathLst>
            </a:custGeom>
            <a:grpFill/>
            <a:ln w="0">
              <a:noFill/>
              <a:prstDash val="solid"/>
              <a:round/>
            </a:ln>
          </p:spPr>
          <p:txBody>
            <a:bodyPr vert="horz" wrap="square" lIns="91440" tIns="45720" rIns="91440" bIns="45720" numCol="1" anchor="t" anchorCtr="0" compatLnSpc="1"/>
            <a:lstStyle/>
            <a:p>
              <a:endParaRPr lang="en-US" b="1"/>
            </a:p>
          </p:txBody>
        </p:sp>
        <p:sp>
          <p:nvSpPr>
            <p:cNvPr id="57" name="Freeform 15"/>
            <p:cNvSpPr>
              <a:spLocks noEditPoints="1"/>
            </p:cNvSpPr>
            <p:nvPr/>
          </p:nvSpPr>
          <p:spPr bwMode="auto">
            <a:xfrm>
              <a:off x="741363" y="2752725"/>
              <a:ext cx="130175" cy="130175"/>
            </a:xfrm>
            <a:custGeom>
              <a:avLst/>
              <a:gdLst>
                <a:gd name="T0" fmla="*/ 662 w 847"/>
                <a:gd name="T1" fmla="*/ 0 h 846"/>
                <a:gd name="T2" fmla="*/ 185 w 847"/>
                <a:gd name="T3" fmla="*/ 0 h 846"/>
                <a:gd name="T4" fmla="*/ 0 w 847"/>
                <a:gd name="T5" fmla="*/ 185 h 846"/>
                <a:gd name="T6" fmla="*/ 0 w 847"/>
                <a:gd name="T7" fmla="*/ 661 h 846"/>
                <a:gd name="T8" fmla="*/ 185 w 847"/>
                <a:gd name="T9" fmla="*/ 846 h 846"/>
                <a:gd name="T10" fmla="*/ 662 w 847"/>
                <a:gd name="T11" fmla="*/ 846 h 846"/>
                <a:gd name="T12" fmla="*/ 847 w 847"/>
                <a:gd name="T13" fmla="*/ 661 h 846"/>
                <a:gd name="T14" fmla="*/ 847 w 847"/>
                <a:gd name="T15" fmla="*/ 185 h 846"/>
                <a:gd name="T16" fmla="*/ 662 w 847"/>
                <a:gd name="T17" fmla="*/ 0 h 846"/>
                <a:gd name="T18" fmla="*/ 659 w 847"/>
                <a:gd name="T19" fmla="*/ 659 h 846"/>
                <a:gd name="T20" fmla="*/ 187 w 847"/>
                <a:gd name="T21" fmla="*/ 659 h 846"/>
                <a:gd name="T22" fmla="*/ 187 w 847"/>
                <a:gd name="T23" fmla="*/ 187 h 846"/>
                <a:gd name="T24" fmla="*/ 659 w 847"/>
                <a:gd name="T25" fmla="*/ 187 h 846"/>
                <a:gd name="T26" fmla="*/ 659 w 847"/>
                <a:gd name="T27" fmla="*/ 659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7" h="846">
                  <a:moveTo>
                    <a:pt x="662" y="0"/>
                  </a:moveTo>
                  <a:lnTo>
                    <a:pt x="185" y="0"/>
                  </a:lnTo>
                  <a:cubicBezTo>
                    <a:pt x="83" y="0"/>
                    <a:pt x="0" y="83"/>
                    <a:pt x="0" y="185"/>
                  </a:cubicBezTo>
                  <a:lnTo>
                    <a:pt x="0" y="661"/>
                  </a:lnTo>
                  <a:cubicBezTo>
                    <a:pt x="0" y="763"/>
                    <a:pt x="83" y="846"/>
                    <a:pt x="185" y="846"/>
                  </a:cubicBezTo>
                  <a:lnTo>
                    <a:pt x="662" y="846"/>
                  </a:lnTo>
                  <a:cubicBezTo>
                    <a:pt x="764" y="846"/>
                    <a:pt x="847" y="763"/>
                    <a:pt x="847" y="661"/>
                  </a:cubicBezTo>
                  <a:lnTo>
                    <a:pt x="847" y="185"/>
                  </a:lnTo>
                  <a:cubicBezTo>
                    <a:pt x="847" y="83"/>
                    <a:pt x="764" y="0"/>
                    <a:pt x="662" y="0"/>
                  </a:cubicBezTo>
                  <a:close/>
                  <a:moveTo>
                    <a:pt x="659" y="659"/>
                  </a:moveTo>
                  <a:lnTo>
                    <a:pt x="187" y="659"/>
                  </a:lnTo>
                  <a:lnTo>
                    <a:pt x="187" y="187"/>
                  </a:lnTo>
                  <a:lnTo>
                    <a:pt x="659" y="187"/>
                  </a:lnTo>
                  <a:lnTo>
                    <a:pt x="659" y="659"/>
                  </a:lnTo>
                  <a:close/>
                </a:path>
              </a:pathLst>
            </a:custGeom>
            <a:grpFill/>
            <a:ln w="0">
              <a:noFill/>
              <a:prstDash val="solid"/>
              <a:round/>
            </a:ln>
          </p:spPr>
          <p:txBody>
            <a:bodyPr vert="horz" wrap="square" lIns="91440" tIns="45720" rIns="91440" bIns="45720" numCol="1" anchor="t" anchorCtr="0" compatLnSpc="1"/>
            <a:lstStyle/>
            <a:p>
              <a:endParaRPr lang="en-US" b="1"/>
            </a:p>
          </p:txBody>
        </p:sp>
      </p:grpSp>
      <p:cxnSp>
        <p:nvCxnSpPr>
          <p:cNvPr id="58" name="Straight Connector 57"/>
          <p:cNvCxnSpPr/>
          <p:nvPr/>
        </p:nvCxnSpPr>
        <p:spPr>
          <a:xfrm>
            <a:off x="0" y="1712478"/>
            <a:ext cx="12192000" cy="0"/>
          </a:xfrm>
          <a:prstGeom prst="line">
            <a:avLst/>
          </a:prstGeom>
          <a:ln>
            <a:solidFill>
              <a:srgbClr val="FDB414"/>
            </a:solidFill>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3150719" y="2589324"/>
            <a:ext cx="765429" cy="765429"/>
          </a:xfrm>
          <a:prstGeom prst="ellipse">
            <a:avLst/>
          </a:prstGeom>
          <a:solidFill>
            <a:schemeClr val="bg1">
              <a:lumMod val="9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pic>
        <p:nvPicPr>
          <p:cNvPr id="33" name="Graphic 32" descr="Gavel"/>
          <p:cNvPicPr>
            <a:picLocks noChangeAspect="1"/>
          </p:cNvPicPr>
          <p:nvPr/>
        </p:nvPicPr>
        <p:blipFill>
          <a:blip r:embed="rId3"/>
          <a:stretch>
            <a:fillRect/>
          </a:stretch>
        </p:blipFill>
        <p:spPr>
          <a:xfrm>
            <a:off x="3250512" y="2689117"/>
            <a:ext cx="565842" cy="565842"/>
          </a:xfrm>
          <a:prstGeom prst="rect">
            <a:avLst/>
          </a:prstGeom>
        </p:spPr>
      </p:pic>
      <p:sp>
        <p:nvSpPr>
          <p:cNvPr id="34" name="Oval 33"/>
          <p:cNvSpPr/>
          <p:nvPr/>
        </p:nvSpPr>
        <p:spPr>
          <a:xfrm>
            <a:off x="3150719" y="3447614"/>
            <a:ext cx="765429" cy="765429"/>
          </a:xfrm>
          <a:prstGeom prst="ellipse">
            <a:avLst/>
          </a:prstGeom>
          <a:solidFill>
            <a:schemeClr val="bg1">
              <a:lumMod val="9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35" name="Graphic 34" descr="Tools"/>
          <p:cNvPicPr>
            <a:picLocks noChangeAspect="1"/>
          </p:cNvPicPr>
          <p:nvPr/>
        </p:nvPicPr>
        <p:blipFill>
          <a:blip r:embed="rId4"/>
          <a:stretch>
            <a:fillRect/>
          </a:stretch>
        </p:blipFill>
        <p:spPr>
          <a:xfrm>
            <a:off x="3359795" y="3601728"/>
            <a:ext cx="457200" cy="4572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99995" y="2342367"/>
            <a:ext cx="5073088" cy="4008328"/>
          </a:xfrm>
          <a:prstGeom prst="rect">
            <a:avLst/>
          </a:prstGeom>
          <a:solidFill>
            <a:srgbClr val="0064A2"/>
          </a:solidFill>
          <a:ln w="28575">
            <a:solidFill>
              <a:srgbClr val="0064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0" name="Rectangle 9"/>
          <p:cNvSpPr/>
          <p:nvPr/>
        </p:nvSpPr>
        <p:spPr>
          <a:xfrm>
            <a:off x="6118918" y="2342367"/>
            <a:ext cx="5073088" cy="4008328"/>
          </a:xfrm>
          <a:prstGeom prst="rect">
            <a:avLst/>
          </a:prstGeom>
          <a:solidFill>
            <a:schemeClr val="bg1"/>
          </a:solidFill>
          <a:ln w="28575">
            <a:solidFill>
              <a:srgbClr val="0064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1" name="Rectangle 10"/>
          <p:cNvSpPr/>
          <p:nvPr/>
        </p:nvSpPr>
        <p:spPr>
          <a:xfrm>
            <a:off x="1192978" y="2527572"/>
            <a:ext cx="4687122" cy="3637919"/>
          </a:xfrm>
          <a:prstGeom prst="rect">
            <a:avLst/>
          </a:prstGeom>
        </p:spPr>
        <p:txBody>
          <a:bodyPr wrap="square">
            <a:spAutoFit/>
          </a:bodyPr>
          <a:lstStyle/>
          <a:p>
            <a:pPr marL="285750" indent="-285750">
              <a:spcBef>
                <a:spcPct val="20000"/>
              </a:spcBef>
              <a:spcAft>
                <a:spcPct val="0"/>
              </a:spcAft>
              <a:buClr>
                <a:schemeClr val="bg1"/>
              </a:buClr>
              <a:buFont typeface="Arial" panose="020B0604020202020204" pitchFamily="34" charset="0"/>
              <a:buChar char="•"/>
            </a:pPr>
            <a:r>
              <a:rPr lang="en-US" dirty="0">
                <a:solidFill>
                  <a:schemeClr val="bg1"/>
                </a:solidFill>
              </a:rPr>
              <a:t>Googling adjudicators/ public information:</a:t>
            </a:r>
          </a:p>
          <a:p>
            <a:pPr marL="463550" lvl="1" indent="-238125">
              <a:spcBef>
                <a:spcPct val="10000"/>
              </a:spcBef>
              <a:spcAft>
                <a:spcPct val="0"/>
              </a:spcAft>
              <a:buClr>
                <a:schemeClr val="bg1"/>
              </a:buClr>
              <a:buFont typeface="Helvetica" panose="020B0604020202020204" pitchFamily="34" charset="0"/>
              <a:buChar char="−"/>
            </a:pPr>
            <a:r>
              <a:rPr lang="en-US" dirty="0">
                <a:solidFill>
                  <a:schemeClr val="bg1"/>
                </a:solidFill>
              </a:rPr>
              <a:t>Earth: Construction</a:t>
            </a:r>
          </a:p>
          <a:p>
            <a:pPr marL="463550" lvl="1" indent="-238125">
              <a:spcBef>
                <a:spcPct val="10000"/>
              </a:spcBef>
              <a:spcAft>
                <a:spcPct val="0"/>
              </a:spcAft>
              <a:buClr>
                <a:schemeClr val="bg1"/>
              </a:buClr>
              <a:buFont typeface="Helvetica" panose="020B0604020202020204" pitchFamily="34" charset="0"/>
              <a:buChar char="−"/>
            </a:pPr>
            <a:r>
              <a:rPr lang="en-US" dirty="0">
                <a:solidFill>
                  <a:schemeClr val="bg1"/>
                </a:solidFill>
              </a:rPr>
              <a:t>Validating claims generally</a:t>
            </a:r>
          </a:p>
          <a:p>
            <a:pPr marL="285750" indent="-285750">
              <a:spcBef>
                <a:spcPct val="20000"/>
              </a:spcBef>
              <a:spcAft>
                <a:spcPct val="0"/>
              </a:spcAft>
              <a:buClr>
                <a:schemeClr val="bg1"/>
              </a:buClr>
              <a:buFont typeface="Arial" panose="020B0604020202020204" pitchFamily="34" charset="0"/>
              <a:buChar char="•"/>
            </a:pPr>
            <a:r>
              <a:rPr lang="en-US" dirty="0">
                <a:solidFill>
                  <a:schemeClr val="bg1"/>
                </a:solidFill>
              </a:rPr>
              <a:t>Small project</a:t>
            </a:r>
          </a:p>
          <a:p>
            <a:pPr marL="285750" indent="-285750">
              <a:spcBef>
                <a:spcPct val="20000"/>
              </a:spcBef>
              <a:spcAft>
                <a:spcPct val="0"/>
              </a:spcAft>
              <a:buClr>
                <a:schemeClr val="bg1"/>
              </a:buClr>
              <a:buFont typeface="Arial" panose="020B0604020202020204" pitchFamily="34" charset="0"/>
              <a:buChar char="•"/>
            </a:pPr>
            <a:r>
              <a:rPr lang="en-US" dirty="0">
                <a:solidFill>
                  <a:schemeClr val="bg1"/>
                </a:solidFill>
              </a:rPr>
              <a:t>Inexperienced developer/ business operator</a:t>
            </a:r>
          </a:p>
          <a:p>
            <a:pPr marL="285750" indent="-285750">
              <a:spcBef>
                <a:spcPct val="20000"/>
              </a:spcBef>
              <a:spcAft>
                <a:spcPct val="0"/>
              </a:spcAft>
              <a:buClr>
                <a:schemeClr val="bg1"/>
              </a:buClr>
              <a:buFont typeface="Arial" panose="020B0604020202020204" pitchFamily="34" charset="0"/>
              <a:buChar char="•"/>
            </a:pPr>
            <a:r>
              <a:rPr lang="en-US" dirty="0">
                <a:solidFill>
                  <a:schemeClr val="bg1"/>
                </a:solidFill>
              </a:rPr>
              <a:t>Confirming non-EB-5 funding  </a:t>
            </a:r>
          </a:p>
          <a:p>
            <a:pPr marL="285750" indent="-285750">
              <a:spcBef>
                <a:spcPct val="20000"/>
              </a:spcBef>
              <a:spcAft>
                <a:spcPct val="0"/>
              </a:spcAft>
              <a:buClr>
                <a:schemeClr val="bg1"/>
              </a:buClr>
              <a:buFont typeface="Arial" panose="020B0604020202020204" pitchFamily="34" charset="0"/>
              <a:buChar char="•"/>
            </a:pPr>
            <a:r>
              <a:rPr lang="en-US" dirty="0">
                <a:solidFill>
                  <a:schemeClr val="bg1"/>
                </a:solidFill>
              </a:rPr>
              <a:t>Permits in place: USCIS validation</a:t>
            </a:r>
          </a:p>
          <a:p>
            <a:pPr marL="285750" indent="-285750">
              <a:spcBef>
                <a:spcPct val="20000"/>
              </a:spcBef>
              <a:spcAft>
                <a:spcPct val="0"/>
              </a:spcAft>
              <a:buClr>
                <a:schemeClr val="bg1"/>
              </a:buClr>
              <a:buFont typeface="Arial" panose="020B0604020202020204" pitchFamily="34" charset="0"/>
              <a:buChar char="•"/>
            </a:pPr>
            <a:r>
              <a:rPr lang="en-US" dirty="0">
                <a:solidFill>
                  <a:schemeClr val="bg1"/>
                </a:solidFill>
              </a:rPr>
              <a:t>Validation of construction budget &amp; timeline</a:t>
            </a:r>
          </a:p>
          <a:p>
            <a:pPr marL="285750" indent="-285750">
              <a:spcBef>
                <a:spcPct val="20000"/>
              </a:spcBef>
              <a:spcAft>
                <a:spcPct val="0"/>
              </a:spcAft>
              <a:buClr>
                <a:schemeClr val="bg1"/>
              </a:buClr>
              <a:buFont typeface="Arial" panose="020B0604020202020204" pitchFamily="34" charset="0"/>
              <a:buChar char="•"/>
            </a:pPr>
            <a:r>
              <a:rPr lang="en-US" dirty="0">
                <a:solidFill>
                  <a:schemeClr val="bg1"/>
                </a:solidFill>
              </a:rPr>
              <a:t>Pay rate validation</a:t>
            </a:r>
          </a:p>
          <a:p>
            <a:pPr marL="285750" indent="-285750">
              <a:spcBef>
                <a:spcPct val="20000"/>
              </a:spcBef>
              <a:spcAft>
                <a:spcPct val="0"/>
              </a:spcAft>
              <a:buClr>
                <a:schemeClr val="bg1"/>
              </a:buClr>
              <a:buFont typeface="Arial" panose="020B0604020202020204" pitchFamily="34" charset="0"/>
              <a:buChar char="•"/>
            </a:pPr>
            <a:r>
              <a:rPr lang="en-US" dirty="0">
                <a:solidFill>
                  <a:schemeClr val="bg1"/>
                </a:solidFill>
              </a:rPr>
              <a:t>Extraneous information vs. helpful detail</a:t>
            </a:r>
          </a:p>
          <a:p>
            <a:pPr marL="285750" indent="-285750">
              <a:spcBef>
                <a:spcPct val="20000"/>
              </a:spcBef>
              <a:spcAft>
                <a:spcPct val="0"/>
              </a:spcAft>
              <a:buClr>
                <a:schemeClr val="bg1"/>
              </a:buClr>
              <a:buFont typeface="Arial" panose="020B0604020202020204" pitchFamily="34" charset="0"/>
              <a:buChar char="•"/>
            </a:pPr>
            <a:r>
              <a:rPr lang="en-US" dirty="0">
                <a:solidFill>
                  <a:schemeClr val="bg1"/>
                </a:solidFill>
              </a:rPr>
              <a:t>Validation of pro forma</a:t>
            </a:r>
          </a:p>
        </p:txBody>
      </p:sp>
      <p:sp>
        <p:nvSpPr>
          <p:cNvPr id="12" name="Title 1"/>
          <p:cNvSpPr txBox="1"/>
          <p:nvPr/>
        </p:nvSpPr>
        <p:spPr>
          <a:xfrm>
            <a:off x="242170" y="1801735"/>
            <a:ext cx="11707660" cy="276999"/>
          </a:xfrm>
          <a:prstGeom prst="rect">
            <a:avLst/>
          </a:prstGeom>
        </p:spPr>
        <p:txBody>
          <a:bodyPr wrap="square" lIns="0" tIns="0" rIns="0" bIns="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a:solidFill>
                  <a:srgbClr val="153D6E"/>
                </a:solidFill>
              </a:rPr>
              <a:t>‘Credibility’ is in the Details…</a:t>
            </a: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9977" y="2769820"/>
            <a:ext cx="4130970" cy="3153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Connector 8"/>
          <p:cNvCxnSpPr/>
          <p:nvPr/>
        </p:nvCxnSpPr>
        <p:spPr>
          <a:xfrm>
            <a:off x="0" y="1712478"/>
            <a:ext cx="12192000" cy="0"/>
          </a:xfrm>
          <a:prstGeom prst="line">
            <a:avLst/>
          </a:prstGeom>
          <a:ln>
            <a:solidFill>
              <a:srgbClr val="FDB414"/>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118918" y="2342367"/>
            <a:ext cx="5073088" cy="4008328"/>
          </a:xfrm>
          <a:prstGeom prst="rect">
            <a:avLst/>
          </a:prstGeom>
          <a:solidFill>
            <a:schemeClr val="bg1"/>
          </a:solidFill>
          <a:ln w="28575">
            <a:solidFill>
              <a:srgbClr val="0064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0" name="Rectangle 9"/>
          <p:cNvSpPr/>
          <p:nvPr/>
        </p:nvSpPr>
        <p:spPr>
          <a:xfrm>
            <a:off x="999995" y="2342367"/>
            <a:ext cx="5073088" cy="4008328"/>
          </a:xfrm>
          <a:prstGeom prst="rect">
            <a:avLst/>
          </a:prstGeom>
          <a:solidFill>
            <a:srgbClr val="0064A2"/>
          </a:solidFill>
          <a:ln w="28575">
            <a:solidFill>
              <a:srgbClr val="0064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9724" y="2857503"/>
            <a:ext cx="4431476" cy="2978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1192978" y="2607594"/>
            <a:ext cx="4687122" cy="3477875"/>
          </a:xfrm>
          <a:prstGeom prst="rect">
            <a:avLst/>
          </a:prstGeom>
        </p:spPr>
        <p:txBody>
          <a:bodyPr wrap="square">
            <a:spAutoFit/>
          </a:bodyPr>
          <a:lstStyle/>
          <a:p>
            <a:pPr marL="285750" indent="-285750">
              <a:spcBef>
                <a:spcPct val="100000"/>
              </a:spcBef>
              <a:spcAft>
                <a:spcPct val="0"/>
              </a:spcAft>
              <a:buClr>
                <a:schemeClr val="bg1"/>
              </a:buClr>
              <a:buFont typeface="Arial" panose="020B0604020202020204" pitchFamily="34" charset="0"/>
              <a:buChar char="•"/>
            </a:pPr>
            <a:r>
              <a:rPr lang="en-US" sz="2000" dirty="0">
                <a:solidFill>
                  <a:schemeClr val="bg1"/>
                </a:solidFill>
              </a:rPr>
              <a:t>Appearing more frequently</a:t>
            </a:r>
          </a:p>
          <a:p>
            <a:pPr marL="285750" indent="-285750">
              <a:spcBef>
                <a:spcPct val="100000"/>
              </a:spcBef>
              <a:spcAft>
                <a:spcPct val="0"/>
              </a:spcAft>
              <a:buClr>
                <a:schemeClr val="bg1"/>
              </a:buClr>
              <a:buFont typeface="Arial" panose="020B0604020202020204" pitchFamily="34" charset="0"/>
              <a:buChar char="•"/>
            </a:pPr>
            <a:r>
              <a:rPr lang="en-US" sz="2000" dirty="0">
                <a:solidFill>
                  <a:schemeClr val="bg1"/>
                </a:solidFill>
              </a:rPr>
              <a:t>Full study: not required, but good idea</a:t>
            </a:r>
          </a:p>
          <a:p>
            <a:pPr marL="285750" indent="-285750">
              <a:spcBef>
                <a:spcPct val="100000"/>
              </a:spcBef>
              <a:spcAft>
                <a:spcPct val="0"/>
              </a:spcAft>
              <a:buClr>
                <a:schemeClr val="bg1"/>
              </a:buClr>
              <a:buFont typeface="Arial" panose="020B0604020202020204" pitchFamily="34" charset="0"/>
              <a:buChar char="•"/>
            </a:pPr>
            <a:r>
              <a:rPr lang="en-US" sz="2000" dirty="0">
                <a:solidFill>
                  <a:schemeClr val="bg1"/>
                </a:solidFill>
              </a:rPr>
              <a:t>Demand: the missing link</a:t>
            </a:r>
          </a:p>
          <a:p>
            <a:pPr marL="285750" indent="-285750">
              <a:spcBef>
                <a:spcPct val="100000"/>
              </a:spcBef>
              <a:spcAft>
                <a:spcPct val="0"/>
              </a:spcAft>
              <a:buClr>
                <a:schemeClr val="bg1"/>
              </a:buClr>
              <a:buFont typeface="Arial" panose="020B0604020202020204" pitchFamily="34" charset="0"/>
              <a:buChar char="•"/>
            </a:pPr>
            <a:r>
              <a:rPr lang="en-US" sz="2000" dirty="0">
                <a:solidFill>
                  <a:schemeClr val="bg1"/>
                </a:solidFill>
              </a:rPr>
              <a:t>What’s enough?  </a:t>
            </a:r>
          </a:p>
          <a:p>
            <a:pPr marL="285750" indent="-285750">
              <a:spcBef>
                <a:spcPct val="100000"/>
              </a:spcBef>
              <a:spcAft>
                <a:spcPct val="0"/>
              </a:spcAft>
              <a:buClr>
                <a:schemeClr val="bg1"/>
              </a:buClr>
              <a:buFont typeface="Arial" panose="020B0604020202020204" pitchFamily="34" charset="0"/>
              <a:buChar char="•"/>
            </a:pPr>
            <a:r>
              <a:rPr lang="en-US" sz="2000" dirty="0">
                <a:solidFill>
                  <a:schemeClr val="bg1"/>
                </a:solidFill>
              </a:rPr>
              <a:t>When to get a full study </a:t>
            </a:r>
          </a:p>
          <a:p>
            <a:pPr marL="285750" indent="-285750">
              <a:spcBef>
                <a:spcPct val="100000"/>
              </a:spcBef>
              <a:spcAft>
                <a:spcPct val="0"/>
              </a:spcAft>
              <a:buClr>
                <a:schemeClr val="bg1"/>
              </a:buClr>
              <a:buFont typeface="Arial" panose="020B0604020202020204" pitchFamily="34" charset="0"/>
              <a:buChar char="•"/>
            </a:pPr>
            <a:r>
              <a:rPr lang="en-US" sz="2000" dirty="0">
                <a:solidFill>
                  <a:schemeClr val="bg1"/>
                </a:solidFill>
              </a:rPr>
              <a:t>Judgment call: avoid after-the-fact</a:t>
            </a:r>
          </a:p>
        </p:txBody>
      </p:sp>
      <p:sp>
        <p:nvSpPr>
          <p:cNvPr id="14" name="Title 1"/>
          <p:cNvSpPr txBox="1"/>
          <p:nvPr/>
        </p:nvSpPr>
        <p:spPr>
          <a:xfrm>
            <a:off x="242170" y="1801735"/>
            <a:ext cx="11707660" cy="276999"/>
          </a:xfrm>
          <a:prstGeom prst="rect">
            <a:avLst/>
          </a:prstGeom>
        </p:spPr>
        <p:txBody>
          <a:bodyPr wrap="square" lIns="0" tIns="0" rIns="0" bIns="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a:solidFill>
                  <a:srgbClr val="153D6E"/>
                </a:solidFill>
              </a:rPr>
              <a:t>Market Analysis/ Feasibility: Proving Projections </a:t>
            </a:r>
          </a:p>
        </p:txBody>
      </p:sp>
      <p:cxnSp>
        <p:nvCxnSpPr>
          <p:cNvPr id="15" name="Straight Connector 14"/>
          <p:cNvCxnSpPr/>
          <p:nvPr/>
        </p:nvCxnSpPr>
        <p:spPr>
          <a:xfrm>
            <a:off x="0" y="1712478"/>
            <a:ext cx="12192000" cy="0"/>
          </a:xfrm>
          <a:prstGeom prst="line">
            <a:avLst/>
          </a:prstGeom>
          <a:ln>
            <a:solidFill>
              <a:srgbClr val="FDB414"/>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118918" y="2342367"/>
            <a:ext cx="5073088" cy="4008328"/>
          </a:xfrm>
          <a:prstGeom prst="rect">
            <a:avLst/>
          </a:prstGeom>
          <a:solidFill>
            <a:schemeClr val="bg1"/>
          </a:solidFill>
          <a:ln w="28575">
            <a:solidFill>
              <a:srgbClr val="0064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9" name="Rectangle 8"/>
          <p:cNvSpPr/>
          <p:nvPr/>
        </p:nvSpPr>
        <p:spPr>
          <a:xfrm>
            <a:off x="999995" y="2342367"/>
            <a:ext cx="5073088" cy="4008328"/>
          </a:xfrm>
          <a:prstGeom prst="rect">
            <a:avLst/>
          </a:prstGeom>
          <a:solidFill>
            <a:srgbClr val="0064A2"/>
          </a:solidFill>
          <a:ln w="28575">
            <a:solidFill>
              <a:srgbClr val="0064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3" name="Rectangle 12"/>
          <p:cNvSpPr/>
          <p:nvPr/>
        </p:nvSpPr>
        <p:spPr>
          <a:xfrm>
            <a:off x="1192978" y="2607594"/>
            <a:ext cx="4687122" cy="2246769"/>
          </a:xfrm>
          <a:prstGeom prst="rect">
            <a:avLst/>
          </a:prstGeom>
        </p:spPr>
        <p:txBody>
          <a:bodyPr wrap="square">
            <a:spAutoFit/>
          </a:bodyPr>
          <a:lstStyle/>
          <a:p>
            <a:pPr marL="285750" indent="-285750">
              <a:spcBef>
                <a:spcPct val="100000"/>
              </a:spcBef>
              <a:spcAft>
                <a:spcPct val="0"/>
              </a:spcAft>
              <a:buClr>
                <a:schemeClr val="bg1"/>
              </a:buClr>
              <a:buFont typeface="Arial" panose="020B0604020202020204" pitchFamily="34" charset="0"/>
              <a:buChar char="•"/>
            </a:pPr>
            <a:r>
              <a:rPr lang="en-US" sz="2000" dirty="0">
                <a:solidFill>
                  <a:schemeClr val="bg1"/>
                </a:solidFill>
              </a:rPr>
              <a:t>Beware of the kitchen sink</a:t>
            </a:r>
          </a:p>
          <a:p>
            <a:pPr marL="285750" indent="-285750">
              <a:spcBef>
                <a:spcPct val="100000"/>
              </a:spcBef>
              <a:spcAft>
                <a:spcPct val="0"/>
              </a:spcAft>
              <a:buClr>
                <a:schemeClr val="bg1"/>
              </a:buClr>
              <a:buFont typeface="Arial" panose="020B0604020202020204" pitchFamily="34" charset="0"/>
              <a:buChar char="•"/>
            </a:pPr>
            <a:r>
              <a:rPr lang="en-US" sz="2000" dirty="0">
                <a:solidFill>
                  <a:schemeClr val="bg1"/>
                </a:solidFill>
              </a:rPr>
              <a:t>Conclusive assumptions</a:t>
            </a:r>
          </a:p>
          <a:p>
            <a:pPr marL="285750" indent="-285750">
              <a:spcBef>
                <a:spcPct val="100000"/>
              </a:spcBef>
              <a:spcAft>
                <a:spcPct val="0"/>
              </a:spcAft>
              <a:buClr>
                <a:schemeClr val="bg1"/>
              </a:buClr>
              <a:buFont typeface="Arial" panose="020B0604020202020204" pitchFamily="34" charset="0"/>
              <a:buChar char="•"/>
            </a:pPr>
            <a:r>
              <a:rPr lang="en-US" sz="2000" dirty="0">
                <a:solidFill>
                  <a:schemeClr val="bg1"/>
                </a:solidFill>
              </a:rPr>
              <a:t>Legality</a:t>
            </a:r>
          </a:p>
          <a:p>
            <a:pPr marL="285750" indent="-285750">
              <a:spcBef>
                <a:spcPct val="100000"/>
              </a:spcBef>
              <a:spcAft>
                <a:spcPct val="0"/>
              </a:spcAft>
              <a:buClr>
                <a:schemeClr val="bg1"/>
              </a:buClr>
              <a:buFont typeface="Arial" panose="020B0604020202020204" pitchFamily="34" charset="0"/>
              <a:buChar char="•"/>
            </a:pPr>
            <a:r>
              <a:rPr lang="en-US" sz="2000" dirty="0">
                <a:solidFill>
                  <a:schemeClr val="bg1"/>
                </a:solidFill>
              </a:rPr>
              <a:t>Consistency of numbers</a:t>
            </a:r>
          </a:p>
        </p:txBody>
      </p:sp>
      <p:sp>
        <p:nvSpPr>
          <p:cNvPr id="14" name="Title 1"/>
          <p:cNvSpPr txBox="1"/>
          <p:nvPr/>
        </p:nvSpPr>
        <p:spPr>
          <a:xfrm>
            <a:off x="242170" y="1801735"/>
            <a:ext cx="11707660" cy="276999"/>
          </a:xfrm>
          <a:prstGeom prst="rect">
            <a:avLst/>
          </a:prstGeom>
        </p:spPr>
        <p:txBody>
          <a:bodyPr wrap="square" lIns="0" tIns="0" rIns="0" bIns="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a:solidFill>
                  <a:srgbClr val="153D6E"/>
                </a:solidFill>
              </a:rPr>
              <a:t>A Few Reminders…</a:t>
            </a:r>
          </a:p>
        </p:txBody>
      </p:sp>
      <p:cxnSp>
        <p:nvCxnSpPr>
          <p:cNvPr id="15" name="Straight Connector 14"/>
          <p:cNvCxnSpPr/>
          <p:nvPr/>
        </p:nvCxnSpPr>
        <p:spPr>
          <a:xfrm>
            <a:off x="0" y="1712478"/>
            <a:ext cx="12192000" cy="0"/>
          </a:xfrm>
          <a:prstGeom prst="line">
            <a:avLst/>
          </a:prstGeom>
          <a:ln>
            <a:solidFill>
              <a:srgbClr val="FDB414"/>
            </a:solidFill>
          </a:ln>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1823" y="2665742"/>
            <a:ext cx="3847278" cy="3361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5400000">
            <a:off x="6021587" y="-522939"/>
            <a:ext cx="603968" cy="5325497"/>
          </a:xfrm>
          <a:prstGeom prst="round2SameRect">
            <a:avLst>
              <a:gd name="adj1" fmla="val 50000"/>
              <a:gd name="adj2" fmla="val 0"/>
            </a:avLst>
          </a:prstGeom>
          <a:solidFill>
            <a:schemeClr val="bg2"/>
          </a:solidFill>
          <a:ln w="19050">
            <a:noFill/>
          </a:ln>
        </p:spPr>
        <p:txBody>
          <a:bodyPr vert="vert270" wrap="square" lIns="76200" tIns="76200" rIns="76200" bIns="365760" rtlCol="0" anchor="ctr">
            <a:noAutofit/>
          </a:bodyPr>
          <a:lstStyle>
            <a:defPPr>
              <a:defRPr lang="en-US"/>
            </a:defPPr>
            <a:lvl1pPr lvl="0">
              <a:defRPr b="1">
                <a:solidFill>
                  <a:schemeClr val="bg2">
                    <a:lumMod val="75000"/>
                  </a:schemeClr>
                </a:solidFill>
              </a:defRPr>
            </a:lvl1pPr>
          </a:lstStyle>
          <a:p>
            <a:r>
              <a:rPr lang="en-US" dirty="0"/>
              <a:t>Panelist Introductions </a:t>
            </a:r>
          </a:p>
        </p:txBody>
      </p:sp>
      <p:sp>
        <p:nvSpPr>
          <p:cNvPr id="4" name="TextBox 3"/>
          <p:cNvSpPr txBox="1"/>
          <p:nvPr/>
        </p:nvSpPr>
        <p:spPr>
          <a:xfrm rot="5400000">
            <a:off x="6021587" y="305291"/>
            <a:ext cx="603968" cy="5325495"/>
          </a:xfrm>
          <a:prstGeom prst="round2SameRect">
            <a:avLst>
              <a:gd name="adj1" fmla="val 50000"/>
              <a:gd name="adj2" fmla="val 0"/>
            </a:avLst>
          </a:prstGeom>
          <a:solidFill>
            <a:schemeClr val="bg2"/>
          </a:solidFill>
          <a:ln w="19050">
            <a:noFill/>
          </a:ln>
        </p:spPr>
        <p:txBody>
          <a:bodyPr vert="vert270" wrap="square" lIns="76200" tIns="76200" rIns="76200" bIns="365760" rtlCol="0" anchor="ctr">
            <a:noAutofit/>
          </a:bodyPr>
          <a:lstStyle>
            <a:defPPr>
              <a:defRPr lang="en-US"/>
            </a:defPPr>
            <a:lvl1pPr lvl="0">
              <a:defRPr b="1">
                <a:solidFill>
                  <a:schemeClr val="bg2">
                    <a:lumMod val="75000"/>
                  </a:schemeClr>
                </a:solidFill>
              </a:defRPr>
            </a:lvl1pPr>
          </a:lstStyle>
          <a:p>
            <a:r>
              <a:rPr lang="en-US" dirty="0"/>
              <a:t>Marketing: Current Market and How to Compete</a:t>
            </a:r>
          </a:p>
        </p:txBody>
      </p:sp>
      <p:sp>
        <p:nvSpPr>
          <p:cNvPr id="6" name="TextBox 5"/>
          <p:cNvSpPr txBox="1"/>
          <p:nvPr/>
        </p:nvSpPr>
        <p:spPr>
          <a:xfrm rot="5400000">
            <a:off x="6021587" y="1133521"/>
            <a:ext cx="603968" cy="5325493"/>
          </a:xfrm>
          <a:prstGeom prst="round2SameRect">
            <a:avLst>
              <a:gd name="adj1" fmla="val 50000"/>
              <a:gd name="adj2" fmla="val 0"/>
            </a:avLst>
          </a:prstGeom>
          <a:solidFill>
            <a:schemeClr val="bg2"/>
          </a:solidFill>
          <a:ln w="19050">
            <a:noFill/>
          </a:ln>
        </p:spPr>
        <p:txBody>
          <a:bodyPr vert="vert270" wrap="square" lIns="76200" tIns="76200" rIns="76200" bIns="365760" rtlCol="0" anchor="ctr">
            <a:noAutofit/>
          </a:bodyPr>
          <a:lstStyle>
            <a:defPPr>
              <a:defRPr lang="en-US"/>
            </a:defPPr>
            <a:lvl1pPr lvl="0">
              <a:defRPr b="1">
                <a:solidFill>
                  <a:schemeClr val="bg2">
                    <a:lumMod val="75000"/>
                  </a:schemeClr>
                </a:solidFill>
              </a:defRPr>
            </a:lvl1pPr>
          </a:lstStyle>
          <a:p>
            <a:r>
              <a:rPr lang="en-US" dirty="0"/>
              <a:t>Changes in Project Structure</a:t>
            </a:r>
          </a:p>
        </p:txBody>
      </p:sp>
      <p:sp>
        <p:nvSpPr>
          <p:cNvPr id="25" name="TextBox 24"/>
          <p:cNvSpPr txBox="1"/>
          <p:nvPr/>
        </p:nvSpPr>
        <p:spPr>
          <a:xfrm rot="5400000">
            <a:off x="6021587" y="2789979"/>
            <a:ext cx="603968" cy="5325493"/>
          </a:xfrm>
          <a:prstGeom prst="round2SameRect">
            <a:avLst>
              <a:gd name="adj1" fmla="val 50000"/>
              <a:gd name="adj2" fmla="val 0"/>
            </a:avLst>
          </a:prstGeom>
          <a:solidFill>
            <a:srgbClr val="0064A2"/>
          </a:solidFill>
          <a:ln w="19050">
            <a:noFill/>
          </a:ln>
        </p:spPr>
        <p:txBody>
          <a:bodyPr vert="vert270" wrap="square" lIns="76200" tIns="76200" rIns="76200" bIns="365760" rtlCol="0" anchor="ctr">
            <a:noAutofit/>
          </a:bodyPr>
          <a:lstStyle>
            <a:defPPr>
              <a:defRPr lang="en-US"/>
            </a:defPPr>
            <a:lvl1pPr lvl="0">
              <a:defRPr b="1">
                <a:solidFill>
                  <a:schemeClr val="bg1"/>
                </a:solidFill>
              </a:defRPr>
            </a:lvl1pPr>
          </a:lstStyle>
          <a:p>
            <a:r>
              <a:rPr lang="en-US" dirty="0"/>
              <a:t>Workouts, the Secondary Market and Blockchain</a:t>
            </a:r>
          </a:p>
        </p:txBody>
      </p:sp>
      <p:sp>
        <p:nvSpPr>
          <p:cNvPr id="26" name="Oval 25"/>
          <p:cNvSpPr/>
          <p:nvPr/>
        </p:nvSpPr>
        <p:spPr>
          <a:xfrm>
            <a:off x="3150719" y="5071011"/>
            <a:ext cx="765429" cy="765429"/>
          </a:xfrm>
          <a:prstGeom prst="ellipse">
            <a:avLst/>
          </a:prstGeom>
          <a:solidFill>
            <a:srgbClr val="FFC0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 name="TextBox 7"/>
          <p:cNvSpPr txBox="1"/>
          <p:nvPr/>
        </p:nvSpPr>
        <p:spPr>
          <a:xfrm rot="5400000">
            <a:off x="6021587" y="1961750"/>
            <a:ext cx="603968" cy="5325493"/>
          </a:xfrm>
          <a:prstGeom prst="round2SameRect">
            <a:avLst>
              <a:gd name="adj1" fmla="val 50000"/>
              <a:gd name="adj2" fmla="val 0"/>
            </a:avLst>
          </a:prstGeom>
          <a:solidFill>
            <a:schemeClr val="bg2"/>
          </a:solidFill>
          <a:ln w="19050">
            <a:noFill/>
          </a:ln>
        </p:spPr>
        <p:txBody>
          <a:bodyPr vert="vert270" wrap="square" lIns="76200" tIns="76200" rIns="76200" bIns="365760" rtlCol="0" anchor="ctr">
            <a:noAutofit/>
          </a:bodyPr>
          <a:lstStyle>
            <a:defPPr>
              <a:defRPr lang="en-US"/>
            </a:defPPr>
            <a:lvl1pPr lvl="0">
              <a:defRPr b="1">
                <a:solidFill>
                  <a:schemeClr val="bg2">
                    <a:lumMod val="75000"/>
                  </a:schemeClr>
                </a:solidFill>
              </a:defRPr>
            </a:lvl1pPr>
          </a:lstStyle>
          <a:p>
            <a:r>
              <a:rPr lang="en-US" dirty="0"/>
              <a:t>Project Review</a:t>
            </a:r>
          </a:p>
        </p:txBody>
      </p:sp>
      <p:sp>
        <p:nvSpPr>
          <p:cNvPr id="9" name="Oval 8"/>
          <p:cNvSpPr/>
          <p:nvPr/>
        </p:nvSpPr>
        <p:spPr>
          <a:xfrm>
            <a:off x="3150719" y="4243782"/>
            <a:ext cx="765429" cy="765429"/>
          </a:xfrm>
          <a:prstGeom prst="ellipse">
            <a:avLst/>
          </a:prstGeom>
          <a:solidFill>
            <a:schemeClr val="bg1">
              <a:lumMod val="9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4" name="Freeform 19"/>
          <p:cNvSpPr>
            <a:spLocks noEditPoints="1"/>
          </p:cNvSpPr>
          <p:nvPr/>
        </p:nvSpPr>
        <p:spPr bwMode="auto">
          <a:xfrm>
            <a:off x="3340682" y="4433745"/>
            <a:ext cx="385503" cy="385503"/>
          </a:xfrm>
          <a:custGeom>
            <a:avLst/>
            <a:gdLst>
              <a:gd name="T0" fmla="*/ 6400 w 6400"/>
              <a:gd name="T1" fmla="*/ 6000 h 6400"/>
              <a:gd name="T2" fmla="*/ 6400 w 6400"/>
              <a:gd name="T3" fmla="*/ 6400 h 6400"/>
              <a:gd name="T4" fmla="*/ 0 w 6400"/>
              <a:gd name="T5" fmla="*/ 6400 h 6400"/>
              <a:gd name="T6" fmla="*/ 0 w 6400"/>
              <a:gd name="T7" fmla="*/ 0 h 6400"/>
              <a:gd name="T8" fmla="*/ 400 w 6400"/>
              <a:gd name="T9" fmla="*/ 0 h 6400"/>
              <a:gd name="T10" fmla="*/ 400 w 6400"/>
              <a:gd name="T11" fmla="*/ 6000 h 6400"/>
              <a:gd name="T12" fmla="*/ 6400 w 6400"/>
              <a:gd name="T13" fmla="*/ 6000 h 6400"/>
              <a:gd name="T14" fmla="*/ 2861 w 6400"/>
              <a:gd name="T15" fmla="*/ 2221 h 6400"/>
              <a:gd name="T16" fmla="*/ 4495 w 6400"/>
              <a:gd name="T17" fmla="*/ 2630 h 6400"/>
              <a:gd name="T18" fmla="*/ 5061 w 6400"/>
              <a:gd name="T19" fmla="*/ 1688 h 6400"/>
              <a:gd name="T20" fmla="*/ 5573 w 6400"/>
              <a:gd name="T21" fmla="*/ 1995 h 6400"/>
              <a:gd name="T22" fmla="*/ 5600 w 6400"/>
              <a:gd name="T23" fmla="*/ 400 h 6400"/>
              <a:gd name="T24" fmla="*/ 4205 w 6400"/>
              <a:gd name="T25" fmla="*/ 1174 h 6400"/>
              <a:gd name="T26" fmla="*/ 4718 w 6400"/>
              <a:gd name="T27" fmla="*/ 1482 h 6400"/>
              <a:gd name="T28" fmla="*/ 4305 w 6400"/>
              <a:gd name="T29" fmla="*/ 2170 h 6400"/>
              <a:gd name="T30" fmla="*/ 2739 w 6400"/>
              <a:gd name="T31" fmla="*/ 1779 h 6400"/>
              <a:gd name="T32" fmla="*/ 1059 w 6400"/>
              <a:gd name="T33" fmla="*/ 3459 h 6400"/>
              <a:gd name="T34" fmla="*/ 1341 w 6400"/>
              <a:gd name="T35" fmla="*/ 3741 h 6400"/>
              <a:gd name="T36" fmla="*/ 2861 w 6400"/>
              <a:gd name="T37" fmla="*/ 2221 h 6400"/>
              <a:gd name="T38" fmla="*/ 2400 w 6400"/>
              <a:gd name="T39" fmla="*/ 5600 h 6400"/>
              <a:gd name="T40" fmla="*/ 3200 w 6400"/>
              <a:gd name="T41" fmla="*/ 5600 h 6400"/>
              <a:gd name="T42" fmla="*/ 3200 w 6400"/>
              <a:gd name="T43" fmla="*/ 2718 h 6400"/>
              <a:gd name="T44" fmla="*/ 2984 w 6400"/>
              <a:gd name="T45" fmla="*/ 2664 h 6400"/>
              <a:gd name="T46" fmla="*/ 2400 w 6400"/>
              <a:gd name="T47" fmla="*/ 3248 h 6400"/>
              <a:gd name="T48" fmla="*/ 2400 w 6400"/>
              <a:gd name="T49" fmla="*/ 5600 h 6400"/>
              <a:gd name="T50" fmla="*/ 1200 w 6400"/>
              <a:gd name="T51" fmla="*/ 4166 h 6400"/>
              <a:gd name="T52" fmla="*/ 1200 w 6400"/>
              <a:gd name="T53" fmla="*/ 5600 h 6400"/>
              <a:gd name="T54" fmla="*/ 2000 w 6400"/>
              <a:gd name="T55" fmla="*/ 5600 h 6400"/>
              <a:gd name="T56" fmla="*/ 2000 w 6400"/>
              <a:gd name="T57" fmla="*/ 3648 h 6400"/>
              <a:gd name="T58" fmla="*/ 1341 w 6400"/>
              <a:gd name="T59" fmla="*/ 4307 h 6400"/>
              <a:gd name="T60" fmla="*/ 1200 w 6400"/>
              <a:gd name="T61" fmla="*/ 4166 h 6400"/>
              <a:gd name="T62" fmla="*/ 4800 w 6400"/>
              <a:gd name="T63" fmla="*/ 2900 h 6400"/>
              <a:gd name="T64" fmla="*/ 4800 w 6400"/>
              <a:gd name="T65" fmla="*/ 5600 h 6400"/>
              <a:gd name="T66" fmla="*/ 5600 w 6400"/>
              <a:gd name="T67" fmla="*/ 5600 h 6400"/>
              <a:gd name="T68" fmla="*/ 5600 w 6400"/>
              <a:gd name="T69" fmla="*/ 2478 h 6400"/>
              <a:gd name="T70" fmla="*/ 5198 w 6400"/>
              <a:gd name="T71" fmla="*/ 2237 h 6400"/>
              <a:gd name="T72" fmla="*/ 4800 w 6400"/>
              <a:gd name="T73" fmla="*/ 2900 h 6400"/>
              <a:gd name="T74" fmla="*/ 4400 w 6400"/>
              <a:gd name="T75" fmla="*/ 5600 h 6400"/>
              <a:gd name="T76" fmla="*/ 4400 w 6400"/>
              <a:gd name="T77" fmla="*/ 3018 h 6400"/>
              <a:gd name="T78" fmla="*/ 3600 w 6400"/>
              <a:gd name="T79" fmla="*/ 2818 h 6400"/>
              <a:gd name="T80" fmla="*/ 3600 w 6400"/>
              <a:gd name="T81" fmla="*/ 5600 h 6400"/>
              <a:gd name="T82" fmla="*/ 4400 w 6400"/>
              <a:gd name="T83" fmla="*/ 5600 h 6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400" h="6400">
                <a:moveTo>
                  <a:pt x="6400" y="6000"/>
                </a:moveTo>
                <a:lnTo>
                  <a:pt x="6400" y="6400"/>
                </a:lnTo>
                <a:lnTo>
                  <a:pt x="0" y="6400"/>
                </a:lnTo>
                <a:lnTo>
                  <a:pt x="0" y="0"/>
                </a:lnTo>
                <a:lnTo>
                  <a:pt x="400" y="0"/>
                </a:lnTo>
                <a:lnTo>
                  <a:pt x="400" y="6000"/>
                </a:lnTo>
                <a:lnTo>
                  <a:pt x="6400" y="6000"/>
                </a:lnTo>
                <a:close/>
                <a:moveTo>
                  <a:pt x="2861" y="2221"/>
                </a:moveTo>
                <a:lnTo>
                  <a:pt x="4495" y="2630"/>
                </a:lnTo>
                <a:lnTo>
                  <a:pt x="5061" y="1688"/>
                </a:lnTo>
                <a:lnTo>
                  <a:pt x="5573" y="1995"/>
                </a:lnTo>
                <a:lnTo>
                  <a:pt x="5600" y="400"/>
                </a:lnTo>
                <a:lnTo>
                  <a:pt x="4205" y="1174"/>
                </a:lnTo>
                <a:lnTo>
                  <a:pt x="4718" y="1482"/>
                </a:lnTo>
                <a:lnTo>
                  <a:pt x="4305" y="2170"/>
                </a:lnTo>
                <a:lnTo>
                  <a:pt x="2739" y="1779"/>
                </a:lnTo>
                <a:lnTo>
                  <a:pt x="1059" y="3459"/>
                </a:lnTo>
                <a:lnTo>
                  <a:pt x="1341" y="3741"/>
                </a:lnTo>
                <a:lnTo>
                  <a:pt x="2861" y="2221"/>
                </a:lnTo>
                <a:close/>
                <a:moveTo>
                  <a:pt x="2400" y="5600"/>
                </a:moveTo>
                <a:lnTo>
                  <a:pt x="3200" y="5600"/>
                </a:lnTo>
                <a:lnTo>
                  <a:pt x="3200" y="2718"/>
                </a:lnTo>
                <a:lnTo>
                  <a:pt x="2984" y="2664"/>
                </a:lnTo>
                <a:lnTo>
                  <a:pt x="2400" y="3248"/>
                </a:lnTo>
                <a:lnTo>
                  <a:pt x="2400" y="5600"/>
                </a:lnTo>
                <a:close/>
                <a:moveTo>
                  <a:pt x="1200" y="4166"/>
                </a:moveTo>
                <a:lnTo>
                  <a:pt x="1200" y="5600"/>
                </a:lnTo>
                <a:lnTo>
                  <a:pt x="2000" y="5600"/>
                </a:lnTo>
                <a:lnTo>
                  <a:pt x="2000" y="3648"/>
                </a:lnTo>
                <a:lnTo>
                  <a:pt x="1341" y="4307"/>
                </a:lnTo>
                <a:lnTo>
                  <a:pt x="1200" y="4166"/>
                </a:lnTo>
                <a:close/>
                <a:moveTo>
                  <a:pt x="4800" y="2900"/>
                </a:moveTo>
                <a:lnTo>
                  <a:pt x="4800" y="5600"/>
                </a:lnTo>
                <a:lnTo>
                  <a:pt x="5600" y="5600"/>
                </a:lnTo>
                <a:lnTo>
                  <a:pt x="5600" y="2478"/>
                </a:lnTo>
                <a:lnTo>
                  <a:pt x="5198" y="2237"/>
                </a:lnTo>
                <a:lnTo>
                  <a:pt x="4800" y="2900"/>
                </a:lnTo>
                <a:close/>
                <a:moveTo>
                  <a:pt x="4400" y="5600"/>
                </a:moveTo>
                <a:lnTo>
                  <a:pt x="4400" y="3018"/>
                </a:lnTo>
                <a:lnTo>
                  <a:pt x="3600" y="2818"/>
                </a:lnTo>
                <a:lnTo>
                  <a:pt x="3600" y="5600"/>
                </a:lnTo>
                <a:lnTo>
                  <a:pt x="4400" y="5600"/>
                </a:lnTo>
                <a:close/>
              </a:path>
            </a:pathLst>
          </a:custGeom>
          <a:solidFill>
            <a:schemeClr val="bg2">
              <a:lumMod val="90000"/>
            </a:schemeClr>
          </a:solidFill>
          <a:ln w="4763" cap="flat">
            <a:noFill/>
            <a:prstDash val="solid"/>
            <a:miter/>
          </a:ln>
        </p:spPr>
        <p:txBody>
          <a:bodyPr vert="horz" wrap="square" lIns="91440" tIns="45720" rIns="91440" bIns="45720" numCol="1" anchor="t" anchorCtr="0" compatLnSpc="1"/>
          <a:lstStyle/>
          <a:p>
            <a:endParaRPr lang="en-US" b="1"/>
          </a:p>
        </p:txBody>
      </p:sp>
      <p:sp>
        <p:nvSpPr>
          <p:cNvPr id="28" name="TextBox 27"/>
          <p:cNvSpPr txBox="1"/>
          <p:nvPr/>
        </p:nvSpPr>
        <p:spPr>
          <a:xfrm rot="5400000">
            <a:off x="6034841" y="3618208"/>
            <a:ext cx="603968" cy="5325493"/>
          </a:xfrm>
          <a:prstGeom prst="round2SameRect">
            <a:avLst>
              <a:gd name="adj1" fmla="val 50000"/>
              <a:gd name="adj2" fmla="val 0"/>
            </a:avLst>
          </a:prstGeom>
          <a:solidFill>
            <a:schemeClr val="bg2"/>
          </a:solidFill>
          <a:ln w="19050">
            <a:noFill/>
          </a:ln>
        </p:spPr>
        <p:txBody>
          <a:bodyPr vert="vert270" wrap="square" lIns="76200" tIns="76200" rIns="76200" bIns="365760" rtlCol="0" anchor="ctr">
            <a:noAutofit/>
          </a:bodyPr>
          <a:lstStyle>
            <a:defPPr>
              <a:defRPr lang="en-US"/>
            </a:defPPr>
            <a:lvl1pPr>
              <a:defRPr/>
            </a:lvl1pPr>
          </a:lstStyle>
          <a:p>
            <a:pPr lvl="0"/>
            <a:r>
              <a:rPr lang="en-US" b="1" dirty="0">
                <a:solidFill>
                  <a:schemeClr val="bg2">
                    <a:lumMod val="75000"/>
                  </a:schemeClr>
                </a:solidFill>
              </a:rPr>
              <a:t>The Impact of Program Changes on Future Projects</a:t>
            </a:r>
          </a:p>
        </p:txBody>
      </p:sp>
      <p:sp>
        <p:nvSpPr>
          <p:cNvPr id="29" name="Oval 28"/>
          <p:cNvSpPr/>
          <p:nvPr/>
        </p:nvSpPr>
        <p:spPr>
          <a:xfrm>
            <a:off x="3150719" y="5898239"/>
            <a:ext cx="765429" cy="765429"/>
          </a:xfrm>
          <a:prstGeom prst="ellipse">
            <a:avLst/>
          </a:prstGeom>
          <a:solidFill>
            <a:schemeClr val="bg1">
              <a:lumMod val="9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0" name="Freeform 19"/>
          <p:cNvSpPr>
            <a:spLocks noEditPoints="1"/>
          </p:cNvSpPr>
          <p:nvPr/>
        </p:nvSpPr>
        <p:spPr bwMode="auto">
          <a:xfrm>
            <a:off x="3340682" y="6088202"/>
            <a:ext cx="385503" cy="385503"/>
          </a:xfrm>
          <a:custGeom>
            <a:avLst/>
            <a:gdLst>
              <a:gd name="T0" fmla="*/ 6400 w 6400"/>
              <a:gd name="T1" fmla="*/ 6000 h 6400"/>
              <a:gd name="T2" fmla="*/ 6400 w 6400"/>
              <a:gd name="T3" fmla="*/ 6400 h 6400"/>
              <a:gd name="T4" fmla="*/ 0 w 6400"/>
              <a:gd name="T5" fmla="*/ 6400 h 6400"/>
              <a:gd name="T6" fmla="*/ 0 w 6400"/>
              <a:gd name="T7" fmla="*/ 0 h 6400"/>
              <a:gd name="T8" fmla="*/ 400 w 6400"/>
              <a:gd name="T9" fmla="*/ 0 h 6400"/>
              <a:gd name="T10" fmla="*/ 400 w 6400"/>
              <a:gd name="T11" fmla="*/ 6000 h 6400"/>
              <a:gd name="T12" fmla="*/ 6400 w 6400"/>
              <a:gd name="T13" fmla="*/ 6000 h 6400"/>
              <a:gd name="T14" fmla="*/ 2861 w 6400"/>
              <a:gd name="T15" fmla="*/ 2221 h 6400"/>
              <a:gd name="T16" fmla="*/ 4495 w 6400"/>
              <a:gd name="T17" fmla="*/ 2630 h 6400"/>
              <a:gd name="T18" fmla="*/ 5061 w 6400"/>
              <a:gd name="T19" fmla="*/ 1688 h 6400"/>
              <a:gd name="T20" fmla="*/ 5573 w 6400"/>
              <a:gd name="T21" fmla="*/ 1995 h 6400"/>
              <a:gd name="T22" fmla="*/ 5600 w 6400"/>
              <a:gd name="T23" fmla="*/ 400 h 6400"/>
              <a:gd name="T24" fmla="*/ 4205 w 6400"/>
              <a:gd name="T25" fmla="*/ 1174 h 6400"/>
              <a:gd name="T26" fmla="*/ 4718 w 6400"/>
              <a:gd name="T27" fmla="*/ 1482 h 6400"/>
              <a:gd name="T28" fmla="*/ 4305 w 6400"/>
              <a:gd name="T29" fmla="*/ 2170 h 6400"/>
              <a:gd name="T30" fmla="*/ 2739 w 6400"/>
              <a:gd name="T31" fmla="*/ 1779 h 6400"/>
              <a:gd name="T32" fmla="*/ 1059 w 6400"/>
              <a:gd name="T33" fmla="*/ 3459 h 6400"/>
              <a:gd name="T34" fmla="*/ 1341 w 6400"/>
              <a:gd name="T35" fmla="*/ 3741 h 6400"/>
              <a:gd name="T36" fmla="*/ 2861 w 6400"/>
              <a:gd name="T37" fmla="*/ 2221 h 6400"/>
              <a:gd name="T38" fmla="*/ 2400 w 6400"/>
              <a:gd name="T39" fmla="*/ 5600 h 6400"/>
              <a:gd name="T40" fmla="*/ 3200 w 6400"/>
              <a:gd name="T41" fmla="*/ 5600 h 6400"/>
              <a:gd name="T42" fmla="*/ 3200 w 6400"/>
              <a:gd name="T43" fmla="*/ 2718 h 6400"/>
              <a:gd name="T44" fmla="*/ 2984 w 6400"/>
              <a:gd name="T45" fmla="*/ 2664 h 6400"/>
              <a:gd name="T46" fmla="*/ 2400 w 6400"/>
              <a:gd name="T47" fmla="*/ 3248 h 6400"/>
              <a:gd name="T48" fmla="*/ 2400 w 6400"/>
              <a:gd name="T49" fmla="*/ 5600 h 6400"/>
              <a:gd name="T50" fmla="*/ 1200 w 6400"/>
              <a:gd name="T51" fmla="*/ 4166 h 6400"/>
              <a:gd name="T52" fmla="*/ 1200 w 6400"/>
              <a:gd name="T53" fmla="*/ 5600 h 6400"/>
              <a:gd name="T54" fmla="*/ 2000 w 6400"/>
              <a:gd name="T55" fmla="*/ 5600 h 6400"/>
              <a:gd name="T56" fmla="*/ 2000 w 6400"/>
              <a:gd name="T57" fmla="*/ 3648 h 6400"/>
              <a:gd name="T58" fmla="*/ 1341 w 6400"/>
              <a:gd name="T59" fmla="*/ 4307 h 6400"/>
              <a:gd name="T60" fmla="*/ 1200 w 6400"/>
              <a:gd name="T61" fmla="*/ 4166 h 6400"/>
              <a:gd name="T62" fmla="*/ 4800 w 6400"/>
              <a:gd name="T63" fmla="*/ 2900 h 6400"/>
              <a:gd name="T64" fmla="*/ 4800 w 6400"/>
              <a:gd name="T65" fmla="*/ 5600 h 6400"/>
              <a:gd name="T66" fmla="*/ 5600 w 6400"/>
              <a:gd name="T67" fmla="*/ 5600 h 6400"/>
              <a:gd name="T68" fmla="*/ 5600 w 6400"/>
              <a:gd name="T69" fmla="*/ 2478 h 6400"/>
              <a:gd name="T70" fmla="*/ 5198 w 6400"/>
              <a:gd name="T71" fmla="*/ 2237 h 6400"/>
              <a:gd name="T72" fmla="*/ 4800 w 6400"/>
              <a:gd name="T73" fmla="*/ 2900 h 6400"/>
              <a:gd name="T74" fmla="*/ 4400 w 6400"/>
              <a:gd name="T75" fmla="*/ 5600 h 6400"/>
              <a:gd name="T76" fmla="*/ 4400 w 6400"/>
              <a:gd name="T77" fmla="*/ 3018 h 6400"/>
              <a:gd name="T78" fmla="*/ 3600 w 6400"/>
              <a:gd name="T79" fmla="*/ 2818 h 6400"/>
              <a:gd name="T80" fmla="*/ 3600 w 6400"/>
              <a:gd name="T81" fmla="*/ 5600 h 6400"/>
              <a:gd name="T82" fmla="*/ 4400 w 6400"/>
              <a:gd name="T83" fmla="*/ 5600 h 6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400" h="6400">
                <a:moveTo>
                  <a:pt x="6400" y="6000"/>
                </a:moveTo>
                <a:lnTo>
                  <a:pt x="6400" y="6400"/>
                </a:lnTo>
                <a:lnTo>
                  <a:pt x="0" y="6400"/>
                </a:lnTo>
                <a:lnTo>
                  <a:pt x="0" y="0"/>
                </a:lnTo>
                <a:lnTo>
                  <a:pt x="400" y="0"/>
                </a:lnTo>
                <a:lnTo>
                  <a:pt x="400" y="6000"/>
                </a:lnTo>
                <a:lnTo>
                  <a:pt x="6400" y="6000"/>
                </a:lnTo>
                <a:close/>
                <a:moveTo>
                  <a:pt x="2861" y="2221"/>
                </a:moveTo>
                <a:lnTo>
                  <a:pt x="4495" y="2630"/>
                </a:lnTo>
                <a:lnTo>
                  <a:pt x="5061" y="1688"/>
                </a:lnTo>
                <a:lnTo>
                  <a:pt x="5573" y="1995"/>
                </a:lnTo>
                <a:lnTo>
                  <a:pt x="5600" y="400"/>
                </a:lnTo>
                <a:lnTo>
                  <a:pt x="4205" y="1174"/>
                </a:lnTo>
                <a:lnTo>
                  <a:pt x="4718" y="1482"/>
                </a:lnTo>
                <a:lnTo>
                  <a:pt x="4305" y="2170"/>
                </a:lnTo>
                <a:lnTo>
                  <a:pt x="2739" y="1779"/>
                </a:lnTo>
                <a:lnTo>
                  <a:pt x="1059" y="3459"/>
                </a:lnTo>
                <a:lnTo>
                  <a:pt x="1341" y="3741"/>
                </a:lnTo>
                <a:lnTo>
                  <a:pt x="2861" y="2221"/>
                </a:lnTo>
                <a:close/>
                <a:moveTo>
                  <a:pt x="2400" y="5600"/>
                </a:moveTo>
                <a:lnTo>
                  <a:pt x="3200" y="5600"/>
                </a:lnTo>
                <a:lnTo>
                  <a:pt x="3200" y="2718"/>
                </a:lnTo>
                <a:lnTo>
                  <a:pt x="2984" y="2664"/>
                </a:lnTo>
                <a:lnTo>
                  <a:pt x="2400" y="3248"/>
                </a:lnTo>
                <a:lnTo>
                  <a:pt x="2400" y="5600"/>
                </a:lnTo>
                <a:close/>
                <a:moveTo>
                  <a:pt x="1200" y="4166"/>
                </a:moveTo>
                <a:lnTo>
                  <a:pt x="1200" y="5600"/>
                </a:lnTo>
                <a:lnTo>
                  <a:pt x="2000" y="5600"/>
                </a:lnTo>
                <a:lnTo>
                  <a:pt x="2000" y="3648"/>
                </a:lnTo>
                <a:lnTo>
                  <a:pt x="1341" y="4307"/>
                </a:lnTo>
                <a:lnTo>
                  <a:pt x="1200" y="4166"/>
                </a:lnTo>
                <a:close/>
                <a:moveTo>
                  <a:pt x="4800" y="2900"/>
                </a:moveTo>
                <a:lnTo>
                  <a:pt x="4800" y="5600"/>
                </a:lnTo>
                <a:lnTo>
                  <a:pt x="5600" y="5600"/>
                </a:lnTo>
                <a:lnTo>
                  <a:pt x="5600" y="2478"/>
                </a:lnTo>
                <a:lnTo>
                  <a:pt x="5198" y="2237"/>
                </a:lnTo>
                <a:lnTo>
                  <a:pt x="4800" y="2900"/>
                </a:lnTo>
                <a:close/>
                <a:moveTo>
                  <a:pt x="4400" y="5600"/>
                </a:moveTo>
                <a:lnTo>
                  <a:pt x="4400" y="3018"/>
                </a:lnTo>
                <a:lnTo>
                  <a:pt x="3600" y="2818"/>
                </a:lnTo>
                <a:lnTo>
                  <a:pt x="3600" y="5600"/>
                </a:lnTo>
                <a:lnTo>
                  <a:pt x="4400" y="5600"/>
                </a:lnTo>
                <a:close/>
              </a:path>
            </a:pathLst>
          </a:custGeom>
          <a:solidFill>
            <a:schemeClr val="bg2">
              <a:lumMod val="90000"/>
            </a:schemeClr>
          </a:solidFill>
          <a:ln w="0">
            <a:noFill/>
            <a:prstDash val="solid"/>
            <a:round/>
          </a:ln>
        </p:spPr>
        <p:txBody>
          <a:bodyPr vert="horz" wrap="square" lIns="91440" tIns="45720" rIns="91440" bIns="45720" numCol="1" anchor="t" anchorCtr="0" compatLnSpc="1"/>
          <a:lstStyle/>
          <a:p>
            <a:endParaRPr lang="en-US" b="1"/>
          </a:p>
        </p:txBody>
      </p:sp>
      <p:pic>
        <p:nvPicPr>
          <p:cNvPr id="31" name="Graphic 30" descr="Repeat"/>
          <p:cNvPicPr>
            <a:picLocks noChangeAspect="1"/>
          </p:cNvPicPr>
          <p:nvPr/>
        </p:nvPicPr>
        <p:blipFill>
          <a:blip r:embed="rId3"/>
          <a:stretch>
            <a:fillRect/>
          </a:stretch>
        </p:blipFill>
        <p:spPr>
          <a:xfrm>
            <a:off x="3266909" y="5187201"/>
            <a:ext cx="533049" cy="533049"/>
          </a:xfrm>
          <a:prstGeom prst="rect">
            <a:avLst/>
          </a:prstGeom>
        </p:spPr>
      </p:pic>
      <p:sp>
        <p:nvSpPr>
          <p:cNvPr id="45" name="Oval 44"/>
          <p:cNvSpPr/>
          <p:nvPr/>
        </p:nvSpPr>
        <p:spPr>
          <a:xfrm>
            <a:off x="3150719" y="1762095"/>
            <a:ext cx="765429" cy="765429"/>
          </a:xfrm>
          <a:prstGeom prst="ellipse">
            <a:avLst/>
          </a:prstGeom>
          <a:solidFill>
            <a:schemeClr val="bg1">
              <a:lumMod val="9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nvGrpSpPr>
          <p:cNvPr id="46" name="Group 45"/>
          <p:cNvGrpSpPr/>
          <p:nvPr/>
        </p:nvGrpSpPr>
        <p:grpSpPr>
          <a:xfrm>
            <a:off x="3341616" y="1922822"/>
            <a:ext cx="370381" cy="433975"/>
            <a:chOff x="663575" y="2000250"/>
            <a:chExt cx="841375" cy="985838"/>
          </a:xfrm>
          <a:solidFill>
            <a:schemeClr val="accent3"/>
          </a:solidFill>
        </p:grpSpPr>
        <p:sp>
          <p:nvSpPr>
            <p:cNvPr id="47" name="Freeform 5"/>
            <p:cNvSpPr/>
            <p:nvPr/>
          </p:nvSpPr>
          <p:spPr bwMode="auto">
            <a:xfrm>
              <a:off x="663575" y="2000250"/>
              <a:ext cx="841375" cy="985838"/>
            </a:xfrm>
            <a:custGeom>
              <a:avLst/>
              <a:gdLst>
                <a:gd name="T0" fmla="*/ 5164 w 5469"/>
                <a:gd name="T1" fmla="*/ 1567 h 6400"/>
                <a:gd name="T2" fmla="*/ 4811 w 5469"/>
                <a:gd name="T3" fmla="*/ 1567 h 6400"/>
                <a:gd name="T4" fmla="*/ 4717 w 5469"/>
                <a:gd name="T5" fmla="*/ 1661 h 6400"/>
                <a:gd name="T6" fmla="*/ 4811 w 5469"/>
                <a:gd name="T7" fmla="*/ 1755 h 6400"/>
                <a:gd name="T8" fmla="*/ 5164 w 5469"/>
                <a:gd name="T9" fmla="*/ 1755 h 6400"/>
                <a:gd name="T10" fmla="*/ 5469 w 5469"/>
                <a:gd name="T11" fmla="*/ 1450 h 6400"/>
                <a:gd name="T12" fmla="*/ 5469 w 5469"/>
                <a:gd name="T13" fmla="*/ 554 h 6400"/>
                <a:gd name="T14" fmla="*/ 4915 w 5469"/>
                <a:gd name="T15" fmla="*/ 0 h 6400"/>
                <a:gd name="T16" fmla="*/ 4915 w 5469"/>
                <a:gd name="T17" fmla="*/ 0 h 6400"/>
                <a:gd name="T18" fmla="*/ 633 w 5469"/>
                <a:gd name="T19" fmla="*/ 0 h 6400"/>
                <a:gd name="T20" fmla="*/ 0 w 5469"/>
                <a:gd name="T21" fmla="*/ 633 h 6400"/>
                <a:gd name="T22" fmla="*/ 0 w 5469"/>
                <a:gd name="T23" fmla="*/ 5153 h 6400"/>
                <a:gd name="T24" fmla="*/ 94 w 5469"/>
                <a:gd name="T25" fmla="*/ 5246 h 6400"/>
                <a:gd name="T26" fmla="*/ 188 w 5469"/>
                <a:gd name="T27" fmla="*/ 5153 h 6400"/>
                <a:gd name="T28" fmla="*/ 188 w 5469"/>
                <a:gd name="T29" fmla="*/ 633 h 6400"/>
                <a:gd name="T30" fmla="*/ 633 w 5469"/>
                <a:gd name="T31" fmla="*/ 188 h 6400"/>
                <a:gd name="T32" fmla="*/ 4500 w 5469"/>
                <a:gd name="T33" fmla="*/ 188 h 6400"/>
                <a:gd name="T34" fmla="*/ 4361 w 5469"/>
                <a:gd name="T35" fmla="*/ 554 h 6400"/>
                <a:gd name="T36" fmla="*/ 4361 w 5469"/>
                <a:gd name="T37" fmla="*/ 813 h 6400"/>
                <a:gd name="T38" fmla="*/ 4361 w 5469"/>
                <a:gd name="T39" fmla="*/ 1661 h 6400"/>
                <a:gd name="T40" fmla="*/ 4361 w 5469"/>
                <a:gd name="T41" fmla="*/ 4739 h 6400"/>
                <a:gd name="T42" fmla="*/ 4361 w 5469"/>
                <a:gd name="T43" fmla="*/ 5846 h 6400"/>
                <a:gd name="T44" fmla="*/ 4500 w 5469"/>
                <a:gd name="T45" fmla="*/ 6212 h 6400"/>
                <a:gd name="T46" fmla="*/ 554 w 5469"/>
                <a:gd name="T47" fmla="*/ 6212 h 6400"/>
                <a:gd name="T48" fmla="*/ 188 w 5469"/>
                <a:gd name="T49" fmla="*/ 5846 h 6400"/>
                <a:gd name="T50" fmla="*/ 188 w 5469"/>
                <a:gd name="T51" fmla="*/ 5586 h 6400"/>
                <a:gd name="T52" fmla="*/ 94 w 5469"/>
                <a:gd name="T53" fmla="*/ 5492 h 6400"/>
                <a:gd name="T54" fmla="*/ 0 w 5469"/>
                <a:gd name="T55" fmla="*/ 5586 h 6400"/>
                <a:gd name="T56" fmla="*/ 0 w 5469"/>
                <a:gd name="T57" fmla="*/ 5846 h 6400"/>
                <a:gd name="T58" fmla="*/ 554 w 5469"/>
                <a:gd name="T59" fmla="*/ 6400 h 6400"/>
                <a:gd name="T60" fmla="*/ 4915 w 5469"/>
                <a:gd name="T61" fmla="*/ 6400 h 6400"/>
                <a:gd name="T62" fmla="*/ 4915 w 5469"/>
                <a:gd name="T63" fmla="*/ 6400 h 6400"/>
                <a:gd name="T64" fmla="*/ 4915 w 5469"/>
                <a:gd name="T65" fmla="*/ 6400 h 6400"/>
                <a:gd name="T66" fmla="*/ 5469 w 5469"/>
                <a:gd name="T67" fmla="*/ 5846 h 6400"/>
                <a:gd name="T68" fmla="*/ 5469 w 5469"/>
                <a:gd name="T69" fmla="*/ 4900 h 6400"/>
                <a:gd name="T70" fmla="*/ 5214 w 5469"/>
                <a:gd name="T71" fmla="*/ 4645 h 6400"/>
                <a:gd name="T72" fmla="*/ 4814 w 5469"/>
                <a:gd name="T73" fmla="*/ 4645 h 6400"/>
                <a:gd name="T74" fmla="*/ 4720 w 5469"/>
                <a:gd name="T75" fmla="*/ 4739 h 6400"/>
                <a:gd name="T76" fmla="*/ 4814 w 5469"/>
                <a:gd name="T77" fmla="*/ 4833 h 6400"/>
                <a:gd name="T78" fmla="*/ 5214 w 5469"/>
                <a:gd name="T79" fmla="*/ 4833 h 6400"/>
                <a:gd name="T80" fmla="*/ 5281 w 5469"/>
                <a:gd name="T81" fmla="*/ 4900 h 6400"/>
                <a:gd name="T82" fmla="*/ 5281 w 5469"/>
                <a:gd name="T83" fmla="*/ 5846 h 6400"/>
                <a:gd name="T84" fmla="*/ 4915 w 5469"/>
                <a:gd name="T85" fmla="*/ 6213 h 6400"/>
                <a:gd name="T86" fmla="*/ 4548 w 5469"/>
                <a:gd name="T87" fmla="*/ 5846 h 6400"/>
                <a:gd name="T88" fmla="*/ 4548 w 5469"/>
                <a:gd name="T89" fmla="*/ 4739 h 6400"/>
                <a:gd name="T90" fmla="*/ 4548 w 5469"/>
                <a:gd name="T91" fmla="*/ 1661 h 6400"/>
                <a:gd name="T92" fmla="*/ 4548 w 5469"/>
                <a:gd name="T93" fmla="*/ 813 h 6400"/>
                <a:gd name="T94" fmla="*/ 4548 w 5469"/>
                <a:gd name="T95" fmla="*/ 554 h 6400"/>
                <a:gd name="T96" fmla="*/ 4915 w 5469"/>
                <a:gd name="T97" fmla="*/ 188 h 6400"/>
                <a:gd name="T98" fmla="*/ 5281 w 5469"/>
                <a:gd name="T99" fmla="*/ 554 h 6400"/>
                <a:gd name="T100" fmla="*/ 5281 w 5469"/>
                <a:gd name="T101" fmla="*/ 1450 h 6400"/>
                <a:gd name="T102" fmla="*/ 5164 w 5469"/>
                <a:gd name="T103" fmla="*/ 1567 h 6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69" h="6400">
                  <a:moveTo>
                    <a:pt x="5164" y="1567"/>
                  </a:moveTo>
                  <a:lnTo>
                    <a:pt x="4811" y="1567"/>
                  </a:lnTo>
                  <a:cubicBezTo>
                    <a:pt x="4759" y="1567"/>
                    <a:pt x="4717" y="1609"/>
                    <a:pt x="4717" y="1661"/>
                  </a:cubicBezTo>
                  <a:cubicBezTo>
                    <a:pt x="4717" y="1713"/>
                    <a:pt x="4759" y="1755"/>
                    <a:pt x="4811" y="1755"/>
                  </a:cubicBezTo>
                  <a:lnTo>
                    <a:pt x="5164" y="1755"/>
                  </a:lnTo>
                  <a:cubicBezTo>
                    <a:pt x="5332" y="1755"/>
                    <a:pt x="5469" y="1618"/>
                    <a:pt x="5469" y="1450"/>
                  </a:cubicBezTo>
                  <a:lnTo>
                    <a:pt x="5469" y="554"/>
                  </a:lnTo>
                  <a:cubicBezTo>
                    <a:pt x="5469" y="249"/>
                    <a:pt x="5220" y="0"/>
                    <a:pt x="4915" y="0"/>
                  </a:cubicBezTo>
                  <a:lnTo>
                    <a:pt x="4915" y="0"/>
                  </a:lnTo>
                  <a:lnTo>
                    <a:pt x="633" y="0"/>
                  </a:lnTo>
                  <a:cubicBezTo>
                    <a:pt x="284" y="0"/>
                    <a:pt x="0" y="284"/>
                    <a:pt x="0" y="633"/>
                  </a:cubicBezTo>
                  <a:lnTo>
                    <a:pt x="0" y="5153"/>
                  </a:lnTo>
                  <a:cubicBezTo>
                    <a:pt x="0" y="5204"/>
                    <a:pt x="42" y="5246"/>
                    <a:pt x="94" y="5246"/>
                  </a:cubicBezTo>
                  <a:cubicBezTo>
                    <a:pt x="146" y="5246"/>
                    <a:pt x="188" y="5204"/>
                    <a:pt x="188" y="5153"/>
                  </a:cubicBezTo>
                  <a:lnTo>
                    <a:pt x="188" y="633"/>
                  </a:lnTo>
                  <a:cubicBezTo>
                    <a:pt x="188" y="387"/>
                    <a:pt x="387" y="188"/>
                    <a:pt x="633" y="188"/>
                  </a:cubicBezTo>
                  <a:lnTo>
                    <a:pt x="4500" y="188"/>
                  </a:lnTo>
                  <a:cubicBezTo>
                    <a:pt x="4413" y="285"/>
                    <a:pt x="4361" y="414"/>
                    <a:pt x="4361" y="554"/>
                  </a:cubicBezTo>
                  <a:lnTo>
                    <a:pt x="4361" y="813"/>
                  </a:lnTo>
                  <a:lnTo>
                    <a:pt x="4361" y="1661"/>
                  </a:lnTo>
                  <a:lnTo>
                    <a:pt x="4361" y="4739"/>
                  </a:lnTo>
                  <a:lnTo>
                    <a:pt x="4361" y="5846"/>
                  </a:lnTo>
                  <a:cubicBezTo>
                    <a:pt x="4361" y="5986"/>
                    <a:pt x="4413" y="6115"/>
                    <a:pt x="4500" y="6212"/>
                  </a:cubicBezTo>
                  <a:lnTo>
                    <a:pt x="554" y="6212"/>
                  </a:lnTo>
                  <a:cubicBezTo>
                    <a:pt x="352" y="6213"/>
                    <a:pt x="188" y="6048"/>
                    <a:pt x="188" y="5846"/>
                  </a:cubicBezTo>
                  <a:lnTo>
                    <a:pt x="188" y="5586"/>
                  </a:lnTo>
                  <a:cubicBezTo>
                    <a:pt x="188" y="5534"/>
                    <a:pt x="146" y="5492"/>
                    <a:pt x="94" y="5492"/>
                  </a:cubicBezTo>
                  <a:cubicBezTo>
                    <a:pt x="42" y="5492"/>
                    <a:pt x="0" y="5534"/>
                    <a:pt x="0" y="5586"/>
                  </a:cubicBezTo>
                  <a:lnTo>
                    <a:pt x="0" y="5846"/>
                  </a:lnTo>
                  <a:cubicBezTo>
                    <a:pt x="0" y="6151"/>
                    <a:pt x="249" y="6400"/>
                    <a:pt x="554" y="6400"/>
                  </a:cubicBezTo>
                  <a:lnTo>
                    <a:pt x="4915" y="6400"/>
                  </a:lnTo>
                  <a:lnTo>
                    <a:pt x="4915" y="6400"/>
                  </a:lnTo>
                  <a:lnTo>
                    <a:pt x="4915" y="6400"/>
                  </a:lnTo>
                  <a:cubicBezTo>
                    <a:pt x="5220" y="6400"/>
                    <a:pt x="5469" y="6151"/>
                    <a:pt x="5469" y="5846"/>
                  </a:cubicBezTo>
                  <a:lnTo>
                    <a:pt x="5469" y="4900"/>
                  </a:lnTo>
                  <a:cubicBezTo>
                    <a:pt x="5469" y="4760"/>
                    <a:pt x="5355" y="4645"/>
                    <a:pt x="5214" y="4645"/>
                  </a:cubicBezTo>
                  <a:lnTo>
                    <a:pt x="4814" y="4645"/>
                  </a:lnTo>
                  <a:cubicBezTo>
                    <a:pt x="4762" y="4645"/>
                    <a:pt x="4720" y="4687"/>
                    <a:pt x="4720" y="4739"/>
                  </a:cubicBezTo>
                  <a:cubicBezTo>
                    <a:pt x="4720" y="4791"/>
                    <a:pt x="4762" y="4833"/>
                    <a:pt x="4814" y="4833"/>
                  </a:cubicBezTo>
                  <a:lnTo>
                    <a:pt x="5214" y="4833"/>
                  </a:lnTo>
                  <a:cubicBezTo>
                    <a:pt x="5251" y="4833"/>
                    <a:pt x="5281" y="4863"/>
                    <a:pt x="5281" y="4900"/>
                  </a:cubicBezTo>
                  <a:lnTo>
                    <a:pt x="5281" y="5846"/>
                  </a:lnTo>
                  <a:cubicBezTo>
                    <a:pt x="5281" y="6048"/>
                    <a:pt x="5117" y="6213"/>
                    <a:pt x="4915" y="6213"/>
                  </a:cubicBezTo>
                  <a:cubicBezTo>
                    <a:pt x="4713" y="6213"/>
                    <a:pt x="4548" y="6048"/>
                    <a:pt x="4548" y="5846"/>
                  </a:cubicBezTo>
                  <a:lnTo>
                    <a:pt x="4548" y="4739"/>
                  </a:lnTo>
                  <a:lnTo>
                    <a:pt x="4548" y="1661"/>
                  </a:lnTo>
                  <a:lnTo>
                    <a:pt x="4548" y="813"/>
                  </a:lnTo>
                  <a:lnTo>
                    <a:pt x="4548" y="554"/>
                  </a:lnTo>
                  <a:cubicBezTo>
                    <a:pt x="4548" y="352"/>
                    <a:pt x="4713" y="188"/>
                    <a:pt x="4915" y="188"/>
                  </a:cubicBezTo>
                  <a:cubicBezTo>
                    <a:pt x="5117" y="188"/>
                    <a:pt x="5281" y="352"/>
                    <a:pt x="5281" y="554"/>
                  </a:cubicBezTo>
                  <a:lnTo>
                    <a:pt x="5281" y="1450"/>
                  </a:lnTo>
                  <a:cubicBezTo>
                    <a:pt x="5281" y="1515"/>
                    <a:pt x="5229" y="1567"/>
                    <a:pt x="5164" y="1567"/>
                  </a:cubicBezTo>
                  <a:close/>
                </a:path>
              </a:pathLst>
            </a:custGeom>
            <a:grpFill/>
            <a:ln w="0">
              <a:noFill/>
              <a:prstDash val="solid"/>
              <a:round/>
            </a:ln>
          </p:spPr>
          <p:txBody>
            <a:bodyPr vert="horz" wrap="square" lIns="91440" tIns="45720" rIns="91440" bIns="45720" numCol="1" anchor="t" anchorCtr="0" compatLnSpc="1"/>
            <a:lstStyle/>
            <a:p>
              <a:endParaRPr lang="en-US" b="1"/>
            </a:p>
          </p:txBody>
        </p:sp>
        <p:sp>
          <p:nvSpPr>
            <p:cNvPr id="48" name="Freeform 6"/>
            <p:cNvSpPr/>
            <p:nvPr/>
          </p:nvSpPr>
          <p:spPr bwMode="auto">
            <a:xfrm>
              <a:off x="754063" y="2119313"/>
              <a:ext cx="104775" cy="76200"/>
            </a:xfrm>
            <a:custGeom>
              <a:avLst/>
              <a:gdLst>
                <a:gd name="T0" fmla="*/ 640 w 677"/>
                <a:gd name="T1" fmla="*/ 37 h 500"/>
                <a:gd name="T2" fmla="*/ 507 w 677"/>
                <a:gd name="T3" fmla="*/ 37 h 500"/>
                <a:gd name="T4" fmla="*/ 270 w 677"/>
                <a:gd name="T5" fmla="*/ 274 h 500"/>
                <a:gd name="T6" fmla="*/ 169 w 677"/>
                <a:gd name="T7" fmla="*/ 173 h 500"/>
                <a:gd name="T8" fmla="*/ 37 w 677"/>
                <a:gd name="T9" fmla="*/ 173 h 500"/>
                <a:gd name="T10" fmla="*/ 37 w 677"/>
                <a:gd name="T11" fmla="*/ 305 h 500"/>
                <a:gd name="T12" fmla="*/ 204 w 677"/>
                <a:gd name="T13" fmla="*/ 473 h 500"/>
                <a:gd name="T14" fmla="*/ 270 w 677"/>
                <a:gd name="T15" fmla="*/ 500 h 500"/>
                <a:gd name="T16" fmla="*/ 337 w 677"/>
                <a:gd name="T17" fmla="*/ 473 h 500"/>
                <a:gd name="T18" fmla="*/ 640 w 677"/>
                <a:gd name="T19" fmla="*/ 169 h 500"/>
                <a:gd name="T20" fmla="*/ 640 w 677"/>
                <a:gd name="T21" fmla="*/ 37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7" h="500">
                  <a:moveTo>
                    <a:pt x="640" y="37"/>
                  </a:moveTo>
                  <a:cubicBezTo>
                    <a:pt x="603" y="0"/>
                    <a:pt x="544" y="0"/>
                    <a:pt x="507" y="37"/>
                  </a:cubicBezTo>
                  <a:lnTo>
                    <a:pt x="270" y="274"/>
                  </a:lnTo>
                  <a:lnTo>
                    <a:pt x="169" y="173"/>
                  </a:lnTo>
                  <a:cubicBezTo>
                    <a:pt x="133" y="136"/>
                    <a:pt x="73" y="136"/>
                    <a:pt x="37" y="173"/>
                  </a:cubicBezTo>
                  <a:cubicBezTo>
                    <a:pt x="0" y="209"/>
                    <a:pt x="0" y="269"/>
                    <a:pt x="37" y="305"/>
                  </a:cubicBezTo>
                  <a:lnTo>
                    <a:pt x="204" y="473"/>
                  </a:lnTo>
                  <a:cubicBezTo>
                    <a:pt x="222" y="491"/>
                    <a:pt x="246" y="500"/>
                    <a:pt x="270" y="500"/>
                  </a:cubicBezTo>
                  <a:cubicBezTo>
                    <a:pt x="294" y="500"/>
                    <a:pt x="318" y="491"/>
                    <a:pt x="337" y="473"/>
                  </a:cubicBezTo>
                  <a:lnTo>
                    <a:pt x="640" y="169"/>
                  </a:lnTo>
                  <a:cubicBezTo>
                    <a:pt x="677" y="133"/>
                    <a:pt x="677" y="73"/>
                    <a:pt x="640" y="37"/>
                  </a:cubicBezTo>
                  <a:close/>
                </a:path>
              </a:pathLst>
            </a:custGeom>
            <a:grpFill/>
            <a:ln w="0">
              <a:noFill/>
              <a:prstDash val="solid"/>
              <a:round/>
            </a:ln>
          </p:spPr>
          <p:txBody>
            <a:bodyPr vert="horz" wrap="square" lIns="91440" tIns="45720" rIns="91440" bIns="45720" numCol="1" anchor="t" anchorCtr="0" compatLnSpc="1"/>
            <a:lstStyle/>
            <a:p>
              <a:endParaRPr lang="en-US" b="1"/>
            </a:p>
          </p:txBody>
        </p:sp>
        <p:sp>
          <p:nvSpPr>
            <p:cNvPr id="49" name="Freeform 7"/>
            <p:cNvSpPr/>
            <p:nvPr/>
          </p:nvSpPr>
          <p:spPr bwMode="auto">
            <a:xfrm>
              <a:off x="754063" y="2254250"/>
              <a:ext cx="104775" cy="76200"/>
            </a:xfrm>
            <a:custGeom>
              <a:avLst/>
              <a:gdLst>
                <a:gd name="T0" fmla="*/ 640 w 677"/>
                <a:gd name="T1" fmla="*/ 36 h 500"/>
                <a:gd name="T2" fmla="*/ 507 w 677"/>
                <a:gd name="T3" fmla="*/ 36 h 500"/>
                <a:gd name="T4" fmla="*/ 270 w 677"/>
                <a:gd name="T5" fmla="*/ 273 h 500"/>
                <a:gd name="T6" fmla="*/ 169 w 677"/>
                <a:gd name="T7" fmla="*/ 172 h 500"/>
                <a:gd name="T8" fmla="*/ 37 w 677"/>
                <a:gd name="T9" fmla="*/ 172 h 500"/>
                <a:gd name="T10" fmla="*/ 37 w 677"/>
                <a:gd name="T11" fmla="*/ 305 h 500"/>
                <a:gd name="T12" fmla="*/ 204 w 677"/>
                <a:gd name="T13" fmla="*/ 472 h 500"/>
                <a:gd name="T14" fmla="*/ 270 w 677"/>
                <a:gd name="T15" fmla="*/ 500 h 500"/>
                <a:gd name="T16" fmla="*/ 337 w 677"/>
                <a:gd name="T17" fmla="*/ 472 h 500"/>
                <a:gd name="T18" fmla="*/ 640 w 677"/>
                <a:gd name="T19" fmla="*/ 169 h 500"/>
                <a:gd name="T20" fmla="*/ 640 w 677"/>
                <a:gd name="T21" fmla="*/ 3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7" h="500">
                  <a:moveTo>
                    <a:pt x="640" y="36"/>
                  </a:moveTo>
                  <a:cubicBezTo>
                    <a:pt x="603" y="0"/>
                    <a:pt x="544" y="0"/>
                    <a:pt x="507" y="36"/>
                  </a:cubicBezTo>
                  <a:lnTo>
                    <a:pt x="270" y="273"/>
                  </a:lnTo>
                  <a:lnTo>
                    <a:pt x="169" y="172"/>
                  </a:lnTo>
                  <a:cubicBezTo>
                    <a:pt x="133" y="136"/>
                    <a:pt x="73" y="136"/>
                    <a:pt x="37" y="172"/>
                  </a:cubicBezTo>
                  <a:cubicBezTo>
                    <a:pt x="0" y="209"/>
                    <a:pt x="0" y="268"/>
                    <a:pt x="37" y="305"/>
                  </a:cubicBezTo>
                  <a:lnTo>
                    <a:pt x="204" y="472"/>
                  </a:lnTo>
                  <a:cubicBezTo>
                    <a:pt x="222" y="490"/>
                    <a:pt x="246" y="500"/>
                    <a:pt x="270" y="500"/>
                  </a:cubicBezTo>
                  <a:cubicBezTo>
                    <a:pt x="294" y="500"/>
                    <a:pt x="318" y="491"/>
                    <a:pt x="337" y="472"/>
                  </a:cubicBezTo>
                  <a:lnTo>
                    <a:pt x="640" y="169"/>
                  </a:lnTo>
                  <a:cubicBezTo>
                    <a:pt x="677" y="132"/>
                    <a:pt x="677" y="73"/>
                    <a:pt x="640" y="36"/>
                  </a:cubicBezTo>
                  <a:close/>
                </a:path>
              </a:pathLst>
            </a:custGeom>
            <a:grpFill/>
            <a:ln w="0">
              <a:noFill/>
              <a:prstDash val="solid"/>
              <a:round/>
            </a:ln>
          </p:spPr>
          <p:txBody>
            <a:bodyPr vert="horz" wrap="square" lIns="91440" tIns="45720" rIns="91440" bIns="45720" numCol="1" anchor="t" anchorCtr="0" compatLnSpc="1"/>
            <a:lstStyle/>
            <a:p>
              <a:endParaRPr lang="en-US" b="1"/>
            </a:p>
          </p:txBody>
        </p:sp>
        <p:sp>
          <p:nvSpPr>
            <p:cNvPr id="50" name="Freeform 8"/>
            <p:cNvSpPr/>
            <p:nvPr/>
          </p:nvSpPr>
          <p:spPr bwMode="auto">
            <a:xfrm>
              <a:off x="927100" y="2135188"/>
              <a:ext cx="328613" cy="28575"/>
            </a:xfrm>
            <a:custGeom>
              <a:avLst/>
              <a:gdLst>
                <a:gd name="T0" fmla="*/ 2044 w 2138"/>
                <a:gd name="T1" fmla="*/ 0 h 188"/>
                <a:gd name="T2" fmla="*/ 94 w 2138"/>
                <a:gd name="T3" fmla="*/ 0 h 188"/>
                <a:gd name="T4" fmla="*/ 0 w 2138"/>
                <a:gd name="T5" fmla="*/ 94 h 188"/>
                <a:gd name="T6" fmla="*/ 94 w 2138"/>
                <a:gd name="T7" fmla="*/ 188 h 188"/>
                <a:gd name="T8" fmla="*/ 2044 w 2138"/>
                <a:gd name="T9" fmla="*/ 188 h 188"/>
                <a:gd name="T10" fmla="*/ 2138 w 2138"/>
                <a:gd name="T11" fmla="*/ 94 h 188"/>
                <a:gd name="T12" fmla="*/ 2044 w 2138"/>
                <a:gd name="T13" fmla="*/ 0 h 188"/>
              </a:gdLst>
              <a:ahLst/>
              <a:cxnLst>
                <a:cxn ang="0">
                  <a:pos x="T0" y="T1"/>
                </a:cxn>
                <a:cxn ang="0">
                  <a:pos x="T2" y="T3"/>
                </a:cxn>
                <a:cxn ang="0">
                  <a:pos x="T4" y="T5"/>
                </a:cxn>
                <a:cxn ang="0">
                  <a:pos x="T6" y="T7"/>
                </a:cxn>
                <a:cxn ang="0">
                  <a:pos x="T8" y="T9"/>
                </a:cxn>
                <a:cxn ang="0">
                  <a:pos x="T10" y="T11"/>
                </a:cxn>
                <a:cxn ang="0">
                  <a:pos x="T12" y="T13"/>
                </a:cxn>
              </a:cxnLst>
              <a:rect l="0" t="0" r="r" b="b"/>
              <a:pathLst>
                <a:path w="2138" h="188">
                  <a:moveTo>
                    <a:pt x="2044" y="0"/>
                  </a:moveTo>
                  <a:lnTo>
                    <a:pt x="94" y="0"/>
                  </a:lnTo>
                  <a:cubicBezTo>
                    <a:pt x="42" y="0"/>
                    <a:pt x="0" y="42"/>
                    <a:pt x="0" y="94"/>
                  </a:cubicBezTo>
                  <a:cubicBezTo>
                    <a:pt x="0" y="146"/>
                    <a:pt x="42" y="188"/>
                    <a:pt x="94" y="188"/>
                  </a:cubicBezTo>
                  <a:lnTo>
                    <a:pt x="2044" y="188"/>
                  </a:lnTo>
                  <a:cubicBezTo>
                    <a:pt x="2096" y="188"/>
                    <a:pt x="2138" y="146"/>
                    <a:pt x="2138" y="94"/>
                  </a:cubicBezTo>
                  <a:cubicBezTo>
                    <a:pt x="2138" y="42"/>
                    <a:pt x="2096" y="0"/>
                    <a:pt x="2044" y="0"/>
                  </a:cubicBezTo>
                  <a:close/>
                </a:path>
              </a:pathLst>
            </a:custGeom>
            <a:grpFill/>
            <a:ln w="0">
              <a:noFill/>
              <a:prstDash val="solid"/>
              <a:round/>
            </a:ln>
          </p:spPr>
          <p:txBody>
            <a:bodyPr vert="horz" wrap="square" lIns="91440" tIns="45720" rIns="91440" bIns="45720" numCol="1" anchor="t" anchorCtr="0" compatLnSpc="1"/>
            <a:lstStyle/>
            <a:p>
              <a:endParaRPr lang="en-US" b="1"/>
            </a:p>
          </p:txBody>
        </p:sp>
        <p:sp>
          <p:nvSpPr>
            <p:cNvPr id="51" name="Freeform 9"/>
            <p:cNvSpPr/>
            <p:nvPr/>
          </p:nvSpPr>
          <p:spPr bwMode="auto">
            <a:xfrm>
              <a:off x="927100" y="2292350"/>
              <a:ext cx="328613" cy="28575"/>
            </a:xfrm>
            <a:custGeom>
              <a:avLst/>
              <a:gdLst>
                <a:gd name="T0" fmla="*/ 2044 w 2138"/>
                <a:gd name="T1" fmla="*/ 0 h 187"/>
                <a:gd name="T2" fmla="*/ 94 w 2138"/>
                <a:gd name="T3" fmla="*/ 0 h 187"/>
                <a:gd name="T4" fmla="*/ 0 w 2138"/>
                <a:gd name="T5" fmla="*/ 94 h 187"/>
                <a:gd name="T6" fmla="*/ 94 w 2138"/>
                <a:gd name="T7" fmla="*/ 187 h 187"/>
                <a:gd name="T8" fmla="*/ 2044 w 2138"/>
                <a:gd name="T9" fmla="*/ 187 h 187"/>
                <a:gd name="T10" fmla="*/ 2138 w 2138"/>
                <a:gd name="T11" fmla="*/ 94 h 187"/>
                <a:gd name="T12" fmla="*/ 2044 w 2138"/>
                <a:gd name="T13" fmla="*/ 0 h 187"/>
              </a:gdLst>
              <a:ahLst/>
              <a:cxnLst>
                <a:cxn ang="0">
                  <a:pos x="T0" y="T1"/>
                </a:cxn>
                <a:cxn ang="0">
                  <a:pos x="T2" y="T3"/>
                </a:cxn>
                <a:cxn ang="0">
                  <a:pos x="T4" y="T5"/>
                </a:cxn>
                <a:cxn ang="0">
                  <a:pos x="T6" y="T7"/>
                </a:cxn>
                <a:cxn ang="0">
                  <a:pos x="T8" y="T9"/>
                </a:cxn>
                <a:cxn ang="0">
                  <a:pos x="T10" y="T11"/>
                </a:cxn>
                <a:cxn ang="0">
                  <a:pos x="T12" y="T13"/>
                </a:cxn>
              </a:cxnLst>
              <a:rect l="0" t="0" r="r" b="b"/>
              <a:pathLst>
                <a:path w="2138" h="187">
                  <a:moveTo>
                    <a:pt x="2044" y="0"/>
                  </a:moveTo>
                  <a:lnTo>
                    <a:pt x="94" y="0"/>
                  </a:lnTo>
                  <a:cubicBezTo>
                    <a:pt x="42" y="0"/>
                    <a:pt x="0" y="42"/>
                    <a:pt x="0" y="94"/>
                  </a:cubicBezTo>
                  <a:cubicBezTo>
                    <a:pt x="0" y="145"/>
                    <a:pt x="42" y="187"/>
                    <a:pt x="94" y="187"/>
                  </a:cubicBezTo>
                  <a:lnTo>
                    <a:pt x="2044" y="187"/>
                  </a:lnTo>
                  <a:cubicBezTo>
                    <a:pt x="2096" y="187"/>
                    <a:pt x="2138" y="145"/>
                    <a:pt x="2138" y="94"/>
                  </a:cubicBezTo>
                  <a:cubicBezTo>
                    <a:pt x="2138" y="42"/>
                    <a:pt x="2096" y="0"/>
                    <a:pt x="2044" y="0"/>
                  </a:cubicBezTo>
                  <a:close/>
                </a:path>
              </a:pathLst>
            </a:custGeom>
            <a:grpFill/>
            <a:ln w="0">
              <a:noFill/>
              <a:prstDash val="solid"/>
              <a:round/>
            </a:ln>
          </p:spPr>
          <p:txBody>
            <a:bodyPr vert="horz" wrap="square" lIns="91440" tIns="45720" rIns="91440" bIns="45720" numCol="1" anchor="t" anchorCtr="0" compatLnSpc="1"/>
            <a:lstStyle/>
            <a:p>
              <a:endParaRPr lang="en-US" b="1"/>
            </a:p>
          </p:txBody>
        </p:sp>
        <p:sp>
          <p:nvSpPr>
            <p:cNvPr id="52" name="Freeform 10"/>
            <p:cNvSpPr/>
            <p:nvPr/>
          </p:nvSpPr>
          <p:spPr bwMode="auto">
            <a:xfrm>
              <a:off x="927100" y="2466975"/>
              <a:ext cx="328613" cy="28575"/>
            </a:xfrm>
            <a:custGeom>
              <a:avLst/>
              <a:gdLst>
                <a:gd name="T0" fmla="*/ 2044 w 2138"/>
                <a:gd name="T1" fmla="*/ 0 h 187"/>
                <a:gd name="T2" fmla="*/ 94 w 2138"/>
                <a:gd name="T3" fmla="*/ 0 h 187"/>
                <a:gd name="T4" fmla="*/ 0 w 2138"/>
                <a:gd name="T5" fmla="*/ 93 h 187"/>
                <a:gd name="T6" fmla="*/ 94 w 2138"/>
                <a:gd name="T7" fmla="*/ 187 h 187"/>
                <a:gd name="T8" fmla="*/ 2044 w 2138"/>
                <a:gd name="T9" fmla="*/ 187 h 187"/>
                <a:gd name="T10" fmla="*/ 2138 w 2138"/>
                <a:gd name="T11" fmla="*/ 93 h 187"/>
                <a:gd name="T12" fmla="*/ 2044 w 2138"/>
                <a:gd name="T13" fmla="*/ 0 h 187"/>
              </a:gdLst>
              <a:ahLst/>
              <a:cxnLst>
                <a:cxn ang="0">
                  <a:pos x="T0" y="T1"/>
                </a:cxn>
                <a:cxn ang="0">
                  <a:pos x="T2" y="T3"/>
                </a:cxn>
                <a:cxn ang="0">
                  <a:pos x="T4" y="T5"/>
                </a:cxn>
                <a:cxn ang="0">
                  <a:pos x="T6" y="T7"/>
                </a:cxn>
                <a:cxn ang="0">
                  <a:pos x="T8" y="T9"/>
                </a:cxn>
                <a:cxn ang="0">
                  <a:pos x="T10" y="T11"/>
                </a:cxn>
                <a:cxn ang="0">
                  <a:pos x="T12" y="T13"/>
                </a:cxn>
              </a:cxnLst>
              <a:rect l="0" t="0" r="r" b="b"/>
              <a:pathLst>
                <a:path w="2138" h="187">
                  <a:moveTo>
                    <a:pt x="2044" y="0"/>
                  </a:moveTo>
                  <a:lnTo>
                    <a:pt x="94" y="0"/>
                  </a:lnTo>
                  <a:cubicBezTo>
                    <a:pt x="42" y="0"/>
                    <a:pt x="0" y="42"/>
                    <a:pt x="0" y="93"/>
                  </a:cubicBezTo>
                  <a:cubicBezTo>
                    <a:pt x="0" y="145"/>
                    <a:pt x="42" y="187"/>
                    <a:pt x="94" y="187"/>
                  </a:cubicBezTo>
                  <a:lnTo>
                    <a:pt x="2044" y="187"/>
                  </a:lnTo>
                  <a:cubicBezTo>
                    <a:pt x="2096" y="187"/>
                    <a:pt x="2138" y="145"/>
                    <a:pt x="2138" y="93"/>
                  </a:cubicBezTo>
                  <a:cubicBezTo>
                    <a:pt x="2138" y="42"/>
                    <a:pt x="2096" y="0"/>
                    <a:pt x="2044" y="0"/>
                  </a:cubicBezTo>
                  <a:close/>
                </a:path>
              </a:pathLst>
            </a:custGeom>
            <a:grpFill/>
            <a:ln w="0">
              <a:noFill/>
              <a:prstDash val="solid"/>
              <a:round/>
            </a:ln>
          </p:spPr>
          <p:txBody>
            <a:bodyPr vert="horz" wrap="square" lIns="91440" tIns="45720" rIns="91440" bIns="45720" numCol="1" anchor="t" anchorCtr="0" compatLnSpc="1"/>
            <a:lstStyle/>
            <a:p>
              <a:endParaRPr lang="en-US" b="1"/>
            </a:p>
          </p:txBody>
        </p:sp>
        <p:sp>
          <p:nvSpPr>
            <p:cNvPr id="53" name="Freeform 11"/>
            <p:cNvSpPr>
              <a:spLocks noEditPoints="1"/>
            </p:cNvSpPr>
            <p:nvPr/>
          </p:nvSpPr>
          <p:spPr bwMode="auto">
            <a:xfrm>
              <a:off x="741363" y="2416175"/>
              <a:ext cx="130175" cy="130175"/>
            </a:xfrm>
            <a:custGeom>
              <a:avLst/>
              <a:gdLst>
                <a:gd name="T0" fmla="*/ 662 w 847"/>
                <a:gd name="T1" fmla="*/ 0 h 847"/>
                <a:gd name="T2" fmla="*/ 185 w 847"/>
                <a:gd name="T3" fmla="*/ 0 h 847"/>
                <a:gd name="T4" fmla="*/ 0 w 847"/>
                <a:gd name="T5" fmla="*/ 185 h 847"/>
                <a:gd name="T6" fmla="*/ 0 w 847"/>
                <a:gd name="T7" fmla="*/ 662 h 847"/>
                <a:gd name="T8" fmla="*/ 185 w 847"/>
                <a:gd name="T9" fmla="*/ 847 h 847"/>
                <a:gd name="T10" fmla="*/ 662 w 847"/>
                <a:gd name="T11" fmla="*/ 847 h 847"/>
                <a:gd name="T12" fmla="*/ 847 w 847"/>
                <a:gd name="T13" fmla="*/ 662 h 847"/>
                <a:gd name="T14" fmla="*/ 847 w 847"/>
                <a:gd name="T15" fmla="*/ 185 h 847"/>
                <a:gd name="T16" fmla="*/ 662 w 847"/>
                <a:gd name="T17" fmla="*/ 0 h 847"/>
                <a:gd name="T18" fmla="*/ 659 w 847"/>
                <a:gd name="T19" fmla="*/ 659 h 847"/>
                <a:gd name="T20" fmla="*/ 187 w 847"/>
                <a:gd name="T21" fmla="*/ 659 h 847"/>
                <a:gd name="T22" fmla="*/ 187 w 847"/>
                <a:gd name="T23" fmla="*/ 187 h 847"/>
                <a:gd name="T24" fmla="*/ 659 w 847"/>
                <a:gd name="T25" fmla="*/ 187 h 847"/>
                <a:gd name="T26" fmla="*/ 659 w 847"/>
                <a:gd name="T27" fmla="*/ 659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7" h="847">
                  <a:moveTo>
                    <a:pt x="662" y="0"/>
                  </a:moveTo>
                  <a:lnTo>
                    <a:pt x="185" y="0"/>
                  </a:lnTo>
                  <a:cubicBezTo>
                    <a:pt x="83" y="0"/>
                    <a:pt x="0" y="83"/>
                    <a:pt x="0" y="185"/>
                  </a:cubicBezTo>
                  <a:lnTo>
                    <a:pt x="0" y="662"/>
                  </a:lnTo>
                  <a:cubicBezTo>
                    <a:pt x="0" y="764"/>
                    <a:pt x="83" y="847"/>
                    <a:pt x="185" y="847"/>
                  </a:cubicBezTo>
                  <a:lnTo>
                    <a:pt x="662" y="847"/>
                  </a:lnTo>
                  <a:cubicBezTo>
                    <a:pt x="764" y="847"/>
                    <a:pt x="847" y="764"/>
                    <a:pt x="847" y="662"/>
                  </a:cubicBezTo>
                  <a:lnTo>
                    <a:pt x="847" y="185"/>
                  </a:lnTo>
                  <a:cubicBezTo>
                    <a:pt x="847" y="83"/>
                    <a:pt x="764" y="0"/>
                    <a:pt x="662" y="0"/>
                  </a:cubicBezTo>
                  <a:close/>
                  <a:moveTo>
                    <a:pt x="659" y="659"/>
                  </a:moveTo>
                  <a:lnTo>
                    <a:pt x="187" y="659"/>
                  </a:lnTo>
                  <a:lnTo>
                    <a:pt x="187" y="187"/>
                  </a:lnTo>
                  <a:lnTo>
                    <a:pt x="659" y="187"/>
                  </a:lnTo>
                  <a:lnTo>
                    <a:pt x="659" y="659"/>
                  </a:lnTo>
                  <a:close/>
                </a:path>
              </a:pathLst>
            </a:custGeom>
            <a:grpFill/>
            <a:ln w="0">
              <a:noFill/>
              <a:prstDash val="solid"/>
              <a:round/>
            </a:ln>
          </p:spPr>
          <p:txBody>
            <a:bodyPr vert="horz" wrap="square" lIns="91440" tIns="45720" rIns="91440" bIns="45720" numCol="1" anchor="t" anchorCtr="0" compatLnSpc="1"/>
            <a:lstStyle/>
            <a:p>
              <a:endParaRPr lang="en-US" b="1"/>
            </a:p>
          </p:txBody>
        </p:sp>
        <p:sp>
          <p:nvSpPr>
            <p:cNvPr id="54" name="Freeform 12"/>
            <p:cNvSpPr/>
            <p:nvPr/>
          </p:nvSpPr>
          <p:spPr bwMode="auto">
            <a:xfrm>
              <a:off x="927100" y="2627313"/>
              <a:ext cx="328613" cy="30163"/>
            </a:xfrm>
            <a:custGeom>
              <a:avLst/>
              <a:gdLst>
                <a:gd name="T0" fmla="*/ 2044 w 2138"/>
                <a:gd name="T1" fmla="*/ 0 h 187"/>
                <a:gd name="T2" fmla="*/ 94 w 2138"/>
                <a:gd name="T3" fmla="*/ 0 h 187"/>
                <a:gd name="T4" fmla="*/ 0 w 2138"/>
                <a:gd name="T5" fmla="*/ 93 h 187"/>
                <a:gd name="T6" fmla="*/ 94 w 2138"/>
                <a:gd name="T7" fmla="*/ 187 h 187"/>
                <a:gd name="T8" fmla="*/ 2044 w 2138"/>
                <a:gd name="T9" fmla="*/ 187 h 187"/>
                <a:gd name="T10" fmla="*/ 2138 w 2138"/>
                <a:gd name="T11" fmla="*/ 93 h 187"/>
                <a:gd name="T12" fmla="*/ 2044 w 2138"/>
                <a:gd name="T13" fmla="*/ 0 h 187"/>
              </a:gdLst>
              <a:ahLst/>
              <a:cxnLst>
                <a:cxn ang="0">
                  <a:pos x="T0" y="T1"/>
                </a:cxn>
                <a:cxn ang="0">
                  <a:pos x="T2" y="T3"/>
                </a:cxn>
                <a:cxn ang="0">
                  <a:pos x="T4" y="T5"/>
                </a:cxn>
                <a:cxn ang="0">
                  <a:pos x="T6" y="T7"/>
                </a:cxn>
                <a:cxn ang="0">
                  <a:pos x="T8" y="T9"/>
                </a:cxn>
                <a:cxn ang="0">
                  <a:pos x="T10" y="T11"/>
                </a:cxn>
                <a:cxn ang="0">
                  <a:pos x="T12" y="T13"/>
                </a:cxn>
              </a:cxnLst>
              <a:rect l="0" t="0" r="r" b="b"/>
              <a:pathLst>
                <a:path w="2138" h="187">
                  <a:moveTo>
                    <a:pt x="2044" y="0"/>
                  </a:moveTo>
                  <a:lnTo>
                    <a:pt x="94" y="0"/>
                  </a:lnTo>
                  <a:cubicBezTo>
                    <a:pt x="42" y="0"/>
                    <a:pt x="0" y="42"/>
                    <a:pt x="0" y="93"/>
                  </a:cubicBezTo>
                  <a:cubicBezTo>
                    <a:pt x="0" y="145"/>
                    <a:pt x="42" y="187"/>
                    <a:pt x="94" y="187"/>
                  </a:cubicBezTo>
                  <a:lnTo>
                    <a:pt x="2044" y="187"/>
                  </a:lnTo>
                  <a:cubicBezTo>
                    <a:pt x="2096" y="187"/>
                    <a:pt x="2138" y="145"/>
                    <a:pt x="2138" y="93"/>
                  </a:cubicBezTo>
                  <a:cubicBezTo>
                    <a:pt x="2138" y="42"/>
                    <a:pt x="2096" y="0"/>
                    <a:pt x="2044" y="0"/>
                  </a:cubicBezTo>
                  <a:close/>
                </a:path>
              </a:pathLst>
            </a:custGeom>
            <a:grpFill/>
            <a:ln w="0">
              <a:noFill/>
              <a:prstDash val="solid"/>
              <a:round/>
            </a:ln>
          </p:spPr>
          <p:txBody>
            <a:bodyPr vert="horz" wrap="square" lIns="91440" tIns="45720" rIns="91440" bIns="45720" numCol="1" anchor="t" anchorCtr="0" compatLnSpc="1"/>
            <a:lstStyle/>
            <a:p>
              <a:endParaRPr lang="en-US" b="1"/>
            </a:p>
          </p:txBody>
        </p:sp>
        <p:sp>
          <p:nvSpPr>
            <p:cNvPr id="55" name="Freeform 13"/>
            <p:cNvSpPr>
              <a:spLocks noEditPoints="1"/>
            </p:cNvSpPr>
            <p:nvPr/>
          </p:nvSpPr>
          <p:spPr bwMode="auto">
            <a:xfrm>
              <a:off x="741363" y="2576513"/>
              <a:ext cx="130175" cy="131763"/>
            </a:xfrm>
            <a:custGeom>
              <a:avLst/>
              <a:gdLst>
                <a:gd name="T0" fmla="*/ 662 w 847"/>
                <a:gd name="T1" fmla="*/ 0 h 847"/>
                <a:gd name="T2" fmla="*/ 185 w 847"/>
                <a:gd name="T3" fmla="*/ 0 h 847"/>
                <a:gd name="T4" fmla="*/ 0 w 847"/>
                <a:gd name="T5" fmla="*/ 185 h 847"/>
                <a:gd name="T6" fmla="*/ 0 w 847"/>
                <a:gd name="T7" fmla="*/ 662 h 847"/>
                <a:gd name="T8" fmla="*/ 185 w 847"/>
                <a:gd name="T9" fmla="*/ 847 h 847"/>
                <a:gd name="T10" fmla="*/ 662 w 847"/>
                <a:gd name="T11" fmla="*/ 847 h 847"/>
                <a:gd name="T12" fmla="*/ 847 w 847"/>
                <a:gd name="T13" fmla="*/ 662 h 847"/>
                <a:gd name="T14" fmla="*/ 847 w 847"/>
                <a:gd name="T15" fmla="*/ 185 h 847"/>
                <a:gd name="T16" fmla="*/ 662 w 847"/>
                <a:gd name="T17" fmla="*/ 0 h 847"/>
                <a:gd name="T18" fmla="*/ 659 w 847"/>
                <a:gd name="T19" fmla="*/ 659 h 847"/>
                <a:gd name="T20" fmla="*/ 187 w 847"/>
                <a:gd name="T21" fmla="*/ 659 h 847"/>
                <a:gd name="T22" fmla="*/ 187 w 847"/>
                <a:gd name="T23" fmla="*/ 187 h 847"/>
                <a:gd name="T24" fmla="*/ 659 w 847"/>
                <a:gd name="T25" fmla="*/ 187 h 847"/>
                <a:gd name="T26" fmla="*/ 659 w 847"/>
                <a:gd name="T27" fmla="*/ 659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7" h="847">
                  <a:moveTo>
                    <a:pt x="662" y="0"/>
                  </a:moveTo>
                  <a:lnTo>
                    <a:pt x="185" y="0"/>
                  </a:lnTo>
                  <a:cubicBezTo>
                    <a:pt x="83" y="0"/>
                    <a:pt x="0" y="83"/>
                    <a:pt x="0" y="185"/>
                  </a:cubicBezTo>
                  <a:lnTo>
                    <a:pt x="0" y="662"/>
                  </a:lnTo>
                  <a:cubicBezTo>
                    <a:pt x="0" y="764"/>
                    <a:pt x="83" y="847"/>
                    <a:pt x="185" y="847"/>
                  </a:cubicBezTo>
                  <a:lnTo>
                    <a:pt x="662" y="847"/>
                  </a:lnTo>
                  <a:cubicBezTo>
                    <a:pt x="764" y="847"/>
                    <a:pt x="847" y="764"/>
                    <a:pt x="847" y="662"/>
                  </a:cubicBezTo>
                  <a:lnTo>
                    <a:pt x="847" y="185"/>
                  </a:lnTo>
                  <a:cubicBezTo>
                    <a:pt x="847" y="83"/>
                    <a:pt x="764" y="0"/>
                    <a:pt x="662" y="0"/>
                  </a:cubicBezTo>
                  <a:close/>
                  <a:moveTo>
                    <a:pt x="659" y="659"/>
                  </a:moveTo>
                  <a:lnTo>
                    <a:pt x="187" y="659"/>
                  </a:lnTo>
                  <a:lnTo>
                    <a:pt x="187" y="187"/>
                  </a:lnTo>
                  <a:lnTo>
                    <a:pt x="659" y="187"/>
                  </a:lnTo>
                  <a:lnTo>
                    <a:pt x="659" y="659"/>
                  </a:lnTo>
                  <a:close/>
                </a:path>
              </a:pathLst>
            </a:custGeom>
            <a:grpFill/>
            <a:ln w="0">
              <a:noFill/>
              <a:prstDash val="solid"/>
              <a:round/>
            </a:ln>
          </p:spPr>
          <p:txBody>
            <a:bodyPr vert="horz" wrap="square" lIns="91440" tIns="45720" rIns="91440" bIns="45720" numCol="1" anchor="t" anchorCtr="0" compatLnSpc="1"/>
            <a:lstStyle/>
            <a:p>
              <a:endParaRPr lang="en-US" b="1"/>
            </a:p>
          </p:txBody>
        </p:sp>
        <p:sp>
          <p:nvSpPr>
            <p:cNvPr id="56" name="Freeform 14"/>
            <p:cNvSpPr/>
            <p:nvPr/>
          </p:nvSpPr>
          <p:spPr bwMode="auto">
            <a:xfrm>
              <a:off x="927100" y="2803525"/>
              <a:ext cx="328613" cy="28575"/>
            </a:xfrm>
            <a:custGeom>
              <a:avLst/>
              <a:gdLst>
                <a:gd name="T0" fmla="*/ 2044 w 2138"/>
                <a:gd name="T1" fmla="*/ 0 h 188"/>
                <a:gd name="T2" fmla="*/ 94 w 2138"/>
                <a:gd name="T3" fmla="*/ 0 h 188"/>
                <a:gd name="T4" fmla="*/ 0 w 2138"/>
                <a:gd name="T5" fmla="*/ 94 h 188"/>
                <a:gd name="T6" fmla="*/ 94 w 2138"/>
                <a:gd name="T7" fmla="*/ 188 h 188"/>
                <a:gd name="T8" fmla="*/ 2044 w 2138"/>
                <a:gd name="T9" fmla="*/ 188 h 188"/>
                <a:gd name="T10" fmla="*/ 2138 w 2138"/>
                <a:gd name="T11" fmla="*/ 94 h 188"/>
                <a:gd name="T12" fmla="*/ 2044 w 2138"/>
                <a:gd name="T13" fmla="*/ 0 h 188"/>
              </a:gdLst>
              <a:ahLst/>
              <a:cxnLst>
                <a:cxn ang="0">
                  <a:pos x="T0" y="T1"/>
                </a:cxn>
                <a:cxn ang="0">
                  <a:pos x="T2" y="T3"/>
                </a:cxn>
                <a:cxn ang="0">
                  <a:pos x="T4" y="T5"/>
                </a:cxn>
                <a:cxn ang="0">
                  <a:pos x="T6" y="T7"/>
                </a:cxn>
                <a:cxn ang="0">
                  <a:pos x="T8" y="T9"/>
                </a:cxn>
                <a:cxn ang="0">
                  <a:pos x="T10" y="T11"/>
                </a:cxn>
                <a:cxn ang="0">
                  <a:pos x="T12" y="T13"/>
                </a:cxn>
              </a:cxnLst>
              <a:rect l="0" t="0" r="r" b="b"/>
              <a:pathLst>
                <a:path w="2138" h="188">
                  <a:moveTo>
                    <a:pt x="2044" y="0"/>
                  </a:moveTo>
                  <a:lnTo>
                    <a:pt x="94" y="0"/>
                  </a:lnTo>
                  <a:cubicBezTo>
                    <a:pt x="42" y="0"/>
                    <a:pt x="0" y="42"/>
                    <a:pt x="0" y="94"/>
                  </a:cubicBezTo>
                  <a:cubicBezTo>
                    <a:pt x="0" y="146"/>
                    <a:pt x="42" y="188"/>
                    <a:pt x="94" y="188"/>
                  </a:cubicBezTo>
                  <a:lnTo>
                    <a:pt x="2044" y="188"/>
                  </a:lnTo>
                  <a:cubicBezTo>
                    <a:pt x="2096" y="188"/>
                    <a:pt x="2138" y="146"/>
                    <a:pt x="2138" y="94"/>
                  </a:cubicBezTo>
                  <a:cubicBezTo>
                    <a:pt x="2138" y="42"/>
                    <a:pt x="2096" y="0"/>
                    <a:pt x="2044" y="0"/>
                  </a:cubicBezTo>
                  <a:close/>
                </a:path>
              </a:pathLst>
            </a:custGeom>
            <a:grpFill/>
            <a:ln w="0">
              <a:noFill/>
              <a:prstDash val="solid"/>
              <a:round/>
            </a:ln>
          </p:spPr>
          <p:txBody>
            <a:bodyPr vert="horz" wrap="square" lIns="91440" tIns="45720" rIns="91440" bIns="45720" numCol="1" anchor="t" anchorCtr="0" compatLnSpc="1"/>
            <a:lstStyle/>
            <a:p>
              <a:endParaRPr lang="en-US" b="1"/>
            </a:p>
          </p:txBody>
        </p:sp>
        <p:sp>
          <p:nvSpPr>
            <p:cNvPr id="57" name="Freeform 15"/>
            <p:cNvSpPr>
              <a:spLocks noEditPoints="1"/>
            </p:cNvSpPr>
            <p:nvPr/>
          </p:nvSpPr>
          <p:spPr bwMode="auto">
            <a:xfrm>
              <a:off x="741363" y="2752725"/>
              <a:ext cx="130175" cy="130175"/>
            </a:xfrm>
            <a:custGeom>
              <a:avLst/>
              <a:gdLst>
                <a:gd name="T0" fmla="*/ 662 w 847"/>
                <a:gd name="T1" fmla="*/ 0 h 846"/>
                <a:gd name="T2" fmla="*/ 185 w 847"/>
                <a:gd name="T3" fmla="*/ 0 h 846"/>
                <a:gd name="T4" fmla="*/ 0 w 847"/>
                <a:gd name="T5" fmla="*/ 185 h 846"/>
                <a:gd name="T6" fmla="*/ 0 w 847"/>
                <a:gd name="T7" fmla="*/ 661 h 846"/>
                <a:gd name="T8" fmla="*/ 185 w 847"/>
                <a:gd name="T9" fmla="*/ 846 h 846"/>
                <a:gd name="T10" fmla="*/ 662 w 847"/>
                <a:gd name="T11" fmla="*/ 846 h 846"/>
                <a:gd name="T12" fmla="*/ 847 w 847"/>
                <a:gd name="T13" fmla="*/ 661 h 846"/>
                <a:gd name="T14" fmla="*/ 847 w 847"/>
                <a:gd name="T15" fmla="*/ 185 h 846"/>
                <a:gd name="T16" fmla="*/ 662 w 847"/>
                <a:gd name="T17" fmla="*/ 0 h 846"/>
                <a:gd name="T18" fmla="*/ 659 w 847"/>
                <a:gd name="T19" fmla="*/ 659 h 846"/>
                <a:gd name="T20" fmla="*/ 187 w 847"/>
                <a:gd name="T21" fmla="*/ 659 h 846"/>
                <a:gd name="T22" fmla="*/ 187 w 847"/>
                <a:gd name="T23" fmla="*/ 187 h 846"/>
                <a:gd name="T24" fmla="*/ 659 w 847"/>
                <a:gd name="T25" fmla="*/ 187 h 846"/>
                <a:gd name="T26" fmla="*/ 659 w 847"/>
                <a:gd name="T27" fmla="*/ 659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7" h="846">
                  <a:moveTo>
                    <a:pt x="662" y="0"/>
                  </a:moveTo>
                  <a:lnTo>
                    <a:pt x="185" y="0"/>
                  </a:lnTo>
                  <a:cubicBezTo>
                    <a:pt x="83" y="0"/>
                    <a:pt x="0" y="83"/>
                    <a:pt x="0" y="185"/>
                  </a:cubicBezTo>
                  <a:lnTo>
                    <a:pt x="0" y="661"/>
                  </a:lnTo>
                  <a:cubicBezTo>
                    <a:pt x="0" y="763"/>
                    <a:pt x="83" y="846"/>
                    <a:pt x="185" y="846"/>
                  </a:cubicBezTo>
                  <a:lnTo>
                    <a:pt x="662" y="846"/>
                  </a:lnTo>
                  <a:cubicBezTo>
                    <a:pt x="764" y="846"/>
                    <a:pt x="847" y="763"/>
                    <a:pt x="847" y="661"/>
                  </a:cubicBezTo>
                  <a:lnTo>
                    <a:pt x="847" y="185"/>
                  </a:lnTo>
                  <a:cubicBezTo>
                    <a:pt x="847" y="83"/>
                    <a:pt x="764" y="0"/>
                    <a:pt x="662" y="0"/>
                  </a:cubicBezTo>
                  <a:close/>
                  <a:moveTo>
                    <a:pt x="659" y="659"/>
                  </a:moveTo>
                  <a:lnTo>
                    <a:pt x="187" y="659"/>
                  </a:lnTo>
                  <a:lnTo>
                    <a:pt x="187" y="187"/>
                  </a:lnTo>
                  <a:lnTo>
                    <a:pt x="659" y="187"/>
                  </a:lnTo>
                  <a:lnTo>
                    <a:pt x="659" y="659"/>
                  </a:lnTo>
                  <a:close/>
                </a:path>
              </a:pathLst>
            </a:custGeom>
            <a:grpFill/>
            <a:ln w="0">
              <a:noFill/>
              <a:prstDash val="solid"/>
              <a:round/>
            </a:ln>
          </p:spPr>
          <p:txBody>
            <a:bodyPr vert="horz" wrap="square" lIns="91440" tIns="45720" rIns="91440" bIns="45720" numCol="1" anchor="t" anchorCtr="0" compatLnSpc="1"/>
            <a:lstStyle/>
            <a:p>
              <a:endParaRPr lang="en-US" b="1"/>
            </a:p>
          </p:txBody>
        </p:sp>
      </p:grpSp>
      <p:cxnSp>
        <p:nvCxnSpPr>
          <p:cNvPr id="58" name="Straight Connector 57"/>
          <p:cNvCxnSpPr/>
          <p:nvPr/>
        </p:nvCxnSpPr>
        <p:spPr>
          <a:xfrm>
            <a:off x="0" y="1712478"/>
            <a:ext cx="12192000" cy="0"/>
          </a:xfrm>
          <a:prstGeom prst="line">
            <a:avLst/>
          </a:prstGeom>
          <a:ln>
            <a:solidFill>
              <a:srgbClr val="FDB414"/>
            </a:solidFill>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3150719" y="2589324"/>
            <a:ext cx="765429" cy="765429"/>
          </a:xfrm>
          <a:prstGeom prst="ellipse">
            <a:avLst/>
          </a:prstGeom>
          <a:solidFill>
            <a:schemeClr val="bg1">
              <a:lumMod val="9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pic>
        <p:nvPicPr>
          <p:cNvPr id="33" name="Graphic 32" descr="Gavel"/>
          <p:cNvPicPr>
            <a:picLocks noChangeAspect="1"/>
          </p:cNvPicPr>
          <p:nvPr/>
        </p:nvPicPr>
        <p:blipFill>
          <a:blip r:embed="rId4"/>
          <a:stretch>
            <a:fillRect/>
          </a:stretch>
        </p:blipFill>
        <p:spPr>
          <a:xfrm>
            <a:off x="3250512" y="2689117"/>
            <a:ext cx="565842" cy="565842"/>
          </a:xfrm>
          <a:prstGeom prst="rect">
            <a:avLst/>
          </a:prstGeom>
        </p:spPr>
      </p:pic>
      <p:sp>
        <p:nvSpPr>
          <p:cNvPr id="34" name="Oval 33"/>
          <p:cNvSpPr/>
          <p:nvPr/>
        </p:nvSpPr>
        <p:spPr>
          <a:xfrm>
            <a:off x="3150719" y="3447614"/>
            <a:ext cx="765429" cy="765429"/>
          </a:xfrm>
          <a:prstGeom prst="ellipse">
            <a:avLst/>
          </a:prstGeom>
          <a:solidFill>
            <a:schemeClr val="bg1">
              <a:lumMod val="9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35" name="Graphic 34" descr="Tools"/>
          <p:cNvPicPr>
            <a:picLocks noChangeAspect="1"/>
          </p:cNvPicPr>
          <p:nvPr/>
        </p:nvPicPr>
        <p:blipFill>
          <a:blip r:embed="rId5"/>
          <a:stretch>
            <a:fillRect/>
          </a:stretch>
        </p:blipFill>
        <p:spPr>
          <a:xfrm>
            <a:off x="3359795" y="3601728"/>
            <a:ext cx="457200" cy="4572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999995" y="2342367"/>
            <a:ext cx="5073088" cy="4008328"/>
          </a:xfrm>
          <a:prstGeom prst="rect">
            <a:avLst/>
          </a:prstGeom>
          <a:solidFill>
            <a:srgbClr val="0064A2"/>
          </a:solidFill>
          <a:ln w="28575">
            <a:solidFill>
              <a:srgbClr val="0064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0" name="Rectangle 9"/>
          <p:cNvSpPr/>
          <p:nvPr/>
        </p:nvSpPr>
        <p:spPr>
          <a:xfrm>
            <a:off x="6118918" y="2342367"/>
            <a:ext cx="5073088" cy="4008328"/>
          </a:xfrm>
          <a:prstGeom prst="rect">
            <a:avLst/>
          </a:prstGeom>
          <a:solidFill>
            <a:schemeClr val="bg1"/>
          </a:solidFill>
          <a:ln w="28575">
            <a:solidFill>
              <a:srgbClr val="0064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pic>
        <p:nvPicPr>
          <p:cNvPr id="9" name="Picture 8"/>
          <p:cNvPicPr>
            <a:picLocks noChangeAspect="1"/>
          </p:cNvPicPr>
          <p:nvPr/>
        </p:nvPicPr>
        <p:blipFill>
          <a:blip r:embed="rId3"/>
          <a:stretch>
            <a:fillRect/>
          </a:stretch>
        </p:blipFill>
        <p:spPr>
          <a:xfrm>
            <a:off x="6323031" y="2993721"/>
            <a:ext cx="4664864" cy="2705622"/>
          </a:xfrm>
          <a:prstGeom prst="rect">
            <a:avLst/>
          </a:prstGeom>
        </p:spPr>
      </p:pic>
      <p:cxnSp>
        <p:nvCxnSpPr>
          <p:cNvPr id="11" name="Straight Connector 10"/>
          <p:cNvCxnSpPr/>
          <p:nvPr/>
        </p:nvCxnSpPr>
        <p:spPr>
          <a:xfrm>
            <a:off x="0" y="1712478"/>
            <a:ext cx="12192000" cy="0"/>
          </a:xfrm>
          <a:prstGeom prst="line">
            <a:avLst/>
          </a:prstGeom>
          <a:ln>
            <a:solidFill>
              <a:srgbClr val="FDB414"/>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471053" y="2747486"/>
            <a:ext cx="4130973" cy="1323439"/>
          </a:xfrm>
          <a:prstGeom prst="rect">
            <a:avLst/>
          </a:prstGeom>
        </p:spPr>
        <p:txBody>
          <a:bodyPr wrap="square">
            <a:spAutoFit/>
          </a:bodyPr>
          <a:lstStyle/>
          <a:p>
            <a:pPr marL="285750" indent="-285750">
              <a:spcBef>
                <a:spcPts val="1200"/>
              </a:spcBef>
              <a:buClr>
                <a:schemeClr val="bg1"/>
              </a:buClr>
              <a:buFont typeface="Arial" panose="020B0604020202020204" pitchFamily="34" charset="0"/>
              <a:buChar char="•"/>
            </a:pPr>
            <a:r>
              <a:rPr lang="en-US" sz="2000" dirty="0">
                <a:solidFill>
                  <a:schemeClr val="bg1"/>
                </a:solidFill>
              </a:rPr>
              <a:t>Forbearances and workouts</a:t>
            </a:r>
          </a:p>
          <a:p>
            <a:pPr marL="285750" indent="-285750">
              <a:spcBef>
                <a:spcPts val="1200"/>
              </a:spcBef>
              <a:buClr>
                <a:schemeClr val="bg1"/>
              </a:buClr>
              <a:buFont typeface="Arial" panose="020B0604020202020204" pitchFamily="34" charset="0"/>
              <a:buChar char="•"/>
            </a:pPr>
            <a:r>
              <a:rPr lang="en-US" sz="2000" dirty="0">
                <a:solidFill>
                  <a:schemeClr val="bg1"/>
                </a:solidFill>
              </a:rPr>
              <a:t>Exercising remedies (or not)</a:t>
            </a:r>
          </a:p>
          <a:p>
            <a:pPr marL="285750" indent="-285750">
              <a:spcBef>
                <a:spcPts val="1200"/>
              </a:spcBef>
              <a:buClr>
                <a:schemeClr val="bg1"/>
              </a:buClr>
              <a:buFont typeface="Arial" panose="020B0604020202020204" pitchFamily="34" charset="0"/>
              <a:buChar char="•"/>
            </a:pPr>
            <a:r>
              <a:rPr lang="en-US" sz="2000" dirty="0">
                <a:solidFill>
                  <a:schemeClr val="bg1"/>
                </a:solidFill>
              </a:rPr>
              <a:t>Risks for new workout parties</a:t>
            </a:r>
          </a:p>
        </p:txBody>
      </p:sp>
      <p:sp>
        <p:nvSpPr>
          <p:cNvPr id="14" name="Title 1"/>
          <p:cNvSpPr txBox="1"/>
          <p:nvPr/>
        </p:nvSpPr>
        <p:spPr>
          <a:xfrm>
            <a:off x="242170" y="1801735"/>
            <a:ext cx="11707660" cy="276999"/>
          </a:xfrm>
          <a:prstGeom prst="rect">
            <a:avLst/>
          </a:prstGeom>
        </p:spPr>
        <p:txBody>
          <a:bodyPr wrap="square" lIns="0" tIns="0" rIns="0" bIns="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a:solidFill>
                  <a:srgbClr val="153D6E"/>
                </a:solidFill>
              </a:rPr>
              <a:t>When things go wrong</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999995" y="2342367"/>
            <a:ext cx="5073088" cy="4008328"/>
          </a:xfrm>
          <a:prstGeom prst="rect">
            <a:avLst/>
          </a:prstGeom>
          <a:solidFill>
            <a:srgbClr val="0064A2"/>
          </a:solidFill>
          <a:ln w="28575">
            <a:solidFill>
              <a:srgbClr val="0064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1" name="Rectangle 10"/>
          <p:cNvSpPr/>
          <p:nvPr/>
        </p:nvSpPr>
        <p:spPr>
          <a:xfrm>
            <a:off x="6118918" y="2342367"/>
            <a:ext cx="5073088" cy="4008328"/>
          </a:xfrm>
          <a:prstGeom prst="rect">
            <a:avLst/>
          </a:prstGeom>
          <a:solidFill>
            <a:schemeClr val="bg1"/>
          </a:solidFill>
          <a:ln w="28575">
            <a:solidFill>
              <a:srgbClr val="0064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4" name="Rectangle 13"/>
          <p:cNvSpPr/>
          <p:nvPr/>
        </p:nvSpPr>
        <p:spPr>
          <a:xfrm>
            <a:off x="1471053" y="2747486"/>
            <a:ext cx="4130973" cy="1323439"/>
          </a:xfrm>
          <a:prstGeom prst="rect">
            <a:avLst/>
          </a:prstGeom>
        </p:spPr>
        <p:txBody>
          <a:bodyPr wrap="square">
            <a:spAutoFit/>
          </a:bodyPr>
          <a:lstStyle/>
          <a:p>
            <a:pPr marL="285750" indent="-285750">
              <a:spcBef>
                <a:spcPts val="1200"/>
              </a:spcBef>
              <a:buClr>
                <a:schemeClr val="bg1"/>
              </a:buClr>
              <a:buFont typeface="Arial" panose="020B0604020202020204" pitchFamily="34" charset="0"/>
              <a:buChar char="•"/>
            </a:pPr>
            <a:r>
              <a:rPr lang="en-US" sz="2000" dirty="0">
                <a:solidFill>
                  <a:schemeClr val="bg1"/>
                </a:solidFill>
              </a:rPr>
              <a:t>Transfer restrictions</a:t>
            </a:r>
          </a:p>
          <a:p>
            <a:pPr marL="285750" indent="-285750">
              <a:spcBef>
                <a:spcPts val="1200"/>
              </a:spcBef>
              <a:buClr>
                <a:schemeClr val="bg1"/>
              </a:buClr>
              <a:buFont typeface="Arial" panose="020B0604020202020204" pitchFamily="34" charset="0"/>
              <a:buChar char="•"/>
            </a:pPr>
            <a:r>
              <a:rPr lang="en-US" sz="2000" dirty="0">
                <a:solidFill>
                  <a:schemeClr val="bg1"/>
                </a:solidFill>
              </a:rPr>
              <a:t>Lack of liquidity</a:t>
            </a:r>
          </a:p>
          <a:p>
            <a:pPr marL="285750" indent="-285750">
              <a:spcBef>
                <a:spcPts val="1200"/>
              </a:spcBef>
              <a:buClr>
                <a:schemeClr val="bg1"/>
              </a:buClr>
              <a:buFont typeface="Arial" panose="020B0604020202020204" pitchFamily="34" charset="0"/>
              <a:buChar char="•"/>
            </a:pPr>
            <a:r>
              <a:rPr lang="en-US" sz="2000" dirty="0">
                <a:solidFill>
                  <a:schemeClr val="bg1"/>
                </a:solidFill>
              </a:rPr>
              <a:t>Private resales</a:t>
            </a:r>
          </a:p>
        </p:txBody>
      </p:sp>
      <p:pic>
        <p:nvPicPr>
          <p:cNvPr id="13" name="Picture 12"/>
          <p:cNvPicPr>
            <a:picLocks noChangeAspect="1"/>
          </p:cNvPicPr>
          <p:nvPr/>
        </p:nvPicPr>
        <p:blipFill>
          <a:blip r:embed="rId3"/>
          <a:stretch>
            <a:fillRect/>
          </a:stretch>
        </p:blipFill>
        <p:spPr>
          <a:xfrm>
            <a:off x="6750462" y="2479631"/>
            <a:ext cx="3810000" cy="3733800"/>
          </a:xfrm>
          <a:prstGeom prst="rect">
            <a:avLst/>
          </a:prstGeom>
        </p:spPr>
      </p:pic>
      <p:cxnSp>
        <p:nvCxnSpPr>
          <p:cNvPr id="10" name="Straight Connector 9"/>
          <p:cNvCxnSpPr/>
          <p:nvPr/>
        </p:nvCxnSpPr>
        <p:spPr>
          <a:xfrm>
            <a:off x="0" y="1712478"/>
            <a:ext cx="12192000" cy="0"/>
          </a:xfrm>
          <a:prstGeom prst="line">
            <a:avLst/>
          </a:prstGeom>
          <a:ln>
            <a:solidFill>
              <a:srgbClr val="FDB414"/>
            </a:solidFill>
          </a:ln>
        </p:spPr>
        <p:style>
          <a:lnRef idx="1">
            <a:schemeClr val="accent1"/>
          </a:lnRef>
          <a:fillRef idx="0">
            <a:schemeClr val="accent1"/>
          </a:fillRef>
          <a:effectRef idx="0">
            <a:schemeClr val="accent1"/>
          </a:effectRef>
          <a:fontRef idx="minor">
            <a:schemeClr val="tx1"/>
          </a:fontRef>
        </p:style>
      </p:cxnSp>
      <p:sp>
        <p:nvSpPr>
          <p:cNvPr id="15" name="Title 1"/>
          <p:cNvSpPr txBox="1"/>
          <p:nvPr/>
        </p:nvSpPr>
        <p:spPr>
          <a:xfrm>
            <a:off x="242170" y="1801735"/>
            <a:ext cx="11707660" cy="276999"/>
          </a:xfrm>
          <a:prstGeom prst="rect">
            <a:avLst/>
          </a:prstGeom>
        </p:spPr>
        <p:txBody>
          <a:bodyPr wrap="square" lIns="0" tIns="0" rIns="0" bIns="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a:solidFill>
                  <a:srgbClr val="153D6E"/>
                </a:solidFill>
              </a:rPr>
              <a:t>Secondary Market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999995" y="2342367"/>
            <a:ext cx="5073088" cy="4008328"/>
          </a:xfrm>
          <a:prstGeom prst="rect">
            <a:avLst/>
          </a:prstGeom>
          <a:solidFill>
            <a:srgbClr val="0064A2"/>
          </a:solidFill>
          <a:ln w="28575">
            <a:solidFill>
              <a:srgbClr val="0064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2" name="Rectangle 11"/>
          <p:cNvSpPr/>
          <p:nvPr/>
        </p:nvSpPr>
        <p:spPr>
          <a:xfrm>
            <a:off x="6118918" y="2342367"/>
            <a:ext cx="5073088" cy="4008328"/>
          </a:xfrm>
          <a:prstGeom prst="rect">
            <a:avLst/>
          </a:prstGeom>
          <a:solidFill>
            <a:schemeClr val="bg1"/>
          </a:solidFill>
          <a:ln w="28575">
            <a:solidFill>
              <a:srgbClr val="0064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3" name="Rectangle 12"/>
          <p:cNvSpPr/>
          <p:nvPr/>
        </p:nvSpPr>
        <p:spPr>
          <a:xfrm>
            <a:off x="1471053" y="2747486"/>
            <a:ext cx="4130973" cy="1785104"/>
          </a:xfrm>
          <a:prstGeom prst="rect">
            <a:avLst/>
          </a:prstGeom>
        </p:spPr>
        <p:txBody>
          <a:bodyPr wrap="square">
            <a:spAutoFit/>
          </a:bodyPr>
          <a:lstStyle/>
          <a:p>
            <a:pPr marL="285750" indent="-285750">
              <a:spcBef>
                <a:spcPts val="1200"/>
              </a:spcBef>
              <a:buClr>
                <a:schemeClr val="bg1"/>
              </a:buClr>
              <a:buFont typeface="Arial" panose="020B0604020202020204" pitchFamily="34" charset="0"/>
              <a:buChar char="•"/>
            </a:pPr>
            <a:r>
              <a:rPr lang="en-US" sz="2000" dirty="0">
                <a:solidFill>
                  <a:schemeClr val="bg1"/>
                </a:solidFill>
              </a:rPr>
              <a:t>What is it?</a:t>
            </a:r>
          </a:p>
          <a:p>
            <a:pPr marL="285750" indent="-285750">
              <a:spcBef>
                <a:spcPts val="1200"/>
              </a:spcBef>
              <a:buClr>
                <a:schemeClr val="bg1"/>
              </a:buClr>
              <a:buFont typeface="Arial" panose="020B0604020202020204" pitchFamily="34" charset="0"/>
              <a:buChar char="•"/>
            </a:pPr>
            <a:r>
              <a:rPr lang="en-US" sz="2000" dirty="0">
                <a:solidFill>
                  <a:schemeClr val="bg1"/>
                </a:solidFill>
              </a:rPr>
              <a:t>Source of funds</a:t>
            </a:r>
          </a:p>
          <a:p>
            <a:pPr marL="285750" indent="-285750">
              <a:spcBef>
                <a:spcPts val="1200"/>
              </a:spcBef>
              <a:buClr>
                <a:schemeClr val="bg1"/>
              </a:buClr>
              <a:buFont typeface="Arial" panose="020B0604020202020204" pitchFamily="34" charset="0"/>
              <a:buChar char="•"/>
            </a:pPr>
            <a:r>
              <a:rPr lang="en-US" sz="2000" dirty="0">
                <a:solidFill>
                  <a:schemeClr val="bg1"/>
                </a:solidFill>
              </a:rPr>
              <a:t>Building trust</a:t>
            </a:r>
          </a:p>
          <a:p>
            <a:pPr marL="285750" indent="-285750">
              <a:spcBef>
                <a:spcPts val="1200"/>
              </a:spcBef>
              <a:buClr>
                <a:schemeClr val="bg1"/>
              </a:buClr>
              <a:buFont typeface="Arial" panose="020B0604020202020204" pitchFamily="34" charset="0"/>
              <a:buChar char="•"/>
            </a:pPr>
            <a:r>
              <a:rPr lang="en-US" sz="2000" dirty="0">
                <a:solidFill>
                  <a:schemeClr val="bg1"/>
                </a:solidFill>
              </a:rPr>
              <a:t>Secondary markets</a:t>
            </a:r>
          </a:p>
        </p:txBody>
      </p:sp>
      <p:sp>
        <p:nvSpPr>
          <p:cNvPr id="15" name="Title 1"/>
          <p:cNvSpPr txBox="1"/>
          <p:nvPr/>
        </p:nvSpPr>
        <p:spPr>
          <a:xfrm>
            <a:off x="242170" y="1801735"/>
            <a:ext cx="11707660" cy="276999"/>
          </a:xfrm>
          <a:prstGeom prst="rect">
            <a:avLst/>
          </a:prstGeom>
        </p:spPr>
        <p:txBody>
          <a:bodyPr wrap="square" lIns="0" tIns="0" rIns="0" bIns="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a:solidFill>
                  <a:srgbClr val="153D6E"/>
                </a:solidFill>
              </a:rPr>
              <a:t>Blockchain</a:t>
            </a:r>
          </a:p>
        </p:txBody>
      </p:sp>
      <p:pic>
        <p:nvPicPr>
          <p:cNvPr id="4" name="Picture 3"/>
          <p:cNvPicPr>
            <a:picLocks noChangeAspect="1"/>
          </p:cNvPicPr>
          <p:nvPr/>
        </p:nvPicPr>
        <p:blipFill>
          <a:blip r:embed="rId3"/>
          <a:stretch>
            <a:fillRect/>
          </a:stretch>
        </p:blipFill>
        <p:spPr>
          <a:xfrm>
            <a:off x="6449619" y="2830881"/>
            <a:ext cx="4411686" cy="3031300"/>
          </a:xfrm>
          <a:prstGeom prst="rect">
            <a:avLst/>
          </a:prstGeom>
        </p:spPr>
      </p:pic>
      <p:cxnSp>
        <p:nvCxnSpPr>
          <p:cNvPr id="10" name="Straight Connector 9"/>
          <p:cNvCxnSpPr/>
          <p:nvPr/>
        </p:nvCxnSpPr>
        <p:spPr>
          <a:xfrm>
            <a:off x="0" y="1712478"/>
            <a:ext cx="12192000" cy="0"/>
          </a:xfrm>
          <a:prstGeom prst="line">
            <a:avLst/>
          </a:prstGeom>
          <a:ln>
            <a:solidFill>
              <a:srgbClr val="FDB414"/>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5400000">
            <a:off x="6021587" y="-522939"/>
            <a:ext cx="603968" cy="5325497"/>
          </a:xfrm>
          <a:prstGeom prst="round2SameRect">
            <a:avLst>
              <a:gd name="adj1" fmla="val 50000"/>
              <a:gd name="adj2" fmla="val 0"/>
            </a:avLst>
          </a:prstGeom>
          <a:solidFill>
            <a:schemeClr val="bg2"/>
          </a:solidFill>
          <a:ln w="19050">
            <a:noFill/>
          </a:ln>
        </p:spPr>
        <p:txBody>
          <a:bodyPr vert="vert270" wrap="square" lIns="76200" tIns="76200" rIns="76200" bIns="365760" rtlCol="0" anchor="ctr">
            <a:noAutofit/>
          </a:bodyPr>
          <a:lstStyle>
            <a:defPPr>
              <a:defRPr lang="en-US"/>
            </a:defPPr>
            <a:lvl1pPr lvl="0">
              <a:defRPr b="1">
                <a:solidFill>
                  <a:schemeClr val="bg2">
                    <a:lumMod val="75000"/>
                  </a:schemeClr>
                </a:solidFill>
              </a:defRPr>
            </a:lvl1pPr>
          </a:lstStyle>
          <a:p>
            <a:r>
              <a:rPr lang="en-US" dirty="0"/>
              <a:t>Panelist Introductions </a:t>
            </a:r>
          </a:p>
        </p:txBody>
      </p:sp>
      <p:sp>
        <p:nvSpPr>
          <p:cNvPr id="4" name="TextBox 3"/>
          <p:cNvSpPr txBox="1"/>
          <p:nvPr/>
        </p:nvSpPr>
        <p:spPr>
          <a:xfrm rot="5400000">
            <a:off x="6021587" y="305291"/>
            <a:ext cx="603968" cy="5325495"/>
          </a:xfrm>
          <a:prstGeom prst="round2SameRect">
            <a:avLst>
              <a:gd name="adj1" fmla="val 50000"/>
              <a:gd name="adj2" fmla="val 0"/>
            </a:avLst>
          </a:prstGeom>
          <a:solidFill>
            <a:schemeClr val="bg2"/>
          </a:solidFill>
          <a:ln w="19050">
            <a:noFill/>
          </a:ln>
        </p:spPr>
        <p:txBody>
          <a:bodyPr vert="vert270" wrap="square" lIns="76200" tIns="76200" rIns="76200" bIns="365760" rtlCol="0" anchor="ctr">
            <a:noAutofit/>
          </a:bodyPr>
          <a:lstStyle>
            <a:defPPr>
              <a:defRPr lang="en-US"/>
            </a:defPPr>
            <a:lvl1pPr lvl="0">
              <a:defRPr b="1">
                <a:solidFill>
                  <a:schemeClr val="bg2">
                    <a:lumMod val="75000"/>
                  </a:schemeClr>
                </a:solidFill>
              </a:defRPr>
            </a:lvl1pPr>
          </a:lstStyle>
          <a:p>
            <a:r>
              <a:rPr lang="en-US" dirty="0"/>
              <a:t>Marketing: Current Market and How to Compete</a:t>
            </a:r>
          </a:p>
        </p:txBody>
      </p:sp>
      <p:sp>
        <p:nvSpPr>
          <p:cNvPr id="6" name="TextBox 5"/>
          <p:cNvSpPr txBox="1"/>
          <p:nvPr/>
        </p:nvSpPr>
        <p:spPr>
          <a:xfrm rot="5400000">
            <a:off x="6021587" y="1133521"/>
            <a:ext cx="603968" cy="5325493"/>
          </a:xfrm>
          <a:prstGeom prst="round2SameRect">
            <a:avLst>
              <a:gd name="adj1" fmla="val 50000"/>
              <a:gd name="adj2" fmla="val 0"/>
            </a:avLst>
          </a:prstGeom>
          <a:solidFill>
            <a:schemeClr val="bg2"/>
          </a:solidFill>
          <a:ln w="19050">
            <a:noFill/>
          </a:ln>
        </p:spPr>
        <p:txBody>
          <a:bodyPr vert="vert270" wrap="square" lIns="76200" tIns="76200" rIns="76200" bIns="365760" rtlCol="0" anchor="ctr">
            <a:noAutofit/>
          </a:bodyPr>
          <a:lstStyle>
            <a:defPPr>
              <a:defRPr lang="en-US"/>
            </a:defPPr>
            <a:lvl1pPr lvl="0">
              <a:defRPr b="1">
                <a:solidFill>
                  <a:schemeClr val="bg2">
                    <a:lumMod val="75000"/>
                  </a:schemeClr>
                </a:solidFill>
              </a:defRPr>
            </a:lvl1pPr>
          </a:lstStyle>
          <a:p>
            <a:r>
              <a:rPr lang="en-US" dirty="0"/>
              <a:t>Changes in Project Structure</a:t>
            </a:r>
          </a:p>
        </p:txBody>
      </p:sp>
      <p:sp>
        <p:nvSpPr>
          <p:cNvPr id="25" name="TextBox 24"/>
          <p:cNvSpPr txBox="1"/>
          <p:nvPr/>
        </p:nvSpPr>
        <p:spPr>
          <a:xfrm rot="5400000">
            <a:off x="6021587" y="2789979"/>
            <a:ext cx="603968" cy="5325493"/>
          </a:xfrm>
          <a:prstGeom prst="round2SameRect">
            <a:avLst>
              <a:gd name="adj1" fmla="val 50000"/>
              <a:gd name="adj2" fmla="val 0"/>
            </a:avLst>
          </a:prstGeom>
          <a:solidFill>
            <a:schemeClr val="bg2"/>
          </a:solidFill>
          <a:ln w="19050">
            <a:noFill/>
          </a:ln>
        </p:spPr>
        <p:txBody>
          <a:bodyPr vert="vert270" wrap="square" lIns="76200" tIns="76200" rIns="76200" bIns="365760" rtlCol="0" anchor="ctr">
            <a:noAutofit/>
          </a:bodyPr>
          <a:lstStyle>
            <a:defPPr>
              <a:defRPr lang="en-US"/>
            </a:defPPr>
            <a:lvl1pPr lvl="0">
              <a:defRPr b="1">
                <a:solidFill>
                  <a:schemeClr val="bg2">
                    <a:lumMod val="75000"/>
                  </a:schemeClr>
                </a:solidFill>
              </a:defRPr>
            </a:lvl1pPr>
          </a:lstStyle>
          <a:p>
            <a:r>
              <a:rPr lang="en-US" dirty="0"/>
              <a:t>Workouts, the Secondary Market and Blockchain</a:t>
            </a:r>
          </a:p>
        </p:txBody>
      </p:sp>
      <p:sp>
        <p:nvSpPr>
          <p:cNvPr id="26" name="Oval 25"/>
          <p:cNvSpPr/>
          <p:nvPr/>
        </p:nvSpPr>
        <p:spPr>
          <a:xfrm>
            <a:off x="3150719" y="5071011"/>
            <a:ext cx="765429" cy="765429"/>
          </a:xfrm>
          <a:prstGeom prst="ellipse">
            <a:avLst/>
          </a:prstGeom>
          <a:solidFill>
            <a:schemeClr val="bg1">
              <a:lumMod val="9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 name="TextBox 7"/>
          <p:cNvSpPr txBox="1"/>
          <p:nvPr/>
        </p:nvSpPr>
        <p:spPr>
          <a:xfrm rot="5400000">
            <a:off x="6021587" y="1961750"/>
            <a:ext cx="603968" cy="5325493"/>
          </a:xfrm>
          <a:prstGeom prst="round2SameRect">
            <a:avLst>
              <a:gd name="adj1" fmla="val 50000"/>
              <a:gd name="adj2" fmla="val 0"/>
            </a:avLst>
          </a:prstGeom>
          <a:solidFill>
            <a:schemeClr val="bg2"/>
          </a:solidFill>
          <a:ln w="19050">
            <a:noFill/>
          </a:ln>
        </p:spPr>
        <p:txBody>
          <a:bodyPr vert="vert270" wrap="square" lIns="76200" tIns="76200" rIns="76200" bIns="365760" rtlCol="0" anchor="ctr">
            <a:noAutofit/>
          </a:bodyPr>
          <a:lstStyle>
            <a:defPPr>
              <a:defRPr lang="en-US"/>
            </a:defPPr>
            <a:lvl1pPr lvl="0">
              <a:defRPr b="1">
                <a:solidFill>
                  <a:schemeClr val="bg2">
                    <a:lumMod val="75000"/>
                  </a:schemeClr>
                </a:solidFill>
              </a:defRPr>
            </a:lvl1pPr>
          </a:lstStyle>
          <a:p>
            <a:r>
              <a:rPr lang="en-US" dirty="0"/>
              <a:t>Project Review</a:t>
            </a:r>
          </a:p>
        </p:txBody>
      </p:sp>
      <p:sp>
        <p:nvSpPr>
          <p:cNvPr id="9" name="Oval 8"/>
          <p:cNvSpPr/>
          <p:nvPr/>
        </p:nvSpPr>
        <p:spPr>
          <a:xfrm>
            <a:off x="3150719" y="4243782"/>
            <a:ext cx="765429" cy="765429"/>
          </a:xfrm>
          <a:prstGeom prst="ellipse">
            <a:avLst/>
          </a:prstGeom>
          <a:solidFill>
            <a:schemeClr val="bg1">
              <a:lumMod val="9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4" name="Freeform 19"/>
          <p:cNvSpPr>
            <a:spLocks noEditPoints="1"/>
          </p:cNvSpPr>
          <p:nvPr/>
        </p:nvSpPr>
        <p:spPr bwMode="auto">
          <a:xfrm>
            <a:off x="3340682" y="4433745"/>
            <a:ext cx="385503" cy="385503"/>
          </a:xfrm>
          <a:custGeom>
            <a:avLst/>
            <a:gdLst>
              <a:gd name="T0" fmla="*/ 6400 w 6400"/>
              <a:gd name="T1" fmla="*/ 6000 h 6400"/>
              <a:gd name="T2" fmla="*/ 6400 w 6400"/>
              <a:gd name="T3" fmla="*/ 6400 h 6400"/>
              <a:gd name="T4" fmla="*/ 0 w 6400"/>
              <a:gd name="T5" fmla="*/ 6400 h 6400"/>
              <a:gd name="T6" fmla="*/ 0 w 6400"/>
              <a:gd name="T7" fmla="*/ 0 h 6400"/>
              <a:gd name="T8" fmla="*/ 400 w 6400"/>
              <a:gd name="T9" fmla="*/ 0 h 6400"/>
              <a:gd name="T10" fmla="*/ 400 w 6400"/>
              <a:gd name="T11" fmla="*/ 6000 h 6400"/>
              <a:gd name="T12" fmla="*/ 6400 w 6400"/>
              <a:gd name="T13" fmla="*/ 6000 h 6400"/>
              <a:gd name="T14" fmla="*/ 2861 w 6400"/>
              <a:gd name="T15" fmla="*/ 2221 h 6400"/>
              <a:gd name="T16" fmla="*/ 4495 w 6400"/>
              <a:gd name="T17" fmla="*/ 2630 h 6400"/>
              <a:gd name="T18" fmla="*/ 5061 w 6400"/>
              <a:gd name="T19" fmla="*/ 1688 h 6400"/>
              <a:gd name="T20" fmla="*/ 5573 w 6400"/>
              <a:gd name="T21" fmla="*/ 1995 h 6400"/>
              <a:gd name="T22" fmla="*/ 5600 w 6400"/>
              <a:gd name="T23" fmla="*/ 400 h 6400"/>
              <a:gd name="T24" fmla="*/ 4205 w 6400"/>
              <a:gd name="T25" fmla="*/ 1174 h 6400"/>
              <a:gd name="T26" fmla="*/ 4718 w 6400"/>
              <a:gd name="T27" fmla="*/ 1482 h 6400"/>
              <a:gd name="T28" fmla="*/ 4305 w 6400"/>
              <a:gd name="T29" fmla="*/ 2170 h 6400"/>
              <a:gd name="T30" fmla="*/ 2739 w 6400"/>
              <a:gd name="T31" fmla="*/ 1779 h 6400"/>
              <a:gd name="T32" fmla="*/ 1059 w 6400"/>
              <a:gd name="T33" fmla="*/ 3459 h 6400"/>
              <a:gd name="T34" fmla="*/ 1341 w 6400"/>
              <a:gd name="T35" fmla="*/ 3741 h 6400"/>
              <a:gd name="T36" fmla="*/ 2861 w 6400"/>
              <a:gd name="T37" fmla="*/ 2221 h 6400"/>
              <a:gd name="T38" fmla="*/ 2400 w 6400"/>
              <a:gd name="T39" fmla="*/ 5600 h 6400"/>
              <a:gd name="T40" fmla="*/ 3200 w 6400"/>
              <a:gd name="T41" fmla="*/ 5600 h 6400"/>
              <a:gd name="T42" fmla="*/ 3200 w 6400"/>
              <a:gd name="T43" fmla="*/ 2718 h 6400"/>
              <a:gd name="T44" fmla="*/ 2984 w 6400"/>
              <a:gd name="T45" fmla="*/ 2664 h 6400"/>
              <a:gd name="T46" fmla="*/ 2400 w 6400"/>
              <a:gd name="T47" fmla="*/ 3248 h 6400"/>
              <a:gd name="T48" fmla="*/ 2400 w 6400"/>
              <a:gd name="T49" fmla="*/ 5600 h 6400"/>
              <a:gd name="T50" fmla="*/ 1200 w 6400"/>
              <a:gd name="T51" fmla="*/ 4166 h 6400"/>
              <a:gd name="T52" fmla="*/ 1200 w 6400"/>
              <a:gd name="T53" fmla="*/ 5600 h 6400"/>
              <a:gd name="T54" fmla="*/ 2000 w 6400"/>
              <a:gd name="T55" fmla="*/ 5600 h 6400"/>
              <a:gd name="T56" fmla="*/ 2000 w 6400"/>
              <a:gd name="T57" fmla="*/ 3648 h 6400"/>
              <a:gd name="T58" fmla="*/ 1341 w 6400"/>
              <a:gd name="T59" fmla="*/ 4307 h 6400"/>
              <a:gd name="T60" fmla="*/ 1200 w 6400"/>
              <a:gd name="T61" fmla="*/ 4166 h 6400"/>
              <a:gd name="T62" fmla="*/ 4800 w 6400"/>
              <a:gd name="T63" fmla="*/ 2900 h 6400"/>
              <a:gd name="T64" fmla="*/ 4800 w 6400"/>
              <a:gd name="T65" fmla="*/ 5600 h 6400"/>
              <a:gd name="T66" fmla="*/ 5600 w 6400"/>
              <a:gd name="T67" fmla="*/ 5600 h 6400"/>
              <a:gd name="T68" fmla="*/ 5600 w 6400"/>
              <a:gd name="T69" fmla="*/ 2478 h 6400"/>
              <a:gd name="T70" fmla="*/ 5198 w 6400"/>
              <a:gd name="T71" fmla="*/ 2237 h 6400"/>
              <a:gd name="T72" fmla="*/ 4800 w 6400"/>
              <a:gd name="T73" fmla="*/ 2900 h 6400"/>
              <a:gd name="T74" fmla="*/ 4400 w 6400"/>
              <a:gd name="T75" fmla="*/ 5600 h 6400"/>
              <a:gd name="T76" fmla="*/ 4400 w 6400"/>
              <a:gd name="T77" fmla="*/ 3018 h 6400"/>
              <a:gd name="T78" fmla="*/ 3600 w 6400"/>
              <a:gd name="T79" fmla="*/ 2818 h 6400"/>
              <a:gd name="T80" fmla="*/ 3600 w 6400"/>
              <a:gd name="T81" fmla="*/ 5600 h 6400"/>
              <a:gd name="T82" fmla="*/ 4400 w 6400"/>
              <a:gd name="T83" fmla="*/ 5600 h 6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400" h="6400">
                <a:moveTo>
                  <a:pt x="6400" y="6000"/>
                </a:moveTo>
                <a:lnTo>
                  <a:pt x="6400" y="6400"/>
                </a:lnTo>
                <a:lnTo>
                  <a:pt x="0" y="6400"/>
                </a:lnTo>
                <a:lnTo>
                  <a:pt x="0" y="0"/>
                </a:lnTo>
                <a:lnTo>
                  <a:pt x="400" y="0"/>
                </a:lnTo>
                <a:lnTo>
                  <a:pt x="400" y="6000"/>
                </a:lnTo>
                <a:lnTo>
                  <a:pt x="6400" y="6000"/>
                </a:lnTo>
                <a:close/>
                <a:moveTo>
                  <a:pt x="2861" y="2221"/>
                </a:moveTo>
                <a:lnTo>
                  <a:pt x="4495" y="2630"/>
                </a:lnTo>
                <a:lnTo>
                  <a:pt x="5061" y="1688"/>
                </a:lnTo>
                <a:lnTo>
                  <a:pt x="5573" y="1995"/>
                </a:lnTo>
                <a:lnTo>
                  <a:pt x="5600" y="400"/>
                </a:lnTo>
                <a:lnTo>
                  <a:pt x="4205" y="1174"/>
                </a:lnTo>
                <a:lnTo>
                  <a:pt x="4718" y="1482"/>
                </a:lnTo>
                <a:lnTo>
                  <a:pt x="4305" y="2170"/>
                </a:lnTo>
                <a:lnTo>
                  <a:pt x="2739" y="1779"/>
                </a:lnTo>
                <a:lnTo>
                  <a:pt x="1059" y="3459"/>
                </a:lnTo>
                <a:lnTo>
                  <a:pt x="1341" y="3741"/>
                </a:lnTo>
                <a:lnTo>
                  <a:pt x="2861" y="2221"/>
                </a:lnTo>
                <a:close/>
                <a:moveTo>
                  <a:pt x="2400" y="5600"/>
                </a:moveTo>
                <a:lnTo>
                  <a:pt x="3200" y="5600"/>
                </a:lnTo>
                <a:lnTo>
                  <a:pt x="3200" y="2718"/>
                </a:lnTo>
                <a:lnTo>
                  <a:pt x="2984" y="2664"/>
                </a:lnTo>
                <a:lnTo>
                  <a:pt x="2400" y="3248"/>
                </a:lnTo>
                <a:lnTo>
                  <a:pt x="2400" y="5600"/>
                </a:lnTo>
                <a:close/>
                <a:moveTo>
                  <a:pt x="1200" y="4166"/>
                </a:moveTo>
                <a:lnTo>
                  <a:pt x="1200" y="5600"/>
                </a:lnTo>
                <a:lnTo>
                  <a:pt x="2000" y="5600"/>
                </a:lnTo>
                <a:lnTo>
                  <a:pt x="2000" y="3648"/>
                </a:lnTo>
                <a:lnTo>
                  <a:pt x="1341" y="4307"/>
                </a:lnTo>
                <a:lnTo>
                  <a:pt x="1200" y="4166"/>
                </a:lnTo>
                <a:close/>
                <a:moveTo>
                  <a:pt x="4800" y="2900"/>
                </a:moveTo>
                <a:lnTo>
                  <a:pt x="4800" y="5600"/>
                </a:lnTo>
                <a:lnTo>
                  <a:pt x="5600" y="5600"/>
                </a:lnTo>
                <a:lnTo>
                  <a:pt x="5600" y="2478"/>
                </a:lnTo>
                <a:lnTo>
                  <a:pt x="5198" y="2237"/>
                </a:lnTo>
                <a:lnTo>
                  <a:pt x="4800" y="2900"/>
                </a:lnTo>
                <a:close/>
                <a:moveTo>
                  <a:pt x="4400" y="5600"/>
                </a:moveTo>
                <a:lnTo>
                  <a:pt x="4400" y="3018"/>
                </a:lnTo>
                <a:lnTo>
                  <a:pt x="3600" y="2818"/>
                </a:lnTo>
                <a:lnTo>
                  <a:pt x="3600" y="5600"/>
                </a:lnTo>
                <a:lnTo>
                  <a:pt x="4400" y="5600"/>
                </a:lnTo>
                <a:close/>
              </a:path>
            </a:pathLst>
          </a:custGeom>
          <a:solidFill>
            <a:schemeClr val="bg2">
              <a:lumMod val="90000"/>
            </a:schemeClr>
          </a:solidFill>
          <a:ln w="4763" cap="flat">
            <a:noFill/>
            <a:prstDash val="solid"/>
            <a:miter/>
          </a:ln>
        </p:spPr>
        <p:txBody>
          <a:bodyPr vert="horz" wrap="square" lIns="91440" tIns="45720" rIns="91440" bIns="45720" numCol="1" anchor="t" anchorCtr="0" compatLnSpc="1"/>
          <a:lstStyle/>
          <a:p>
            <a:endParaRPr lang="en-US" b="1"/>
          </a:p>
        </p:txBody>
      </p:sp>
      <p:sp>
        <p:nvSpPr>
          <p:cNvPr id="28" name="TextBox 27"/>
          <p:cNvSpPr txBox="1"/>
          <p:nvPr/>
        </p:nvSpPr>
        <p:spPr>
          <a:xfrm rot="5400000">
            <a:off x="6034841" y="3618208"/>
            <a:ext cx="603968" cy="5325493"/>
          </a:xfrm>
          <a:prstGeom prst="round2SameRect">
            <a:avLst>
              <a:gd name="adj1" fmla="val 50000"/>
              <a:gd name="adj2" fmla="val 0"/>
            </a:avLst>
          </a:prstGeom>
          <a:solidFill>
            <a:srgbClr val="0064A2"/>
          </a:solidFill>
          <a:ln w="19050">
            <a:noFill/>
          </a:ln>
        </p:spPr>
        <p:txBody>
          <a:bodyPr vert="vert270" wrap="square" lIns="76200" tIns="76200" rIns="76200" bIns="365760" rtlCol="0" anchor="ctr">
            <a:noAutofit/>
          </a:bodyPr>
          <a:lstStyle>
            <a:defPPr>
              <a:defRPr lang="en-US"/>
            </a:defPPr>
            <a:lvl1pPr lvl="0">
              <a:defRPr b="1">
                <a:solidFill>
                  <a:schemeClr val="bg1"/>
                </a:solidFill>
              </a:defRPr>
            </a:lvl1pPr>
          </a:lstStyle>
          <a:p>
            <a:r>
              <a:rPr lang="en-US" dirty="0"/>
              <a:t>The Impact of Program Changes on Future Projects</a:t>
            </a:r>
          </a:p>
        </p:txBody>
      </p:sp>
      <p:sp>
        <p:nvSpPr>
          <p:cNvPr id="29" name="Oval 28"/>
          <p:cNvSpPr/>
          <p:nvPr/>
        </p:nvSpPr>
        <p:spPr>
          <a:xfrm>
            <a:off x="3150719" y="5898239"/>
            <a:ext cx="765429" cy="765429"/>
          </a:xfrm>
          <a:prstGeom prst="ellipse">
            <a:avLst/>
          </a:prstGeom>
          <a:solidFill>
            <a:srgbClr val="FFC0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0" name="Freeform 19"/>
          <p:cNvSpPr>
            <a:spLocks noEditPoints="1"/>
          </p:cNvSpPr>
          <p:nvPr/>
        </p:nvSpPr>
        <p:spPr bwMode="auto">
          <a:xfrm>
            <a:off x="3340682" y="6088202"/>
            <a:ext cx="385503" cy="385503"/>
          </a:xfrm>
          <a:custGeom>
            <a:avLst/>
            <a:gdLst>
              <a:gd name="T0" fmla="*/ 6400 w 6400"/>
              <a:gd name="T1" fmla="*/ 6000 h 6400"/>
              <a:gd name="T2" fmla="*/ 6400 w 6400"/>
              <a:gd name="T3" fmla="*/ 6400 h 6400"/>
              <a:gd name="T4" fmla="*/ 0 w 6400"/>
              <a:gd name="T5" fmla="*/ 6400 h 6400"/>
              <a:gd name="T6" fmla="*/ 0 w 6400"/>
              <a:gd name="T7" fmla="*/ 0 h 6400"/>
              <a:gd name="T8" fmla="*/ 400 w 6400"/>
              <a:gd name="T9" fmla="*/ 0 h 6400"/>
              <a:gd name="T10" fmla="*/ 400 w 6400"/>
              <a:gd name="T11" fmla="*/ 6000 h 6400"/>
              <a:gd name="T12" fmla="*/ 6400 w 6400"/>
              <a:gd name="T13" fmla="*/ 6000 h 6400"/>
              <a:gd name="T14" fmla="*/ 2861 w 6400"/>
              <a:gd name="T15" fmla="*/ 2221 h 6400"/>
              <a:gd name="T16" fmla="*/ 4495 w 6400"/>
              <a:gd name="T17" fmla="*/ 2630 h 6400"/>
              <a:gd name="T18" fmla="*/ 5061 w 6400"/>
              <a:gd name="T19" fmla="*/ 1688 h 6400"/>
              <a:gd name="T20" fmla="*/ 5573 w 6400"/>
              <a:gd name="T21" fmla="*/ 1995 h 6400"/>
              <a:gd name="T22" fmla="*/ 5600 w 6400"/>
              <a:gd name="T23" fmla="*/ 400 h 6400"/>
              <a:gd name="T24" fmla="*/ 4205 w 6400"/>
              <a:gd name="T25" fmla="*/ 1174 h 6400"/>
              <a:gd name="T26" fmla="*/ 4718 w 6400"/>
              <a:gd name="T27" fmla="*/ 1482 h 6400"/>
              <a:gd name="T28" fmla="*/ 4305 w 6400"/>
              <a:gd name="T29" fmla="*/ 2170 h 6400"/>
              <a:gd name="T30" fmla="*/ 2739 w 6400"/>
              <a:gd name="T31" fmla="*/ 1779 h 6400"/>
              <a:gd name="T32" fmla="*/ 1059 w 6400"/>
              <a:gd name="T33" fmla="*/ 3459 h 6400"/>
              <a:gd name="T34" fmla="*/ 1341 w 6400"/>
              <a:gd name="T35" fmla="*/ 3741 h 6400"/>
              <a:gd name="T36" fmla="*/ 2861 w 6400"/>
              <a:gd name="T37" fmla="*/ 2221 h 6400"/>
              <a:gd name="T38" fmla="*/ 2400 w 6400"/>
              <a:gd name="T39" fmla="*/ 5600 h 6400"/>
              <a:gd name="T40" fmla="*/ 3200 w 6400"/>
              <a:gd name="T41" fmla="*/ 5600 h 6400"/>
              <a:gd name="T42" fmla="*/ 3200 w 6400"/>
              <a:gd name="T43" fmla="*/ 2718 h 6400"/>
              <a:gd name="T44" fmla="*/ 2984 w 6400"/>
              <a:gd name="T45" fmla="*/ 2664 h 6400"/>
              <a:gd name="T46" fmla="*/ 2400 w 6400"/>
              <a:gd name="T47" fmla="*/ 3248 h 6400"/>
              <a:gd name="T48" fmla="*/ 2400 w 6400"/>
              <a:gd name="T49" fmla="*/ 5600 h 6400"/>
              <a:gd name="T50" fmla="*/ 1200 w 6400"/>
              <a:gd name="T51" fmla="*/ 4166 h 6400"/>
              <a:gd name="T52" fmla="*/ 1200 w 6400"/>
              <a:gd name="T53" fmla="*/ 5600 h 6400"/>
              <a:gd name="T54" fmla="*/ 2000 w 6400"/>
              <a:gd name="T55" fmla="*/ 5600 h 6400"/>
              <a:gd name="T56" fmla="*/ 2000 w 6400"/>
              <a:gd name="T57" fmla="*/ 3648 h 6400"/>
              <a:gd name="T58" fmla="*/ 1341 w 6400"/>
              <a:gd name="T59" fmla="*/ 4307 h 6400"/>
              <a:gd name="T60" fmla="*/ 1200 w 6400"/>
              <a:gd name="T61" fmla="*/ 4166 h 6400"/>
              <a:gd name="T62" fmla="*/ 4800 w 6400"/>
              <a:gd name="T63" fmla="*/ 2900 h 6400"/>
              <a:gd name="T64" fmla="*/ 4800 w 6400"/>
              <a:gd name="T65" fmla="*/ 5600 h 6400"/>
              <a:gd name="T66" fmla="*/ 5600 w 6400"/>
              <a:gd name="T67" fmla="*/ 5600 h 6400"/>
              <a:gd name="T68" fmla="*/ 5600 w 6400"/>
              <a:gd name="T69" fmla="*/ 2478 h 6400"/>
              <a:gd name="T70" fmla="*/ 5198 w 6400"/>
              <a:gd name="T71" fmla="*/ 2237 h 6400"/>
              <a:gd name="T72" fmla="*/ 4800 w 6400"/>
              <a:gd name="T73" fmla="*/ 2900 h 6400"/>
              <a:gd name="T74" fmla="*/ 4400 w 6400"/>
              <a:gd name="T75" fmla="*/ 5600 h 6400"/>
              <a:gd name="T76" fmla="*/ 4400 w 6400"/>
              <a:gd name="T77" fmla="*/ 3018 h 6400"/>
              <a:gd name="T78" fmla="*/ 3600 w 6400"/>
              <a:gd name="T79" fmla="*/ 2818 h 6400"/>
              <a:gd name="T80" fmla="*/ 3600 w 6400"/>
              <a:gd name="T81" fmla="*/ 5600 h 6400"/>
              <a:gd name="T82" fmla="*/ 4400 w 6400"/>
              <a:gd name="T83" fmla="*/ 5600 h 6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400" h="6400">
                <a:moveTo>
                  <a:pt x="6400" y="6000"/>
                </a:moveTo>
                <a:lnTo>
                  <a:pt x="6400" y="6400"/>
                </a:lnTo>
                <a:lnTo>
                  <a:pt x="0" y="6400"/>
                </a:lnTo>
                <a:lnTo>
                  <a:pt x="0" y="0"/>
                </a:lnTo>
                <a:lnTo>
                  <a:pt x="400" y="0"/>
                </a:lnTo>
                <a:lnTo>
                  <a:pt x="400" y="6000"/>
                </a:lnTo>
                <a:lnTo>
                  <a:pt x="6400" y="6000"/>
                </a:lnTo>
                <a:close/>
                <a:moveTo>
                  <a:pt x="2861" y="2221"/>
                </a:moveTo>
                <a:lnTo>
                  <a:pt x="4495" y="2630"/>
                </a:lnTo>
                <a:lnTo>
                  <a:pt x="5061" y="1688"/>
                </a:lnTo>
                <a:lnTo>
                  <a:pt x="5573" y="1995"/>
                </a:lnTo>
                <a:lnTo>
                  <a:pt x="5600" y="400"/>
                </a:lnTo>
                <a:lnTo>
                  <a:pt x="4205" y="1174"/>
                </a:lnTo>
                <a:lnTo>
                  <a:pt x="4718" y="1482"/>
                </a:lnTo>
                <a:lnTo>
                  <a:pt x="4305" y="2170"/>
                </a:lnTo>
                <a:lnTo>
                  <a:pt x="2739" y="1779"/>
                </a:lnTo>
                <a:lnTo>
                  <a:pt x="1059" y="3459"/>
                </a:lnTo>
                <a:lnTo>
                  <a:pt x="1341" y="3741"/>
                </a:lnTo>
                <a:lnTo>
                  <a:pt x="2861" y="2221"/>
                </a:lnTo>
                <a:close/>
                <a:moveTo>
                  <a:pt x="2400" y="5600"/>
                </a:moveTo>
                <a:lnTo>
                  <a:pt x="3200" y="5600"/>
                </a:lnTo>
                <a:lnTo>
                  <a:pt x="3200" y="2718"/>
                </a:lnTo>
                <a:lnTo>
                  <a:pt x="2984" y="2664"/>
                </a:lnTo>
                <a:lnTo>
                  <a:pt x="2400" y="3248"/>
                </a:lnTo>
                <a:lnTo>
                  <a:pt x="2400" y="5600"/>
                </a:lnTo>
                <a:close/>
                <a:moveTo>
                  <a:pt x="1200" y="4166"/>
                </a:moveTo>
                <a:lnTo>
                  <a:pt x="1200" y="5600"/>
                </a:lnTo>
                <a:lnTo>
                  <a:pt x="2000" y="5600"/>
                </a:lnTo>
                <a:lnTo>
                  <a:pt x="2000" y="3648"/>
                </a:lnTo>
                <a:lnTo>
                  <a:pt x="1341" y="4307"/>
                </a:lnTo>
                <a:lnTo>
                  <a:pt x="1200" y="4166"/>
                </a:lnTo>
                <a:close/>
                <a:moveTo>
                  <a:pt x="4800" y="2900"/>
                </a:moveTo>
                <a:lnTo>
                  <a:pt x="4800" y="5600"/>
                </a:lnTo>
                <a:lnTo>
                  <a:pt x="5600" y="5600"/>
                </a:lnTo>
                <a:lnTo>
                  <a:pt x="5600" y="2478"/>
                </a:lnTo>
                <a:lnTo>
                  <a:pt x="5198" y="2237"/>
                </a:lnTo>
                <a:lnTo>
                  <a:pt x="4800" y="2900"/>
                </a:lnTo>
                <a:close/>
                <a:moveTo>
                  <a:pt x="4400" y="5600"/>
                </a:moveTo>
                <a:lnTo>
                  <a:pt x="4400" y="3018"/>
                </a:lnTo>
                <a:lnTo>
                  <a:pt x="3600" y="2818"/>
                </a:lnTo>
                <a:lnTo>
                  <a:pt x="3600" y="5600"/>
                </a:lnTo>
                <a:lnTo>
                  <a:pt x="4400" y="5600"/>
                </a:lnTo>
                <a:close/>
              </a:path>
            </a:pathLst>
          </a:custGeom>
          <a:solidFill>
            <a:srgbClr val="0064A2"/>
          </a:solidFill>
          <a:ln w="0">
            <a:noFill/>
            <a:prstDash val="solid"/>
            <a:round/>
          </a:ln>
        </p:spPr>
        <p:txBody>
          <a:bodyPr vert="horz" wrap="square" lIns="91440" tIns="45720" rIns="91440" bIns="45720" numCol="1" anchor="t" anchorCtr="0" compatLnSpc="1"/>
          <a:lstStyle/>
          <a:p>
            <a:endParaRPr lang="en-US" b="1"/>
          </a:p>
        </p:txBody>
      </p:sp>
      <p:pic>
        <p:nvPicPr>
          <p:cNvPr id="31" name="Graphic 30" descr="Repeat"/>
          <p:cNvPicPr>
            <a:picLocks noChangeAspect="1"/>
          </p:cNvPicPr>
          <p:nvPr/>
        </p:nvPicPr>
        <p:blipFill>
          <a:blip r:embed="rId3"/>
          <a:stretch>
            <a:fillRect/>
          </a:stretch>
        </p:blipFill>
        <p:spPr>
          <a:xfrm>
            <a:off x="3266909" y="5187201"/>
            <a:ext cx="533049" cy="533049"/>
          </a:xfrm>
          <a:prstGeom prst="rect">
            <a:avLst/>
          </a:prstGeom>
        </p:spPr>
      </p:pic>
      <p:sp>
        <p:nvSpPr>
          <p:cNvPr id="45" name="Oval 44"/>
          <p:cNvSpPr/>
          <p:nvPr/>
        </p:nvSpPr>
        <p:spPr>
          <a:xfrm>
            <a:off x="3150719" y="1762095"/>
            <a:ext cx="765429" cy="765429"/>
          </a:xfrm>
          <a:prstGeom prst="ellipse">
            <a:avLst/>
          </a:prstGeom>
          <a:solidFill>
            <a:schemeClr val="bg1">
              <a:lumMod val="9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nvGrpSpPr>
          <p:cNvPr id="46" name="Group 45"/>
          <p:cNvGrpSpPr/>
          <p:nvPr/>
        </p:nvGrpSpPr>
        <p:grpSpPr>
          <a:xfrm>
            <a:off x="3341616" y="1922822"/>
            <a:ext cx="370381" cy="433975"/>
            <a:chOff x="663575" y="2000250"/>
            <a:chExt cx="841375" cy="985838"/>
          </a:xfrm>
          <a:solidFill>
            <a:schemeClr val="accent3"/>
          </a:solidFill>
        </p:grpSpPr>
        <p:sp>
          <p:nvSpPr>
            <p:cNvPr id="47" name="Freeform 5"/>
            <p:cNvSpPr/>
            <p:nvPr/>
          </p:nvSpPr>
          <p:spPr bwMode="auto">
            <a:xfrm>
              <a:off x="663575" y="2000250"/>
              <a:ext cx="841375" cy="985838"/>
            </a:xfrm>
            <a:custGeom>
              <a:avLst/>
              <a:gdLst>
                <a:gd name="T0" fmla="*/ 5164 w 5469"/>
                <a:gd name="T1" fmla="*/ 1567 h 6400"/>
                <a:gd name="T2" fmla="*/ 4811 w 5469"/>
                <a:gd name="T3" fmla="*/ 1567 h 6400"/>
                <a:gd name="T4" fmla="*/ 4717 w 5469"/>
                <a:gd name="T5" fmla="*/ 1661 h 6400"/>
                <a:gd name="T6" fmla="*/ 4811 w 5469"/>
                <a:gd name="T7" fmla="*/ 1755 h 6400"/>
                <a:gd name="T8" fmla="*/ 5164 w 5469"/>
                <a:gd name="T9" fmla="*/ 1755 h 6400"/>
                <a:gd name="T10" fmla="*/ 5469 w 5469"/>
                <a:gd name="T11" fmla="*/ 1450 h 6400"/>
                <a:gd name="T12" fmla="*/ 5469 w 5469"/>
                <a:gd name="T13" fmla="*/ 554 h 6400"/>
                <a:gd name="T14" fmla="*/ 4915 w 5469"/>
                <a:gd name="T15" fmla="*/ 0 h 6400"/>
                <a:gd name="T16" fmla="*/ 4915 w 5469"/>
                <a:gd name="T17" fmla="*/ 0 h 6400"/>
                <a:gd name="T18" fmla="*/ 633 w 5469"/>
                <a:gd name="T19" fmla="*/ 0 h 6400"/>
                <a:gd name="T20" fmla="*/ 0 w 5469"/>
                <a:gd name="T21" fmla="*/ 633 h 6400"/>
                <a:gd name="T22" fmla="*/ 0 w 5469"/>
                <a:gd name="T23" fmla="*/ 5153 h 6400"/>
                <a:gd name="T24" fmla="*/ 94 w 5469"/>
                <a:gd name="T25" fmla="*/ 5246 h 6400"/>
                <a:gd name="T26" fmla="*/ 188 w 5469"/>
                <a:gd name="T27" fmla="*/ 5153 h 6400"/>
                <a:gd name="T28" fmla="*/ 188 w 5469"/>
                <a:gd name="T29" fmla="*/ 633 h 6400"/>
                <a:gd name="T30" fmla="*/ 633 w 5469"/>
                <a:gd name="T31" fmla="*/ 188 h 6400"/>
                <a:gd name="T32" fmla="*/ 4500 w 5469"/>
                <a:gd name="T33" fmla="*/ 188 h 6400"/>
                <a:gd name="T34" fmla="*/ 4361 w 5469"/>
                <a:gd name="T35" fmla="*/ 554 h 6400"/>
                <a:gd name="T36" fmla="*/ 4361 w 5469"/>
                <a:gd name="T37" fmla="*/ 813 h 6400"/>
                <a:gd name="T38" fmla="*/ 4361 w 5469"/>
                <a:gd name="T39" fmla="*/ 1661 h 6400"/>
                <a:gd name="T40" fmla="*/ 4361 w 5469"/>
                <a:gd name="T41" fmla="*/ 4739 h 6400"/>
                <a:gd name="T42" fmla="*/ 4361 w 5469"/>
                <a:gd name="T43" fmla="*/ 5846 h 6400"/>
                <a:gd name="T44" fmla="*/ 4500 w 5469"/>
                <a:gd name="T45" fmla="*/ 6212 h 6400"/>
                <a:gd name="T46" fmla="*/ 554 w 5469"/>
                <a:gd name="T47" fmla="*/ 6212 h 6400"/>
                <a:gd name="T48" fmla="*/ 188 w 5469"/>
                <a:gd name="T49" fmla="*/ 5846 h 6400"/>
                <a:gd name="T50" fmla="*/ 188 w 5469"/>
                <a:gd name="T51" fmla="*/ 5586 h 6400"/>
                <a:gd name="T52" fmla="*/ 94 w 5469"/>
                <a:gd name="T53" fmla="*/ 5492 h 6400"/>
                <a:gd name="T54" fmla="*/ 0 w 5469"/>
                <a:gd name="T55" fmla="*/ 5586 h 6400"/>
                <a:gd name="T56" fmla="*/ 0 w 5469"/>
                <a:gd name="T57" fmla="*/ 5846 h 6400"/>
                <a:gd name="T58" fmla="*/ 554 w 5469"/>
                <a:gd name="T59" fmla="*/ 6400 h 6400"/>
                <a:gd name="T60" fmla="*/ 4915 w 5469"/>
                <a:gd name="T61" fmla="*/ 6400 h 6400"/>
                <a:gd name="T62" fmla="*/ 4915 w 5469"/>
                <a:gd name="T63" fmla="*/ 6400 h 6400"/>
                <a:gd name="T64" fmla="*/ 4915 w 5469"/>
                <a:gd name="T65" fmla="*/ 6400 h 6400"/>
                <a:gd name="T66" fmla="*/ 5469 w 5469"/>
                <a:gd name="T67" fmla="*/ 5846 h 6400"/>
                <a:gd name="T68" fmla="*/ 5469 w 5469"/>
                <a:gd name="T69" fmla="*/ 4900 h 6400"/>
                <a:gd name="T70" fmla="*/ 5214 w 5469"/>
                <a:gd name="T71" fmla="*/ 4645 h 6400"/>
                <a:gd name="T72" fmla="*/ 4814 w 5469"/>
                <a:gd name="T73" fmla="*/ 4645 h 6400"/>
                <a:gd name="T74" fmla="*/ 4720 w 5469"/>
                <a:gd name="T75" fmla="*/ 4739 h 6400"/>
                <a:gd name="T76" fmla="*/ 4814 w 5469"/>
                <a:gd name="T77" fmla="*/ 4833 h 6400"/>
                <a:gd name="T78" fmla="*/ 5214 w 5469"/>
                <a:gd name="T79" fmla="*/ 4833 h 6400"/>
                <a:gd name="T80" fmla="*/ 5281 w 5469"/>
                <a:gd name="T81" fmla="*/ 4900 h 6400"/>
                <a:gd name="T82" fmla="*/ 5281 w 5469"/>
                <a:gd name="T83" fmla="*/ 5846 h 6400"/>
                <a:gd name="T84" fmla="*/ 4915 w 5469"/>
                <a:gd name="T85" fmla="*/ 6213 h 6400"/>
                <a:gd name="T86" fmla="*/ 4548 w 5469"/>
                <a:gd name="T87" fmla="*/ 5846 h 6400"/>
                <a:gd name="T88" fmla="*/ 4548 w 5469"/>
                <a:gd name="T89" fmla="*/ 4739 h 6400"/>
                <a:gd name="T90" fmla="*/ 4548 w 5469"/>
                <a:gd name="T91" fmla="*/ 1661 h 6400"/>
                <a:gd name="T92" fmla="*/ 4548 w 5469"/>
                <a:gd name="T93" fmla="*/ 813 h 6400"/>
                <a:gd name="T94" fmla="*/ 4548 w 5469"/>
                <a:gd name="T95" fmla="*/ 554 h 6400"/>
                <a:gd name="T96" fmla="*/ 4915 w 5469"/>
                <a:gd name="T97" fmla="*/ 188 h 6400"/>
                <a:gd name="T98" fmla="*/ 5281 w 5469"/>
                <a:gd name="T99" fmla="*/ 554 h 6400"/>
                <a:gd name="T100" fmla="*/ 5281 w 5469"/>
                <a:gd name="T101" fmla="*/ 1450 h 6400"/>
                <a:gd name="T102" fmla="*/ 5164 w 5469"/>
                <a:gd name="T103" fmla="*/ 1567 h 6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69" h="6400">
                  <a:moveTo>
                    <a:pt x="5164" y="1567"/>
                  </a:moveTo>
                  <a:lnTo>
                    <a:pt x="4811" y="1567"/>
                  </a:lnTo>
                  <a:cubicBezTo>
                    <a:pt x="4759" y="1567"/>
                    <a:pt x="4717" y="1609"/>
                    <a:pt x="4717" y="1661"/>
                  </a:cubicBezTo>
                  <a:cubicBezTo>
                    <a:pt x="4717" y="1713"/>
                    <a:pt x="4759" y="1755"/>
                    <a:pt x="4811" y="1755"/>
                  </a:cubicBezTo>
                  <a:lnTo>
                    <a:pt x="5164" y="1755"/>
                  </a:lnTo>
                  <a:cubicBezTo>
                    <a:pt x="5332" y="1755"/>
                    <a:pt x="5469" y="1618"/>
                    <a:pt x="5469" y="1450"/>
                  </a:cubicBezTo>
                  <a:lnTo>
                    <a:pt x="5469" y="554"/>
                  </a:lnTo>
                  <a:cubicBezTo>
                    <a:pt x="5469" y="249"/>
                    <a:pt x="5220" y="0"/>
                    <a:pt x="4915" y="0"/>
                  </a:cubicBezTo>
                  <a:lnTo>
                    <a:pt x="4915" y="0"/>
                  </a:lnTo>
                  <a:lnTo>
                    <a:pt x="633" y="0"/>
                  </a:lnTo>
                  <a:cubicBezTo>
                    <a:pt x="284" y="0"/>
                    <a:pt x="0" y="284"/>
                    <a:pt x="0" y="633"/>
                  </a:cubicBezTo>
                  <a:lnTo>
                    <a:pt x="0" y="5153"/>
                  </a:lnTo>
                  <a:cubicBezTo>
                    <a:pt x="0" y="5204"/>
                    <a:pt x="42" y="5246"/>
                    <a:pt x="94" y="5246"/>
                  </a:cubicBezTo>
                  <a:cubicBezTo>
                    <a:pt x="146" y="5246"/>
                    <a:pt x="188" y="5204"/>
                    <a:pt x="188" y="5153"/>
                  </a:cubicBezTo>
                  <a:lnTo>
                    <a:pt x="188" y="633"/>
                  </a:lnTo>
                  <a:cubicBezTo>
                    <a:pt x="188" y="387"/>
                    <a:pt x="387" y="188"/>
                    <a:pt x="633" y="188"/>
                  </a:cubicBezTo>
                  <a:lnTo>
                    <a:pt x="4500" y="188"/>
                  </a:lnTo>
                  <a:cubicBezTo>
                    <a:pt x="4413" y="285"/>
                    <a:pt x="4361" y="414"/>
                    <a:pt x="4361" y="554"/>
                  </a:cubicBezTo>
                  <a:lnTo>
                    <a:pt x="4361" y="813"/>
                  </a:lnTo>
                  <a:lnTo>
                    <a:pt x="4361" y="1661"/>
                  </a:lnTo>
                  <a:lnTo>
                    <a:pt x="4361" y="4739"/>
                  </a:lnTo>
                  <a:lnTo>
                    <a:pt x="4361" y="5846"/>
                  </a:lnTo>
                  <a:cubicBezTo>
                    <a:pt x="4361" y="5986"/>
                    <a:pt x="4413" y="6115"/>
                    <a:pt x="4500" y="6212"/>
                  </a:cubicBezTo>
                  <a:lnTo>
                    <a:pt x="554" y="6212"/>
                  </a:lnTo>
                  <a:cubicBezTo>
                    <a:pt x="352" y="6213"/>
                    <a:pt x="188" y="6048"/>
                    <a:pt x="188" y="5846"/>
                  </a:cubicBezTo>
                  <a:lnTo>
                    <a:pt x="188" y="5586"/>
                  </a:lnTo>
                  <a:cubicBezTo>
                    <a:pt x="188" y="5534"/>
                    <a:pt x="146" y="5492"/>
                    <a:pt x="94" y="5492"/>
                  </a:cubicBezTo>
                  <a:cubicBezTo>
                    <a:pt x="42" y="5492"/>
                    <a:pt x="0" y="5534"/>
                    <a:pt x="0" y="5586"/>
                  </a:cubicBezTo>
                  <a:lnTo>
                    <a:pt x="0" y="5846"/>
                  </a:lnTo>
                  <a:cubicBezTo>
                    <a:pt x="0" y="6151"/>
                    <a:pt x="249" y="6400"/>
                    <a:pt x="554" y="6400"/>
                  </a:cubicBezTo>
                  <a:lnTo>
                    <a:pt x="4915" y="6400"/>
                  </a:lnTo>
                  <a:lnTo>
                    <a:pt x="4915" y="6400"/>
                  </a:lnTo>
                  <a:lnTo>
                    <a:pt x="4915" y="6400"/>
                  </a:lnTo>
                  <a:cubicBezTo>
                    <a:pt x="5220" y="6400"/>
                    <a:pt x="5469" y="6151"/>
                    <a:pt x="5469" y="5846"/>
                  </a:cubicBezTo>
                  <a:lnTo>
                    <a:pt x="5469" y="4900"/>
                  </a:lnTo>
                  <a:cubicBezTo>
                    <a:pt x="5469" y="4760"/>
                    <a:pt x="5355" y="4645"/>
                    <a:pt x="5214" y="4645"/>
                  </a:cubicBezTo>
                  <a:lnTo>
                    <a:pt x="4814" y="4645"/>
                  </a:lnTo>
                  <a:cubicBezTo>
                    <a:pt x="4762" y="4645"/>
                    <a:pt x="4720" y="4687"/>
                    <a:pt x="4720" y="4739"/>
                  </a:cubicBezTo>
                  <a:cubicBezTo>
                    <a:pt x="4720" y="4791"/>
                    <a:pt x="4762" y="4833"/>
                    <a:pt x="4814" y="4833"/>
                  </a:cubicBezTo>
                  <a:lnTo>
                    <a:pt x="5214" y="4833"/>
                  </a:lnTo>
                  <a:cubicBezTo>
                    <a:pt x="5251" y="4833"/>
                    <a:pt x="5281" y="4863"/>
                    <a:pt x="5281" y="4900"/>
                  </a:cubicBezTo>
                  <a:lnTo>
                    <a:pt x="5281" y="5846"/>
                  </a:lnTo>
                  <a:cubicBezTo>
                    <a:pt x="5281" y="6048"/>
                    <a:pt x="5117" y="6213"/>
                    <a:pt x="4915" y="6213"/>
                  </a:cubicBezTo>
                  <a:cubicBezTo>
                    <a:pt x="4713" y="6213"/>
                    <a:pt x="4548" y="6048"/>
                    <a:pt x="4548" y="5846"/>
                  </a:cubicBezTo>
                  <a:lnTo>
                    <a:pt x="4548" y="4739"/>
                  </a:lnTo>
                  <a:lnTo>
                    <a:pt x="4548" y="1661"/>
                  </a:lnTo>
                  <a:lnTo>
                    <a:pt x="4548" y="813"/>
                  </a:lnTo>
                  <a:lnTo>
                    <a:pt x="4548" y="554"/>
                  </a:lnTo>
                  <a:cubicBezTo>
                    <a:pt x="4548" y="352"/>
                    <a:pt x="4713" y="188"/>
                    <a:pt x="4915" y="188"/>
                  </a:cubicBezTo>
                  <a:cubicBezTo>
                    <a:pt x="5117" y="188"/>
                    <a:pt x="5281" y="352"/>
                    <a:pt x="5281" y="554"/>
                  </a:cubicBezTo>
                  <a:lnTo>
                    <a:pt x="5281" y="1450"/>
                  </a:lnTo>
                  <a:cubicBezTo>
                    <a:pt x="5281" y="1515"/>
                    <a:pt x="5229" y="1567"/>
                    <a:pt x="5164" y="1567"/>
                  </a:cubicBezTo>
                  <a:close/>
                </a:path>
              </a:pathLst>
            </a:custGeom>
            <a:grpFill/>
            <a:ln w="0">
              <a:noFill/>
              <a:prstDash val="solid"/>
              <a:round/>
            </a:ln>
          </p:spPr>
          <p:txBody>
            <a:bodyPr vert="horz" wrap="square" lIns="91440" tIns="45720" rIns="91440" bIns="45720" numCol="1" anchor="t" anchorCtr="0" compatLnSpc="1"/>
            <a:lstStyle/>
            <a:p>
              <a:endParaRPr lang="en-US" b="1"/>
            </a:p>
          </p:txBody>
        </p:sp>
        <p:sp>
          <p:nvSpPr>
            <p:cNvPr id="48" name="Freeform 6"/>
            <p:cNvSpPr/>
            <p:nvPr/>
          </p:nvSpPr>
          <p:spPr bwMode="auto">
            <a:xfrm>
              <a:off x="754063" y="2119313"/>
              <a:ext cx="104775" cy="76200"/>
            </a:xfrm>
            <a:custGeom>
              <a:avLst/>
              <a:gdLst>
                <a:gd name="T0" fmla="*/ 640 w 677"/>
                <a:gd name="T1" fmla="*/ 37 h 500"/>
                <a:gd name="T2" fmla="*/ 507 w 677"/>
                <a:gd name="T3" fmla="*/ 37 h 500"/>
                <a:gd name="T4" fmla="*/ 270 w 677"/>
                <a:gd name="T5" fmla="*/ 274 h 500"/>
                <a:gd name="T6" fmla="*/ 169 w 677"/>
                <a:gd name="T7" fmla="*/ 173 h 500"/>
                <a:gd name="T8" fmla="*/ 37 w 677"/>
                <a:gd name="T9" fmla="*/ 173 h 500"/>
                <a:gd name="T10" fmla="*/ 37 w 677"/>
                <a:gd name="T11" fmla="*/ 305 h 500"/>
                <a:gd name="T12" fmla="*/ 204 w 677"/>
                <a:gd name="T13" fmla="*/ 473 h 500"/>
                <a:gd name="T14" fmla="*/ 270 w 677"/>
                <a:gd name="T15" fmla="*/ 500 h 500"/>
                <a:gd name="T16" fmla="*/ 337 w 677"/>
                <a:gd name="T17" fmla="*/ 473 h 500"/>
                <a:gd name="T18" fmla="*/ 640 w 677"/>
                <a:gd name="T19" fmla="*/ 169 h 500"/>
                <a:gd name="T20" fmla="*/ 640 w 677"/>
                <a:gd name="T21" fmla="*/ 37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7" h="500">
                  <a:moveTo>
                    <a:pt x="640" y="37"/>
                  </a:moveTo>
                  <a:cubicBezTo>
                    <a:pt x="603" y="0"/>
                    <a:pt x="544" y="0"/>
                    <a:pt x="507" y="37"/>
                  </a:cubicBezTo>
                  <a:lnTo>
                    <a:pt x="270" y="274"/>
                  </a:lnTo>
                  <a:lnTo>
                    <a:pt x="169" y="173"/>
                  </a:lnTo>
                  <a:cubicBezTo>
                    <a:pt x="133" y="136"/>
                    <a:pt x="73" y="136"/>
                    <a:pt x="37" y="173"/>
                  </a:cubicBezTo>
                  <a:cubicBezTo>
                    <a:pt x="0" y="209"/>
                    <a:pt x="0" y="269"/>
                    <a:pt x="37" y="305"/>
                  </a:cubicBezTo>
                  <a:lnTo>
                    <a:pt x="204" y="473"/>
                  </a:lnTo>
                  <a:cubicBezTo>
                    <a:pt x="222" y="491"/>
                    <a:pt x="246" y="500"/>
                    <a:pt x="270" y="500"/>
                  </a:cubicBezTo>
                  <a:cubicBezTo>
                    <a:pt x="294" y="500"/>
                    <a:pt x="318" y="491"/>
                    <a:pt x="337" y="473"/>
                  </a:cubicBezTo>
                  <a:lnTo>
                    <a:pt x="640" y="169"/>
                  </a:lnTo>
                  <a:cubicBezTo>
                    <a:pt x="677" y="133"/>
                    <a:pt x="677" y="73"/>
                    <a:pt x="640" y="37"/>
                  </a:cubicBezTo>
                  <a:close/>
                </a:path>
              </a:pathLst>
            </a:custGeom>
            <a:grpFill/>
            <a:ln w="0">
              <a:noFill/>
              <a:prstDash val="solid"/>
              <a:round/>
            </a:ln>
          </p:spPr>
          <p:txBody>
            <a:bodyPr vert="horz" wrap="square" lIns="91440" tIns="45720" rIns="91440" bIns="45720" numCol="1" anchor="t" anchorCtr="0" compatLnSpc="1"/>
            <a:lstStyle/>
            <a:p>
              <a:endParaRPr lang="en-US" b="1"/>
            </a:p>
          </p:txBody>
        </p:sp>
        <p:sp>
          <p:nvSpPr>
            <p:cNvPr id="49" name="Freeform 7"/>
            <p:cNvSpPr/>
            <p:nvPr/>
          </p:nvSpPr>
          <p:spPr bwMode="auto">
            <a:xfrm>
              <a:off x="754063" y="2254250"/>
              <a:ext cx="104775" cy="76200"/>
            </a:xfrm>
            <a:custGeom>
              <a:avLst/>
              <a:gdLst>
                <a:gd name="T0" fmla="*/ 640 w 677"/>
                <a:gd name="T1" fmla="*/ 36 h 500"/>
                <a:gd name="T2" fmla="*/ 507 w 677"/>
                <a:gd name="T3" fmla="*/ 36 h 500"/>
                <a:gd name="T4" fmla="*/ 270 w 677"/>
                <a:gd name="T5" fmla="*/ 273 h 500"/>
                <a:gd name="T6" fmla="*/ 169 w 677"/>
                <a:gd name="T7" fmla="*/ 172 h 500"/>
                <a:gd name="T8" fmla="*/ 37 w 677"/>
                <a:gd name="T9" fmla="*/ 172 h 500"/>
                <a:gd name="T10" fmla="*/ 37 w 677"/>
                <a:gd name="T11" fmla="*/ 305 h 500"/>
                <a:gd name="T12" fmla="*/ 204 w 677"/>
                <a:gd name="T13" fmla="*/ 472 h 500"/>
                <a:gd name="T14" fmla="*/ 270 w 677"/>
                <a:gd name="T15" fmla="*/ 500 h 500"/>
                <a:gd name="T16" fmla="*/ 337 w 677"/>
                <a:gd name="T17" fmla="*/ 472 h 500"/>
                <a:gd name="T18" fmla="*/ 640 w 677"/>
                <a:gd name="T19" fmla="*/ 169 h 500"/>
                <a:gd name="T20" fmla="*/ 640 w 677"/>
                <a:gd name="T21" fmla="*/ 3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7" h="500">
                  <a:moveTo>
                    <a:pt x="640" y="36"/>
                  </a:moveTo>
                  <a:cubicBezTo>
                    <a:pt x="603" y="0"/>
                    <a:pt x="544" y="0"/>
                    <a:pt x="507" y="36"/>
                  </a:cubicBezTo>
                  <a:lnTo>
                    <a:pt x="270" y="273"/>
                  </a:lnTo>
                  <a:lnTo>
                    <a:pt x="169" y="172"/>
                  </a:lnTo>
                  <a:cubicBezTo>
                    <a:pt x="133" y="136"/>
                    <a:pt x="73" y="136"/>
                    <a:pt x="37" y="172"/>
                  </a:cubicBezTo>
                  <a:cubicBezTo>
                    <a:pt x="0" y="209"/>
                    <a:pt x="0" y="268"/>
                    <a:pt x="37" y="305"/>
                  </a:cubicBezTo>
                  <a:lnTo>
                    <a:pt x="204" y="472"/>
                  </a:lnTo>
                  <a:cubicBezTo>
                    <a:pt x="222" y="490"/>
                    <a:pt x="246" y="500"/>
                    <a:pt x="270" y="500"/>
                  </a:cubicBezTo>
                  <a:cubicBezTo>
                    <a:pt x="294" y="500"/>
                    <a:pt x="318" y="491"/>
                    <a:pt x="337" y="472"/>
                  </a:cubicBezTo>
                  <a:lnTo>
                    <a:pt x="640" y="169"/>
                  </a:lnTo>
                  <a:cubicBezTo>
                    <a:pt x="677" y="132"/>
                    <a:pt x="677" y="73"/>
                    <a:pt x="640" y="36"/>
                  </a:cubicBezTo>
                  <a:close/>
                </a:path>
              </a:pathLst>
            </a:custGeom>
            <a:grpFill/>
            <a:ln w="0">
              <a:noFill/>
              <a:prstDash val="solid"/>
              <a:round/>
            </a:ln>
          </p:spPr>
          <p:txBody>
            <a:bodyPr vert="horz" wrap="square" lIns="91440" tIns="45720" rIns="91440" bIns="45720" numCol="1" anchor="t" anchorCtr="0" compatLnSpc="1"/>
            <a:lstStyle/>
            <a:p>
              <a:endParaRPr lang="en-US" b="1"/>
            </a:p>
          </p:txBody>
        </p:sp>
        <p:sp>
          <p:nvSpPr>
            <p:cNvPr id="50" name="Freeform 8"/>
            <p:cNvSpPr/>
            <p:nvPr/>
          </p:nvSpPr>
          <p:spPr bwMode="auto">
            <a:xfrm>
              <a:off x="927100" y="2135188"/>
              <a:ext cx="328613" cy="28575"/>
            </a:xfrm>
            <a:custGeom>
              <a:avLst/>
              <a:gdLst>
                <a:gd name="T0" fmla="*/ 2044 w 2138"/>
                <a:gd name="T1" fmla="*/ 0 h 188"/>
                <a:gd name="T2" fmla="*/ 94 w 2138"/>
                <a:gd name="T3" fmla="*/ 0 h 188"/>
                <a:gd name="T4" fmla="*/ 0 w 2138"/>
                <a:gd name="T5" fmla="*/ 94 h 188"/>
                <a:gd name="T6" fmla="*/ 94 w 2138"/>
                <a:gd name="T7" fmla="*/ 188 h 188"/>
                <a:gd name="T8" fmla="*/ 2044 w 2138"/>
                <a:gd name="T9" fmla="*/ 188 h 188"/>
                <a:gd name="T10" fmla="*/ 2138 w 2138"/>
                <a:gd name="T11" fmla="*/ 94 h 188"/>
                <a:gd name="T12" fmla="*/ 2044 w 2138"/>
                <a:gd name="T13" fmla="*/ 0 h 188"/>
              </a:gdLst>
              <a:ahLst/>
              <a:cxnLst>
                <a:cxn ang="0">
                  <a:pos x="T0" y="T1"/>
                </a:cxn>
                <a:cxn ang="0">
                  <a:pos x="T2" y="T3"/>
                </a:cxn>
                <a:cxn ang="0">
                  <a:pos x="T4" y="T5"/>
                </a:cxn>
                <a:cxn ang="0">
                  <a:pos x="T6" y="T7"/>
                </a:cxn>
                <a:cxn ang="0">
                  <a:pos x="T8" y="T9"/>
                </a:cxn>
                <a:cxn ang="0">
                  <a:pos x="T10" y="T11"/>
                </a:cxn>
                <a:cxn ang="0">
                  <a:pos x="T12" y="T13"/>
                </a:cxn>
              </a:cxnLst>
              <a:rect l="0" t="0" r="r" b="b"/>
              <a:pathLst>
                <a:path w="2138" h="188">
                  <a:moveTo>
                    <a:pt x="2044" y="0"/>
                  </a:moveTo>
                  <a:lnTo>
                    <a:pt x="94" y="0"/>
                  </a:lnTo>
                  <a:cubicBezTo>
                    <a:pt x="42" y="0"/>
                    <a:pt x="0" y="42"/>
                    <a:pt x="0" y="94"/>
                  </a:cubicBezTo>
                  <a:cubicBezTo>
                    <a:pt x="0" y="146"/>
                    <a:pt x="42" y="188"/>
                    <a:pt x="94" y="188"/>
                  </a:cubicBezTo>
                  <a:lnTo>
                    <a:pt x="2044" y="188"/>
                  </a:lnTo>
                  <a:cubicBezTo>
                    <a:pt x="2096" y="188"/>
                    <a:pt x="2138" y="146"/>
                    <a:pt x="2138" y="94"/>
                  </a:cubicBezTo>
                  <a:cubicBezTo>
                    <a:pt x="2138" y="42"/>
                    <a:pt x="2096" y="0"/>
                    <a:pt x="2044" y="0"/>
                  </a:cubicBezTo>
                  <a:close/>
                </a:path>
              </a:pathLst>
            </a:custGeom>
            <a:grpFill/>
            <a:ln w="0">
              <a:noFill/>
              <a:prstDash val="solid"/>
              <a:round/>
            </a:ln>
          </p:spPr>
          <p:txBody>
            <a:bodyPr vert="horz" wrap="square" lIns="91440" tIns="45720" rIns="91440" bIns="45720" numCol="1" anchor="t" anchorCtr="0" compatLnSpc="1"/>
            <a:lstStyle/>
            <a:p>
              <a:endParaRPr lang="en-US" b="1"/>
            </a:p>
          </p:txBody>
        </p:sp>
        <p:sp>
          <p:nvSpPr>
            <p:cNvPr id="51" name="Freeform 9"/>
            <p:cNvSpPr/>
            <p:nvPr/>
          </p:nvSpPr>
          <p:spPr bwMode="auto">
            <a:xfrm>
              <a:off x="927100" y="2292350"/>
              <a:ext cx="328613" cy="28575"/>
            </a:xfrm>
            <a:custGeom>
              <a:avLst/>
              <a:gdLst>
                <a:gd name="T0" fmla="*/ 2044 w 2138"/>
                <a:gd name="T1" fmla="*/ 0 h 187"/>
                <a:gd name="T2" fmla="*/ 94 w 2138"/>
                <a:gd name="T3" fmla="*/ 0 h 187"/>
                <a:gd name="T4" fmla="*/ 0 w 2138"/>
                <a:gd name="T5" fmla="*/ 94 h 187"/>
                <a:gd name="T6" fmla="*/ 94 w 2138"/>
                <a:gd name="T7" fmla="*/ 187 h 187"/>
                <a:gd name="T8" fmla="*/ 2044 w 2138"/>
                <a:gd name="T9" fmla="*/ 187 h 187"/>
                <a:gd name="T10" fmla="*/ 2138 w 2138"/>
                <a:gd name="T11" fmla="*/ 94 h 187"/>
                <a:gd name="T12" fmla="*/ 2044 w 2138"/>
                <a:gd name="T13" fmla="*/ 0 h 187"/>
              </a:gdLst>
              <a:ahLst/>
              <a:cxnLst>
                <a:cxn ang="0">
                  <a:pos x="T0" y="T1"/>
                </a:cxn>
                <a:cxn ang="0">
                  <a:pos x="T2" y="T3"/>
                </a:cxn>
                <a:cxn ang="0">
                  <a:pos x="T4" y="T5"/>
                </a:cxn>
                <a:cxn ang="0">
                  <a:pos x="T6" y="T7"/>
                </a:cxn>
                <a:cxn ang="0">
                  <a:pos x="T8" y="T9"/>
                </a:cxn>
                <a:cxn ang="0">
                  <a:pos x="T10" y="T11"/>
                </a:cxn>
                <a:cxn ang="0">
                  <a:pos x="T12" y="T13"/>
                </a:cxn>
              </a:cxnLst>
              <a:rect l="0" t="0" r="r" b="b"/>
              <a:pathLst>
                <a:path w="2138" h="187">
                  <a:moveTo>
                    <a:pt x="2044" y="0"/>
                  </a:moveTo>
                  <a:lnTo>
                    <a:pt x="94" y="0"/>
                  </a:lnTo>
                  <a:cubicBezTo>
                    <a:pt x="42" y="0"/>
                    <a:pt x="0" y="42"/>
                    <a:pt x="0" y="94"/>
                  </a:cubicBezTo>
                  <a:cubicBezTo>
                    <a:pt x="0" y="145"/>
                    <a:pt x="42" y="187"/>
                    <a:pt x="94" y="187"/>
                  </a:cubicBezTo>
                  <a:lnTo>
                    <a:pt x="2044" y="187"/>
                  </a:lnTo>
                  <a:cubicBezTo>
                    <a:pt x="2096" y="187"/>
                    <a:pt x="2138" y="145"/>
                    <a:pt x="2138" y="94"/>
                  </a:cubicBezTo>
                  <a:cubicBezTo>
                    <a:pt x="2138" y="42"/>
                    <a:pt x="2096" y="0"/>
                    <a:pt x="2044" y="0"/>
                  </a:cubicBezTo>
                  <a:close/>
                </a:path>
              </a:pathLst>
            </a:custGeom>
            <a:grpFill/>
            <a:ln w="0">
              <a:noFill/>
              <a:prstDash val="solid"/>
              <a:round/>
            </a:ln>
          </p:spPr>
          <p:txBody>
            <a:bodyPr vert="horz" wrap="square" lIns="91440" tIns="45720" rIns="91440" bIns="45720" numCol="1" anchor="t" anchorCtr="0" compatLnSpc="1"/>
            <a:lstStyle/>
            <a:p>
              <a:endParaRPr lang="en-US" b="1"/>
            </a:p>
          </p:txBody>
        </p:sp>
        <p:sp>
          <p:nvSpPr>
            <p:cNvPr id="52" name="Freeform 10"/>
            <p:cNvSpPr/>
            <p:nvPr/>
          </p:nvSpPr>
          <p:spPr bwMode="auto">
            <a:xfrm>
              <a:off x="927100" y="2466975"/>
              <a:ext cx="328613" cy="28575"/>
            </a:xfrm>
            <a:custGeom>
              <a:avLst/>
              <a:gdLst>
                <a:gd name="T0" fmla="*/ 2044 w 2138"/>
                <a:gd name="T1" fmla="*/ 0 h 187"/>
                <a:gd name="T2" fmla="*/ 94 w 2138"/>
                <a:gd name="T3" fmla="*/ 0 h 187"/>
                <a:gd name="T4" fmla="*/ 0 w 2138"/>
                <a:gd name="T5" fmla="*/ 93 h 187"/>
                <a:gd name="T6" fmla="*/ 94 w 2138"/>
                <a:gd name="T7" fmla="*/ 187 h 187"/>
                <a:gd name="T8" fmla="*/ 2044 w 2138"/>
                <a:gd name="T9" fmla="*/ 187 h 187"/>
                <a:gd name="T10" fmla="*/ 2138 w 2138"/>
                <a:gd name="T11" fmla="*/ 93 h 187"/>
                <a:gd name="T12" fmla="*/ 2044 w 2138"/>
                <a:gd name="T13" fmla="*/ 0 h 187"/>
              </a:gdLst>
              <a:ahLst/>
              <a:cxnLst>
                <a:cxn ang="0">
                  <a:pos x="T0" y="T1"/>
                </a:cxn>
                <a:cxn ang="0">
                  <a:pos x="T2" y="T3"/>
                </a:cxn>
                <a:cxn ang="0">
                  <a:pos x="T4" y="T5"/>
                </a:cxn>
                <a:cxn ang="0">
                  <a:pos x="T6" y="T7"/>
                </a:cxn>
                <a:cxn ang="0">
                  <a:pos x="T8" y="T9"/>
                </a:cxn>
                <a:cxn ang="0">
                  <a:pos x="T10" y="T11"/>
                </a:cxn>
                <a:cxn ang="0">
                  <a:pos x="T12" y="T13"/>
                </a:cxn>
              </a:cxnLst>
              <a:rect l="0" t="0" r="r" b="b"/>
              <a:pathLst>
                <a:path w="2138" h="187">
                  <a:moveTo>
                    <a:pt x="2044" y="0"/>
                  </a:moveTo>
                  <a:lnTo>
                    <a:pt x="94" y="0"/>
                  </a:lnTo>
                  <a:cubicBezTo>
                    <a:pt x="42" y="0"/>
                    <a:pt x="0" y="42"/>
                    <a:pt x="0" y="93"/>
                  </a:cubicBezTo>
                  <a:cubicBezTo>
                    <a:pt x="0" y="145"/>
                    <a:pt x="42" y="187"/>
                    <a:pt x="94" y="187"/>
                  </a:cubicBezTo>
                  <a:lnTo>
                    <a:pt x="2044" y="187"/>
                  </a:lnTo>
                  <a:cubicBezTo>
                    <a:pt x="2096" y="187"/>
                    <a:pt x="2138" y="145"/>
                    <a:pt x="2138" y="93"/>
                  </a:cubicBezTo>
                  <a:cubicBezTo>
                    <a:pt x="2138" y="42"/>
                    <a:pt x="2096" y="0"/>
                    <a:pt x="2044" y="0"/>
                  </a:cubicBezTo>
                  <a:close/>
                </a:path>
              </a:pathLst>
            </a:custGeom>
            <a:grpFill/>
            <a:ln w="0">
              <a:noFill/>
              <a:prstDash val="solid"/>
              <a:round/>
            </a:ln>
          </p:spPr>
          <p:txBody>
            <a:bodyPr vert="horz" wrap="square" lIns="91440" tIns="45720" rIns="91440" bIns="45720" numCol="1" anchor="t" anchorCtr="0" compatLnSpc="1"/>
            <a:lstStyle/>
            <a:p>
              <a:endParaRPr lang="en-US" b="1"/>
            </a:p>
          </p:txBody>
        </p:sp>
        <p:sp>
          <p:nvSpPr>
            <p:cNvPr id="53" name="Freeform 11"/>
            <p:cNvSpPr>
              <a:spLocks noEditPoints="1"/>
            </p:cNvSpPr>
            <p:nvPr/>
          </p:nvSpPr>
          <p:spPr bwMode="auto">
            <a:xfrm>
              <a:off x="741363" y="2416175"/>
              <a:ext cx="130175" cy="130175"/>
            </a:xfrm>
            <a:custGeom>
              <a:avLst/>
              <a:gdLst>
                <a:gd name="T0" fmla="*/ 662 w 847"/>
                <a:gd name="T1" fmla="*/ 0 h 847"/>
                <a:gd name="T2" fmla="*/ 185 w 847"/>
                <a:gd name="T3" fmla="*/ 0 h 847"/>
                <a:gd name="T4" fmla="*/ 0 w 847"/>
                <a:gd name="T5" fmla="*/ 185 h 847"/>
                <a:gd name="T6" fmla="*/ 0 w 847"/>
                <a:gd name="T7" fmla="*/ 662 h 847"/>
                <a:gd name="T8" fmla="*/ 185 w 847"/>
                <a:gd name="T9" fmla="*/ 847 h 847"/>
                <a:gd name="T10" fmla="*/ 662 w 847"/>
                <a:gd name="T11" fmla="*/ 847 h 847"/>
                <a:gd name="T12" fmla="*/ 847 w 847"/>
                <a:gd name="T13" fmla="*/ 662 h 847"/>
                <a:gd name="T14" fmla="*/ 847 w 847"/>
                <a:gd name="T15" fmla="*/ 185 h 847"/>
                <a:gd name="T16" fmla="*/ 662 w 847"/>
                <a:gd name="T17" fmla="*/ 0 h 847"/>
                <a:gd name="T18" fmla="*/ 659 w 847"/>
                <a:gd name="T19" fmla="*/ 659 h 847"/>
                <a:gd name="T20" fmla="*/ 187 w 847"/>
                <a:gd name="T21" fmla="*/ 659 h 847"/>
                <a:gd name="T22" fmla="*/ 187 w 847"/>
                <a:gd name="T23" fmla="*/ 187 h 847"/>
                <a:gd name="T24" fmla="*/ 659 w 847"/>
                <a:gd name="T25" fmla="*/ 187 h 847"/>
                <a:gd name="T26" fmla="*/ 659 w 847"/>
                <a:gd name="T27" fmla="*/ 659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7" h="847">
                  <a:moveTo>
                    <a:pt x="662" y="0"/>
                  </a:moveTo>
                  <a:lnTo>
                    <a:pt x="185" y="0"/>
                  </a:lnTo>
                  <a:cubicBezTo>
                    <a:pt x="83" y="0"/>
                    <a:pt x="0" y="83"/>
                    <a:pt x="0" y="185"/>
                  </a:cubicBezTo>
                  <a:lnTo>
                    <a:pt x="0" y="662"/>
                  </a:lnTo>
                  <a:cubicBezTo>
                    <a:pt x="0" y="764"/>
                    <a:pt x="83" y="847"/>
                    <a:pt x="185" y="847"/>
                  </a:cubicBezTo>
                  <a:lnTo>
                    <a:pt x="662" y="847"/>
                  </a:lnTo>
                  <a:cubicBezTo>
                    <a:pt x="764" y="847"/>
                    <a:pt x="847" y="764"/>
                    <a:pt x="847" y="662"/>
                  </a:cubicBezTo>
                  <a:lnTo>
                    <a:pt x="847" y="185"/>
                  </a:lnTo>
                  <a:cubicBezTo>
                    <a:pt x="847" y="83"/>
                    <a:pt x="764" y="0"/>
                    <a:pt x="662" y="0"/>
                  </a:cubicBezTo>
                  <a:close/>
                  <a:moveTo>
                    <a:pt x="659" y="659"/>
                  </a:moveTo>
                  <a:lnTo>
                    <a:pt x="187" y="659"/>
                  </a:lnTo>
                  <a:lnTo>
                    <a:pt x="187" y="187"/>
                  </a:lnTo>
                  <a:lnTo>
                    <a:pt x="659" y="187"/>
                  </a:lnTo>
                  <a:lnTo>
                    <a:pt x="659" y="659"/>
                  </a:lnTo>
                  <a:close/>
                </a:path>
              </a:pathLst>
            </a:custGeom>
            <a:grpFill/>
            <a:ln w="0">
              <a:noFill/>
              <a:prstDash val="solid"/>
              <a:round/>
            </a:ln>
          </p:spPr>
          <p:txBody>
            <a:bodyPr vert="horz" wrap="square" lIns="91440" tIns="45720" rIns="91440" bIns="45720" numCol="1" anchor="t" anchorCtr="0" compatLnSpc="1"/>
            <a:lstStyle/>
            <a:p>
              <a:endParaRPr lang="en-US" b="1"/>
            </a:p>
          </p:txBody>
        </p:sp>
        <p:sp>
          <p:nvSpPr>
            <p:cNvPr id="54" name="Freeform 12"/>
            <p:cNvSpPr/>
            <p:nvPr/>
          </p:nvSpPr>
          <p:spPr bwMode="auto">
            <a:xfrm>
              <a:off x="927100" y="2627313"/>
              <a:ext cx="328613" cy="30163"/>
            </a:xfrm>
            <a:custGeom>
              <a:avLst/>
              <a:gdLst>
                <a:gd name="T0" fmla="*/ 2044 w 2138"/>
                <a:gd name="T1" fmla="*/ 0 h 187"/>
                <a:gd name="T2" fmla="*/ 94 w 2138"/>
                <a:gd name="T3" fmla="*/ 0 h 187"/>
                <a:gd name="T4" fmla="*/ 0 w 2138"/>
                <a:gd name="T5" fmla="*/ 93 h 187"/>
                <a:gd name="T6" fmla="*/ 94 w 2138"/>
                <a:gd name="T7" fmla="*/ 187 h 187"/>
                <a:gd name="T8" fmla="*/ 2044 w 2138"/>
                <a:gd name="T9" fmla="*/ 187 h 187"/>
                <a:gd name="T10" fmla="*/ 2138 w 2138"/>
                <a:gd name="T11" fmla="*/ 93 h 187"/>
                <a:gd name="T12" fmla="*/ 2044 w 2138"/>
                <a:gd name="T13" fmla="*/ 0 h 187"/>
              </a:gdLst>
              <a:ahLst/>
              <a:cxnLst>
                <a:cxn ang="0">
                  <a:pos x="T0" y="T1"/>
                </a:cxn>
                <a:cxn ang="0">
                  <a:pos x="T2" y="T3"/>
                </a:cxn>
                <a:cxn ang="0">
                  <a:pos x="T4" y="T5"/>
                </a:cxn>
                <a:cxn ang="0">
                  <a:pos x="T6" y="T7"/>
                </a:cxn>
                <a:cxn ang="0">
                  <a:pos x="T8" y="T9"/>
                </a:cxn>
                <a:cxn ang="0">
                  <a:pos x="T10" y="T11"/>
                </a:cxn>
                <a:cxn ang="0">
                  <a:pos x="T12" y="T13"/>
                </a:cxn>
              </a:cxnLst>
              <a:rect l="0" t="0" r="r" b="b"/>
              <a:pathLst>
                <a:path w="2138" h="187">
                  <a:moveTo>
                    <a:pt x="2044" y="0"/>
                  </a:moveTo>
                  <a:lnTo>
                    <a:pt x="94" y="0"/>
                  </a:lnTo>
                  <a:cubicBezTo>
                    <a:pt x="42" y="0"/>
                    <a:pt x="0" y="42"/>
                    <a:pt x="0" y="93"/>
                  </a:cubicBezTo>
                  <a:cubicBezTo>
                    <a:pt x="0" y="145"/>
                    <a:pt x="42" y="187"/>
                    <a:pt x="94" y="187"/>
                  </a:cubicBezTo>
                  <a:lnTo>
                    <a:pt x="2044" y="187"/>
                  </a:lnTo>
                  <a:cubicBezTo>
                    <a:pt x="2096" y="187"/>
                    <a:pt x="2138" y="145"/>
                    <a:pt x="2138" y="93"/>
                  </a:cubicBezTo>
                  <a:cubicBezTo>
                    <a:pt x="2138" y="42"/>
                    <a:pt x="2096" y="0"/>
                    <a:pt x="2044" y="0"/>
                  </a:cubicBezTo>
                  <a:close/>
                </a:path>
              </a:pathLst>
            </a:custGeom>
            <a:grpFill/>
            <a:ln w="0">
              <a:noFill/>
              <a:prstDash val="solid"/>
              <a:round/>
            </a:ln>
          </p:spPr>
          <p:txBody>
            <a:bodyPr vert="horz" wrap="square" lIns="91440" tIns="45720" rIns="91440" bIns="45720" numCol="1" anchor="t" anchorCtr="0" compatLnSpc="1"/>
            <a:lstStyle/>
            <a:p>
              <a:endParaRPr lang="en-US" b="1"/>
            </a:p>
          </p:txBody>
        </p:sp>
        <p:sp>
          <p:nvSpPr>
            <p:cNvPr id="55" name="Freeform 13"/>
            <p:cNvSpPr>
              <a:spLocks noEditPoints="1"/>
            </p:cNvSpPr>
            <p:nvPr/>
          </p:nvSpPr>
          <p:spPr bwMode="auto">
            <a:xfrm>
              <a:off x="741363" y="2576513"/>
              <a:ext cx="130175" cy="131763"/>
            </a:xfrm>
            <a:custGeom>
              <a:avLst/>
              <a:gdLst>
                <a:gd name="T0" fmla="*/ 662 w 847"/>
                <a:gd name="T1" fmla="*/ 0 h 847"/>
                <a:gd name="T2" fmla="*/ 185 w 847"/>
                <a:gd name="T3" fmla="*/ 0 h 847"/>
                <a:gd name="T4" fmla="*/ 0 w 847"/>
                <a:gd name="T5" fmla="*/ 185 h 847"/>
                <a:gd name="T6" fmla="*/ 0 w 847"/>
                <a:gd name="T7" fmla="*/ 662 h 847"/>
                <a:gd name="T8" fmla="*/ 185 w 847"/>
                <a:gd name="T9" fmla="*/ 847 h 847"/>
                <a:gd name="T10" fmla="*/ 662 w 847"/>
                <a:gd name="T11" fmla="*/ 847 h 847"/>
                <a:gd name="T12" fmla="*/ 847 w 847"/>
                <a:gd name="T13" fmla="*/ 662 h 847"/>
                <a:gd name="T14" fmla="*/ 847 w 847"/>
                <a:gd name="T15" fmla="*/ 185 h 847"/>
                <a:gd name="T16" fmla="*/ 662 w 847"/>
                <a:gd name="T17" fmla="*/ 0 h 847"/>
                <a:gd name="T18" fmla="*/ 659 w 847"/>
                <a:gd name="T19" fmla="*/ 659 h 847"/>
                <a:gd name="T20" fmla="*/ 187 w 847"/>
                <a:gd name="T21" fmla="*/ 659 h 847"/>
                <a:gd name="T22" fmla="*/ 187 w 847"/>
                <a:gd name="T23" fmla="*/ 187 h 847"/>
                <a:gd name="T24" fmla="*/ 659 w 847"/>
                <a:gd name="T25" fmla="*/ 187 h 847"/>
                <a:gd name="T26" fmla="*/ 659 w 847"/>
                <a:gd name="T27" fmla="*/ 659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7" h="847">
                  <a:moveTo>
                    <a:pt x="662" y="0"/>
                  </a:moveTo>
                  <a:lnTo>
                    <a:pt x="185" y="0"/>
                  </a:lnTo>
                  <a:cubicBezTo>
                    <a:pt x="83" y="0"/>
                    <a:pt x="0" y="83"/>
                    <a:pt x="0" y="185"/>
                  </a:cubicBezTo>
                  <a:lnTo>
                    <a:pt x="0" y="662"/>
                  </a:lnTo>
                  <a:cubicBezTo>
                    <a:pt x="0" y="764"/>
                    <a:pt x="83" y="847"/>
                    <a:pt x="185" y="847"/>
                  </a:cubicBezTo>
                  <a:lnTo>
                    <a:pt x="662" y="847"/>
                  </a:lnTo>
                  <a:cubicBezTo>
                    <a:pt x="764" y="847"/>
                    <a:pt x="847" y="764"/>
                    <a:pt x="847" y="662"/>
                  </a:cubicBezTo>
                  <a:lnTo>
                    <a:pt x="847" y="185"/>
                  </a:lnTo>
                  <a:cubicBezTo>
                    <a:pt x="847" y="83"/>
                    <a:pt x="764" y="0"/>
                    <a:pt x="662" y="0"/>
                  </a:cubicBezTo>
                  <a:close/>
                  <a:moveTo>
                    <a:pt x="659" y="659"/>
                  </a:moveTo>
                  <a:lnTo>
                    <a:pt x="187" y="659"/>
                  </a:lnTo>
                  <a:lnTo>
                    <a:pt x="187" y="187"/>
                  </a:lnTo>
                  <a:lnTo>
                    <a:pt x="659" y="187"/>
                  </a:lnTo>
                  <a:lnTo>
                    <a:pt x="659" y="659"/>
                  </a:lnTo>
                  <a:close/>
                </a:path>
              </a:pathLst>
            </a:custGeom>
            <a:grpFill/>
            <a:ln w="0">
              <a:noFill/>
              <a:prstDash val="solid"/>
              <a:round/>
            </a:ln>
          </p:spPr>
          <p:txBody>
            <a:bodyPr vert="horz" wrap="square" lIns="91440" tIns="45720" rIns="91440" bIns="45720" numCol="1" anchor="t" anchorCtr="0" compatLnSpc="1"/>
            <a:lstStyle/>
            <a:p>
              <a:endParaRPr lang="en-US" b="1"/>
            </a:p>
          </p:txBody>
        </p:sp>
        <p:sp>
          <p:nvSpPr>
            <p:cNvPr id="56" name="Freeform 14"/>
            <p:cNvSpPr/>
            <p:nvPr/>
          </p:nvSpPr>
          <p:spPr bwMode="auto">
            <a:xfrm>
              <a:off x="927100" y="2803525"/>
              <a:ext cx="328613" cy="28575"/>
            </a:xfrm>
            <a:custGeom>
              <a:avLst/>
              <a:gdLst>
                <a:gd name="T0" fmla="*/ 2044 w 2138"/>
                <a:gd name="T1" fmla="*/ 0 h 188"/>
                <a:gd name="T2" fmla="*/ 94 w 2138"/>
                <a:gd name="T3" fmla="*/ 0 h 188"/>
                <a:gd name="T4" fmla="*/ 0 w 2138"/>
                <a:gd name="T5" fmla="*/ 94 h 188"/>
                <a:gd name="T6" fmla="*/ 94 w 2138"/>
                <a:gd name="T7" fmla="*/ 188 h 188"/>
                <a:gd name="T8" fmla="*/ 2044 w 2138"/>
                <a:gd name="T9" fmla="*/ 188 h 188"/>
                <a:gd name="T10" fmla="*/ 2138 w 2138"/>
                <a:gd name="T11" fmla="*/ 94 h 188"/>
                <a:gd name="T12" fmla="*/ 2044 w 2138"/>
                <a:gd name="T13" fmla="*/ 0 h 188"/>
              </a:gdLst>
              <a:ahLst/>
              <a:cxnLst>
                <a:cxn ang="0">
                  <a:pos x="T0" y="T1"/>
                </a:cxn>
                <a:cxn ang="0">
                  <a:pos x="T2" y="T3"/>
                </a:cxn>
                <a:cxn ang="0">
                  <a:pos x="T4" y="T5"/>
                </a:cxn>
                <a:cxn ang="0">
                  <a:pos x="T6" y="T7"/>
                </a:cxn>
                <a:cxn ang="0">
                  <a:pos x="T8" y="T9"/>
                </a:cxn>
                <a:cxn ang="0">
                  <a:pos x="T10" y="T11"/>
                </a:cxn>
                <a:cxn ang="0">
                  <a:pos x="T12" y="T13"/>
                </a:cxn>
              </a:cxnLst>
              <a:rect l="0" t="0" r="r" b="b"/>
              <a:pathLst>
                <a:path w="2138" h="188">
                  <a:moveTo>
                    <a:pt x="2044" y="0"/>
                  </a:moveTo>
                  <a:lnTo>
                    <a:pt x="94" y="0"/>
                  </a:lnTo>
                  <a:cubicBezTo>
                    <a:pt x="42" y="0"/>
                    <a:pt x="0" y="42"/>
                    <a:pt x="0" y="94"/>
                  </a:cubicBezTo>
                  <a:cubicBezTo>
                    <a:pt x="0" y="146"/>
                    <a:pt x="42" y="188"/>
                    <a:pt x="94" y="188"/>
                  </a:cubicBezTo>
                  <a:lnTo>
                    <a:pt x="2044" y="188"/>
                  </a:lnTo>
                  <a:cubicBezTo>
                    <a:pt x="2096" y="188"/>
                    <a:pt x="2138" y="146"/>
                    <a:pt x="2138" y="94"/>
                  </a:cubicBezTo>
                  <a:cubicBezTo>
                    <a:pt x="2138" y="42"/>
                    <a:pt x="2096" y="0"/>
                    <a:pt x="2044" y="0"/>
                  </a:cubicBezTo>
                  <a:close/>
                </a:path>
              </a:pathLst>
            </a:custGeom>
            <a:grpFill/>
            <a:ln w="0">
              <a:noFill/>
              <a:prstDash val="solid"/>
              <a:round/>
            </a:ln>
          </p:spPr>
          <p:txBody>
            <a:bodyPr vert="horz" wrap="square" lIns="91440" tIns="45720" rIns="91440" bIns="45720" numCol="1" anchor="t" anchorCtr="0" compatLnSpc="1"/>
            <a:lstStyle/>
            <a:p>
              <a:endParaRPr lang="en-US" b="1"/>
            </a:p>
          </p:txBody>
        </p:sp>
        <p:sp>
          <p:nvSpPr>
            <p:cNvPr id="57" name="Freeform 15"/>
            <p:cNvSpPr>
              <a:spLocks noEditPoints="1"/>
            </p:cNvSpPr>
            <p:nvPr/>
          </p:nvSpPr>
          <p:spPr bwMode="auto">
            <a:xfrm>
              <a:off x="741363" y="2752725"/>
              <a:ext cx="130175" cy="130175"/>
            </a:xfrm>
            <a:custGeom>
              <a:avLst/>
              <a:gdLst>
                <a:gd name="T0" fmla="*/ 662 w 847"/>
                <a:gd name="T1" fmla="*/ 0 h 846"/>
                <a:gd name="T2" fmla="*/ 185 w 847"/>
                <a:gd name="T3" fmla="*/ 0 h 846"/>
                <a:gd name="T4" fmla="*/ 0 w 847"/>
                <a:gd name="T5" fmla="*/ 185 h 846"/>
                <a:gd name="T6" fmla="*/ 0 w 847"/>
                <a:gd name="T7" fmla="*/ 661 h 846"/>
                <a:gd name="T8" fmla="*/ 185 w 847"/>
                <a:gd name="T9" fmla="*/ 846 h 846"/>
                <a:gd name="T10" fmla="*/ 662 w 847"/>
                <a:gd name="T11" fmla="*/ 846 h 846"/>
                <a:gd name="T12" fmla="*/ 847 w 847"/>
                <a:gd name="T13" fmla="*/ 661 h 846"/>
                <a:gd name="T14" fmla="*/ 847 w 847"/>
                <a:gd name="T15" fmla="*/ 185 h 846"/>
                <a:gd name="T16" fmla="*/ 662 w 847"/>
                <a:gd name="T17" fmla="*/ 0 h 846"/>
                <a:gd name="T18" fmla="*/ 659 w 847"/>
                <a:gd name="T19" fmla="*/ 659 h 846"/>
                <a:gd name="T20" fmla="*/ 187 w 847"/>
                <a:gd name="T21" fmla="*/ 659 h 846"/>
                <a:gd name="T22" fmla="*/ 187 w 847"/>
                <a:gd name="T23" fmla="*/ 187 h 846"/>
                <a:gd name="T24" fmla="*/ 659 w 847"/>
                <a:gd name="T25" fmla="*/ 187 h 846"/>
                <a:gd name="T26" fmla="*/ 659 w 847"/>
                <a:gd name="T27" fmla="*/ 659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7" h="846">
                  <a:moveTo>
                    <a:pt x="662" y="0"/>
                  </a:moveTo>
                  <a:lnTo>
                    <a:pt x="185" y="0"/>
                  </a:lnTo>
                  <a:cubicBezTo>
                    <a:pt x="83" y="0"/>
                    <a:pt x="0" y="83"/>
                    <a:pt x="0" y="185"/>
                  </a:cubicBezTo>
                  <a:lnTo>
                    <a:pt x="0" y="661"/>
                  </a:lnTo>
                  <a:cubicBezTo>
                    <a:pt x="0" y="763"/>
                    <a:pt x="83" y="846"/>
                    <a:pt x="185" y="846"/>
                  </a:cubicBezTo>
                  <a:lnTo>
                    <a:pt x="662" y="846"/>
                  </a:lnTo>
                  <a:cubicBezTo>
                    <a:pt x="764" y="846"/>
                    <a:pt x="847" y="763"/>
                    <a:pt x="847" y="661"/>
                  </a:cubicBezTo>
                  <a:lnTo>
                    <a:pt x="847" y="185"/>
                  </a:lnTo>
                  <a:cubicBezTo>
                    <a:pt x="847" y="83"/>
                    <a:pt x="764" y="0"/>
                    <a:pt x="662" y="0"/>
                  </a:cubicBezTo>
                  <a:close/>
                  <a:moveTo>
                    <a:pt x="659" y="659"/>
                  </a:moveTo>
                  <a:lnTo>
                    <a:pt x="187" y="659"/>
                  </a:lnTo>
                  <a:lnTo>
                    <a:pt x="187" y="187"/>
                  </a:lnTo>
                  <a:lnTo>
                    <a:pt x="659" y="187"/>
                  </a:lnTo>
                  <a:lnTo>
                    <a:pt x="659" y="659"/>
                  </a:lnTo>
                  <a:close/>
                </a:path>
              </a:pathLst>
            </a:custGeom>
            <a:grpFill/>
            <a:ln w="0">
              <a:noFill/>
              <a:prstDash val="solid"/>
              <a:round/>
            </a:ln>
          </p:spPr>
          <p:txBody>
            <a:bodyPr vert="horz" wrap="square" lIns="91440" tIns="45720" rIns="91440" bIns="45720" numCol="1" anchor="t" anchorCtr="0" compatLnSpc="1"/>
            <a:lstStyle/>
            <a:p>
              <a:endParaRPr lang="en-US" b="1"/>
            </a:p>
          </p:txBody>
        </p:sp>
      </p:grpSp>
      <p:cxnSp>
        <p:nvCxnSpPr>
          <p:cNvPr id="58" name="Straight Connector 57"/>
          <p:cNvCxnSpPr/>
          <p:nvPr/>
        </p:nvCxnSpPr>
        <p:spPr>
          <a:xfrm>
            <a:off x="0" y="1712478"/>
            <a:ext cx="12192000" cy="0"/>
          </a:xfrm>
          <a:prstGeom prst="line">
            <a:avLst/>
          </a:prstGeom>
          <a:ln>
            <a:solidFill>
              <a:srgbClr val="FDB414"/>
            </a:solidFill>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3150719" y="2589324"/>
            <a:ext cx="765429" cy="765429"/>
          </a:xfrm>
          <a:prstGeom prst="ellipse">
            <a:avLst/>
          </a:prstGeom>
          <a:solidFill>
            <a:schemeClr val="bg1">
              <a:lumMod val="9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pic>
        <p:nvPicPr>
          <p:cNvPr id="33" name="Graphic 32" descr="Gavel"/>
          <p:cNvPicPr>
            <a:picLocks noChangeAspect="1"/>
          </p:cNvPicPr>
          <p:nvPr/>
        </p:nvPicPr>
        <p:blipFill>
          <a:blip r:embed="rId4"/>
          <a:stretch>
            <a:fillRect/>
          </a:stretch>
        </p:blipFill>
        <p:spPr>
          <a:xfrm>
            <a:off x="3250512" y="2689117"/>
            <a:ext cx="565842" cy="565842"/>
          </a:xfrm>
          <a:prstGeom prst="rect">
            <a:avLst/>
          </a:prstGeom>
        </p:spPr>
      </p:pic>
      <p:sp>
        <p:nvSpPr>
          <p:cNvPr id="34" name="Oval 33"/>
          <p:cNvSpPr/>
          <p:nvPr/>
        </p:nvSpPr>
        <p:spPr>
          <a:xfrm>
            <a:off x="3150719" y="3447614"/>
            <a:ext cx="765429" cy="765429"/>
          </a:xfrm>
          <a:prstGeom prst="ellipse">
            <a:avLst/>
          </a:prstGeom>
          <a:solidFill>
            <a:schemeClr val="bg1">
              <a:lumMod val="9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35" name="Graphic 34" descr="Tools"/>
          <p:cNvPicPr>
            <a:picLocks noChangeAspect="1"/>
          </p:cNvPicPr>
          <p:nvPr/>
        </p:nvPicPr>
        <p:blipFill>
          <a:blip r:embed="rId5"/>
          <a:stretch>
            <a:fillRect/>
          </a:stretch>
        </p:blipFill>
        <p:spPr>
          <a:xfrm>
            <a:off x="3359795" y="3601728"/>
            <a:ext cx="457200" cy="4572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5400000">
            <a:off x="6021587" y="-522939"/>
            <a:ext cx="603968" cy="5325497"/>
          </a:xfrm>
          <a:prstGeom prst="round2SameRect">
            <a:avLst>
              <a:gd name="adj1" fmla="val 50000"/>
              <a:gd name="adj2" fmla="val 0"/>
            </a:avLst>
          </a:prstGeom>
          <a:solidFill>
            <a:srgbClr val="0064A2"/>
          </a:solidFill>
          <a:ln w="19050">
            <a:noFill/>
          </a:ln>
        </p:spPr>
        <p:txBody>
          <a:bodyPr vert="vert270" wrap="square" lIns="76200" tIns="76200" rIns="76200" bIns="365760" rtlCol="0" anchor="ctr">
            <a:noAutofit/>
          </a:bodyPr>
          <a:lstStyle>
            <a:defPPr>
              <a:defRPr lang="en-US"/>
            </a:defPPr>
            <a:lvl1pPr>
              <a:defRPr/>
            </a:lvl1pPr>
          </a:lstStyle>
          <a:p>
            <a:pPr lvl="0"/>
            <a:r>
              <a:rPr lang="en-US" b="1" dirty="0">
                <a:solidFill>
                  <a:schemeClr val="bg1"/>
                </a:solidFill>
              </a:rPr>
              <a:t>Panelist Introductions </a:t>
            </a:r>
          </a:p>
        </p:txBody>
      </p:sp>
      <p:sp>
        <p:nvSpPr>
          <p:cNvPr id="3" name="Oval 2"/>
          <p:cNvSpPr/>
          <p:nvPr/>
        </p:nvSpPr>
        <p:spPr>
          <a:xfrm>
            <a:off x="3150719" y="1762095"/>
            <a:ext cx="765429" cy="765429"/>
          </a:xfrm>
          <a:prstGeom prst="ellipse">
            <a:avLst/>
          </a:prstGeom>
          <a:solidFill>
            <a:srgbClr val="FDB414"/>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nvGrpSpPr>
          <p:cNvPr id="10" name="Group 9"/>
          <p:cNvGrpSpPr/>
          <p:nvPr/>
        </p:nvGrpSpPr>
        <p:grpSpPr>
          <a:xfrm>
            <a:off x="3348243" y="1922822"/>
            <a:ext cx="370381" cy="433975"/>
            <a:chOff x="663575" y="2000250"/>
            <a:chExt cx="841375" cy="985838"/>
          </a:xfrm>
          <a:solidFill>
            <a:schemeClr val="bg1"/>
          </a:solidFill>
        </p:grpSpPr>
        <p:sp>
          <p:nvSpPr>
            <p:cNvPr id="11" name="Freeform 5"/>
            <p:cNvSpPr/>
            <p:nvPr/>
          </p:nvSpPr>
          <p:spPr bwMode="auto">
            <a:xfrm>
              <a:off x="663575" y="2000250"/>
              <a:ext cx="841375" cy="985838"/>
            </a:xfrm>
            <a:custGeom>
              <a:avLst/>
              <a:gdLst>
                <a:gd name="T0" fmla="*/ 5164 w 5469"/>
                <a:gd name="T1" fmla="*/ 1567 h 6400"/>
                <a:gd name="T2" fmla="*/ 4811 w 5469"/>
                <a:gd name="T3" fmla="*/ 1567 h 6400"/>
                <a:gd name="T4" fmla="*/ 4717 w 5469"/>
                <a:gd name="T5" fmla="*/ 1661 h 6400"/>
                <a:gd name="T6" fmla="*/ 4811 w 5469"/>
                <a:gd name="T7" fmla="*/ 1755 h 6400"/>
                <a:gd name="T8" fmla="*/ 5164 w 5469"/>
                <a:gd name="T9" fmla="*/ 1755 h 6400"/>
                <a:gd name="T10" fmla="*/ 5469 w 5469"/>
                <a:gd name="T11" fmla="*/ 1450 h 6400"/>
                <a:gd name="T12" fmla="*/ 5469 w 5469"/>
                <a:gd name="T13" fmla="*/ 554 h 6400"/>
                <a:gd name="T14" fmla="*/ 4915 w 5469"/>
                <a:gd name="T15" fmla="*/ 0 h 6400"/>
                <a:gd name="T16" fmla="*/ 4915 w 5469"/>
                <a:gd name="T17" fmla="*/ 0 h 6400"/>
                <a:gd name="T18" fmla="*/ 633 w 5469"/>
                <a:gd name="T19" fmla="*/ 0 h 6400"/>
                <a:gd name="T20" fmla="*/ 0 w 5469"/>
                <a:gd name="T21" fmla="*/ 633 h 6400"/>
                <a:gd name="T22" fmla="*/ 0 w 5469"/>
                <a:gd name="T23" fmla="*/ 5153 h 6400"/>
                <a:gd name="T24" fmla="*/ 94 w 5469"/>
                <a:gd name="T25" fmla="*/ 5246 h 6400"/>
                <a:gd name="T26" fmla="*/ 188 w 5469"/>
                <a:gd name="T27" fmla="*/ 5153 h 6400"/>
                <a:gd name="T28" fmla="*/ 188 w 5469"/>
                <a:gd name="T29" fmla="*/ 633 h 6400"/>
                <a:gd name="T30" fmla="*/ 633 w 5469"/>
                <a:gd name="T31" fmla="*/ 188 h 6400"/>
                <a:gd name="T32" fmla="*/ 4500 w 5469"/>
                <a:gd name="T33" fmla="*/ 188 h 6400"/>
                <a:gd name="T34" fmla="*/ 4361 w 5469"/>
                <a:gd name="T35" fmla="*/ 554 h 6400"/>
                <a:gd name="T36" fmla="*/ 4361 w 5469"/>
                <a:gd name="T37" fmla="*/ 813 h 6400"/>
                <a:gd name="T38" fmla="*/ 4361 w 5469"/>
                <a:gd name="T39" fmla="*/ 1661 h 6400"/>
                <a:gd name="T40" fmla="*/ 4361 w 5469"/>
                <a:gd name="T41" fmla="*/ 4739 h 6400"/>
                <a:gd name="T42" fmla="*/ 4361 w 5469"/>
                <a:gd name="T43" fmla="*/ 5846 h 6400"/>
                <a:gd name="T44" fmla="*/ 4500 w 5469"/>
                <a:gd name="T45" fmla="*/ 6212 h 6400"/>
                <a:gd name="T46" fmla="*/ 554 w 5469"/>
                <a:gd name="T47" fmla="*/ 6212 h 6400"/>
                <a:gd name="T48" fmla="*/ 188 w 5469"/>
                <a:gd name="T49" fmla="*/ 5846 h 6400"/>
                <a:gd name="T50" fmla="*/ 188 w 5469"/>
                <a:gd name="T51" fmla="*/ 5586 h 6400"/>
                <a:gd name="T52" fmla="*/ 94 w 5469"/>
                <a:gd name="T53" fmla="*/ 5492 h 6400"/>
                <a:gd name="T54" fmla="*/ 0 w 5469"/>
                <a:gd name="T55" fmla="*/ 5586 h 6400"/>
                <a:gd name="T56" fmla="*/ 0 w 5469"/>
                <a:gd name="T57" fmla="*/ 5846 h 6400"/>
                <a:gd name="T58" fmla="*/ 554 w 5469"/>
                <a:gd name="T59" fmla="*/ 6400 h 6400"/>
                <a:gd name="T60" fmla="*/ 4915 w 5469"/>
                <a:gd name="T61" fmla="*/ 6400 h 6400"/>
                <a:gd name="T62" fmla="*/ 4915 w 5469"/>
                <a:gd name="T63" fmla="*/ 6400 h 6400"/>
                <a:gd name="T64" fmla="*/ 4915 w 5469"/>
                <a:gd name="T65" fmla="*/ 6400 h 6400"/>
                <a:gd name="T66" fmla="*/ 5469 w 5469"/>
                <a:gd name="T67" fmla="*/ 5846 h 6400"/>
                <a:gd name="T68" fmla="*/ 5469 w 5469"/>
                <a:gd name="T69" fmla="*/ 4900 h 6400"/>
                <a:gd name="T70" fmla="*/ 5214 w 5469"/>
                <a:gd name="T71" fmla="*/ 4645 h 6400"/>
                <a:gd name="T72" fmla="*/ 4814 w 5469"/>
                <a:gd name="T73" fmla="*/ 4645 h 6400"/>
                <a:gd name="T74" fmla="*/ 4720 w 5469"/>
                <a:gd name="T75" fmla="*/ 4739 h 6400"/>
                <a:gd name="T76" fmla="*/ 4814 w 5469"/>
                <a:gd name="T77" fmla="*/ 4833 h 6400"/>
                <a:gd name="T78" fmla="*/ 5214 w 5469"/>
                <a:gd name="T79" fmla="*/ 4833 h 6400"/>
                <a:gd name="T80" fmla="*/ 5281 w 5469"/>
                <a:gd name="T81" fmla="*/ 4900 h 6400"/>
                <a:gd name="T82" fmla="*/ 5281 w 5469"/>
                <a:gd name="T83" fmla="*/ 5846 h 6400"/>
                <a:gd name="T84" fmla="*/ 4915 w 5469"/>
                <a:gd name="T85" fmla="*/ 6213 h 6400"/>
                <a:gd name="T86" fmla="*/ 4548 w 5469"/>
                <a:gd name="T87" fmla="*/ 5846 h 6400"/>
                <a:gd name="T88" fmla="*/ 4548 w 5469"/>
                <a:gd name="T89" fmla="*/ 4739 h 6400"/>
                <a:gd name="T90" fmla="*/ 4548 w 5469"/>
                <a:gd name="T91" fmla="*/ 1661 h 6400"/>
                <a:gd name="T92" fmla="*/ 4548 w 5469"/>
                <a:gd name="T93" fmla="*/ 813 h 6400"/>
                <a:gd name="T94" fmla="*/ 4548 w 5469"/>
                <a:gd name="T95" fmla="*/ 554 h 6400"/>
                <a:gd name="T96" fmla="*/ 4915 w 5469"/>
                <a:gd name="T97" fmla="*/ 188 h 6400"/>
                <a:gd name="T98" fmla="*/ 5281 w 5469"/>
                <a:gd name="T99" fmla="*/ 554 h 6400"/>
                <a:gd name="T100" fmla="*/ 5281 w 5469"/>
                <a:gd name="T101" fmla="*/ 1450 h 6400"/>
                <a:gd name="T102" fmla="*/ 5164 w 5469"/>
                <a:gd name="T103" fmla="*/ 1567 h 6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69" h="6400">
                  <a:moveTo>
                    <a:pt x="5164" y="1567"/>
                  </a:moveTo>
                  <a:lnTo>
                    <a:pt x="4811" y="1567"/>
                  </a:lnTo>
                  <a:cubicBezTo>
                    <a:pt x="4759" y="1567"/>
                    <a:pt x="4717" y="1609"/>
                    <a:pt x="4717" y="1661"/>
                  </a:cubicBezTo>
                  <a:cubicBezTo>
                    <a:pt x="4717" y="1713"/>
                    <a:pt x="4759" y="1755"/>
                    <a:pt x="4811" y="1755"/>
                  </a:cubicBezTo>
                  <a:lnTo>
                    <a:pt x="5164" y="1755"/>
                  </a:lnTo>
                  <a:cubicBezTo>
                    <a:pt x="5332" y="1755"/>
                    <a:pt x="5469" y="1618"/>
                    <a:pt x="5469" y="1450"/>
                  </a:cubicBezTo>
                  <a:lnTo>
                    <a:pt x="5469" y="554"/>
                  </a:lnTo>
                  <a:cubicBezTo>
                    <a:pt x="5469" y="249"/>
                    <a:pt x="5220" y="0"/>
                    <a:pt x="4915" y="0"/>
                  </a:cubicBezTo>
                  <a:lnTo>
                    <a:pt x="4915" y="0"/>
                  </a:lnTo>
                  <a:lnTo>
                    <a:pt x="633" y="0"/>
                  </a:lnTo>
                  <a:cubicBezTo>
                    <a:pt x="284" y="0"/>
                    <a:pt x="0" y="284"/>
                    <a:pt x="0" y="633"/>
                  </a:cubicBezTo>
                  <a:lnTo>
                    <a:pt x="0" y="5153"/>
                  </a:lnTo>
                  <a:cubicBezTo>
                    <a:pt x="0" y="5204"/>
                    <a:pt x="42" y="5246"/>
                    <a:pt x="94" y="5246"/>
                  </a:cubicBezTo>
                  <a:cubicBezTo>
                    <a:pt x="146" y="5246"/>
                    <a:pt x="188" y="5204"/>
                    <a:pt x="188" y="5153"/>
                  </a:cubicBezTo>
                  <a:lnTo>
                    <a:pt x="188" y="633"/>
                  </a:lnTo>
                  <a:cubicBezTo>
                    <a:pt x="188" y="387"/>
                    <a:pt x="387" y="188"/>
                    <a:pt x="633" y="188"/>
                  </a:cubicBezTo>
                  <a:lnTo>
                    <a:pt x="4500" y="188"/>
                  </a:lnTo>
                  <a:cubicBezTo>
                    <a:pt x="4413" y="285"/>
                    <a:pt x="4361" y="414"/>
                    <a:pt x="4361" y="554"/>
                  </a:cubicBezTo>
                  <a:lnTo>
                    <a:pt x="4361" y="813"/>
                  </a:lnTo>
                  <a:lnTo>
                    <a:pt x="4361" y="1661"/>
                  </a:lnTo>
                  <a:lnTo>
                    <a:pt x="4361" y="4739"/>
                  </a:lnTo>
                  <a:lnTo>
                    <a:pt x="4361" y="5846"/>
                  </a:lnTo>
                  <a:cubicBezTo>
                    <a:pt x="4361" y="5986"/>
                    <a:pt x="4413" y="6115"/>
                    <a:pt x="4500" y="6212"/>
                  </a:cubicBezTo>
                  <a:lnTo>
                    <a:pt x="554" y="6212"/>
                  </a:lnTo>
                  <a:cubicBezTo>
                    <a:pt x="352" y="6213"/>
                    <a:pt x="188" y="6048"/>
                    <a:pt x="188" y="5846"/>
                  </a:cubicBezTo>
                  <a:lnTo>
                    <a:pt x="188" y="5586"/>
                  </a:lnTo>
                  <a:cubicBezTo>
                    <a:pt x="188" y="5534"/>
                    <a:pt x="146" y="5492"/>
                    <a:pt x="94" y="5492"/>
                  </a:cubicBezTo>
                  <a:cubicBezTo>
                    <a:pt x="42" y="5492"/>
                    <a:pt x="0" y="5534"/>
                    <a:pt x="0" y="5586"/>
                  </a:cubicBezTo>
                  <a:lnTo>
                    <a:pt x="0" y="5846"/>
                  </a:lnTo>
                  <a:cubicBezTo>
                    <a:pt x="0" y="6151"/>
                    <a:pt x="249" y="6400"/>
                    <a:pt x="554" y="6400"/>
                  </a:cubicBezTo>
                  <a:lnTo>
                    <a:pt x="4915" y="6400"/>
                  </a:lnTo>
                  <a:lnTo>
                    <a:pt x="4915" y="6400"/>
                  </a:lnTo>
                  <a:lnTo>
                    <a:pt x="4915" y="6400"/>
                  </a:lnTo>
                  <a:cubicBezTo>
                    <a:pt x="5220" y="6400"/>
                    <a:pt x="5469" y="6151"/>
                    <a:pt x="5469" y="5846"/>
                  </a:cubicBezTo>
                  <a:lnTo>
                    <a:pt x="5469" y="4900"/>
                  </a:lnTo>
                  <a:cubicBezTo>
                    <a:pt x="5469" y="4760"/>
                    <a:pt x="5355" y="4645"/>
                    <a:pt x="5214" y="4645"/>
                  </a:cubicBezTo>
                  <a:lnTo>
                    <a:pt x="4814" y="4645"/>
                  </a:lnTo>
                  <a:cubicBezTo>
                    <a:pt x="4762" y="4645"/>
                    <a:pt x="4720" y="4687"/>
                    <a:pt x="4720" y="4739"/>
                  </a:cubicBezTo>
                  <a:cubicBezTo>
                    <a:pt x="4720" y="4791"/>
                    <a:pt x="4762" y="4833"/>
                    <a:pt x="4814" y="4833"/>
                  </a:cubicBezTo>
                  <a:lnTo>
                    <a:pt x="5214" y="4833"/>
                  </a:lnTo>
                  <a:cubicBezTo>
                    <a:pt x="5251" y="4833"/>
                    <a:pt x="5281" y="4863"/>
                    <a:pt x="5281" y="4900"/>
                  </a:cubicBezTo>
                  <a:lnTo>
                    <a:pt x="5281" y="5846"/>
                  </a:lnTo>
                  <a:cubicBezTo>
                    <a:pt x="5281" y="6048"/>
                    <a:pt x="5117" y="6213"/>
                    <a:pt x="4915" y="6213"/>
                  </a:cubicBezTo>
                  <a:cubicBezTo>
                    <a:pt x="4713" y="6213"/>
                    <a:pt x="4548" y="6048"/>
                    <a:pt x="4548" y="5846"/>
                  </a:cubicBezTo>
                  <a:lnTo>
                    <a:pt x="4548" y="4739"/>
                  </a:lnTo>
                  <a:lnTo>
                    <a:pt x="4548" y="1661"/>
                  </a:lnTo>
                  <a:lnTo>
                    <a:pt x="4548" y="813"/>
                  </a:lnTo>
                  <a:lnTo>
                    <a:pt x="4548" y="554"/>
                  </a:lnTo>
                  <a:cubicBezTo>
                    <a:pt x="4548" y="352"/>
                    <a:pt x="4713" y="188"/>
                    <a:pt x="4915" y="188"/>
                  </a:cubicBezTo>
                  <a:cubicBezTo>
                    <a:pt x="5117" y="188"/>
                    <a:pt x="5281" y="352"/>
                    <a:pt x="5281" y="554"/>
                  </a:cubicBezTo>
                  <a:lnTo>
                    <a:pt x="5281" y="1450"/>
                  </a:lnTo>
                  <a:cubicBezTo>
                    <a:pt x="5281" y="1515"/>
                    <a:pt x="5229" y="1567"/>
                    <a:pt x="5164" y="1567"/>
                  </a:cubicBezTo>
                  <a:close/>
                </a:path>
              </a:pathLst>
            </a:custGeom>
            <a:grpFill/>
            <a:ln w="0">
              <a:solidFill>
                <a:srgbClr val="0064A2"/>
              </a:solidFill>
              <a:prstDash val="solid"/>
              <a:round/>
            </a:ln>
          </p:spPr>
          <p:txBody>
            <a:bodyPr vert="horz" wrap="square" lIns="91440" tIns="45720" rIns="91440" bIns="45720" numCol="1" anchor="t" anchorCtr="0" compatLnSpc="1"/>
            <a:lstStyle/>
            <a:p>
              <a:endParaRPr lang="en-US" b="1"/>
            </a:p>
          </p:txBody>
        </p:sp>
        <p:sp>
          <p:nvSpPr>
            <p:cNvPr id="12" name="Freeform 6"/>
            <p:cNvSpPr/>
            <p:nvPr/>
          </p:nvSpPr>
          <p:spPr bwMode="auto">
            <a:xfrm>
              <a:off x="754063" y="2119313"/>
              <a:ext cx="104775" cy="76200"/>
            </a:xfrm>
            <a:custGeom>
              <a:avLst/>
              <a:gdLst>
                <a:gd name="T0" fmla="*/ 640 w 677"/>
                <a:gd name="T1" fmla="*/ 37 h 500"/>
                <a:gd name="T2" fmla="*/ 507 w 677"/>
                <a:gd name="T3" fmla="*/ 37 h 500"/>
                <a:gd name="T4" fmla="*/ 270 w 677"/>
                <a:gd name="T5" fmla="*/ 274 h 500"/>
                <a:gd name="T6" fmla="*/ 169 w 677"/>
                <a:gd name="T7" fmla="*/ 173 h 500"/>
                <a:gd name="T8" fmla="*/ 37 w 677"/>
                <a:gd name="T9" fmla="*/ 173 h 500"/>
                <a:gd name="T10" fmla="*/ 37 w 677"/>
                <a:gd name="T11" fmla="*/ 305 h 500"/>
                <a:gd name="T12" fmla="*/ 204 w 677"/>
                <a:gd name="T13" fmla="*/ 473 h 500"/>
                <a:gd name="T14" fmla="*/ 270 w 677"/>
                <a:gd name="T15" fmla="*/ 500 h 500"/>
                <a:gd name="T16" fmla="*/ 337 w 677"/>
                <a:gd name="T17" fmla="*/ 473 h 500"/>
                <a:gd name="T18" fmla="*/ 640 w 677"/>
                <a:gd name="T19" fmla="*/ 169 h 500"/>
                <a:gd name="T20" fmla="*/ 640 w 677"/>
                <a:gd name="T21" fmla="*/ 37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7" h="500">
                  <a:moveTo>
                    <a:pt x="640" y="37"/>
                  </a:moveTo>
                  <a:cubicBezTo>
                    <a:pt x="603" y="0"/>
                    <a:pt x="544" y="0"/>
                    <a:pt x="507" y="37"/>
                  </a:cubicBezTo>
                  <a:lnTo>
                    <a:pt x="270" y="274"/>
                  </a:lnTo>
                  <a:lnTo>
                    <a:pt x="169" y="173"/>
                  </a:lnTo>
                  <a:cubicBezTo>
                    <a:pt x="133" y="136"/>
                    <a:pt x="73" y="136"/>
                    <a:pt x="37" y="173"/>
                  </a:cubicBezTo>
                  <a:cubicBezTo>
                    <a:pt x="0" y="209"/>
                    <a:pt x="0" y="269"/>
                    <a:pt x="37" y="305"/>
                  </a:cubicBezTo>
                  <a:lnTo>
                    <a:pt x="204" y="473"/>
                  </a:lnTo>
                  <a:cubicBezTo>
                    <a:pt x="222" y="491"/>
                    <a:pt x="246" y="500"/>
                    <a:pt x="270" y="500"/>
                  </a:cubicBezTo>
                  <a:cubicBezTo>
                    <a:pt x="294" y="500"/>
                    <a:pt x="318" y="491"/>
                    <a:pt x="337" y="473"/>
                  </a:cubicBezTo>
                  <a:lnTo>
                    <a:pt x="640" y="169"/>
                  </a:lnTo>
                  <a:cubicBezTo>
                    <a:pt x="677" y="133"/>
                    <a:pt x="677" y="73"/>
                    <a:pt x="640" y="37"/>
                  </a:cubicBezTo>
                  <a:close/>
                </a:path>
              </a:pathLst>
            </a:custGeom>
            <a:grpFill/>
            <a:ln w="0">
              <a:solidFill>
                <a:srgbClr val="0064A2"/>
              </a:solidFill>
              <a:prstDash val="solid"/>
              <a:round/>
            </a:ln>
          </p:spPr>
          <p:txBody>
            <a:bodyPr vert="horz" wrap="square" lIns="91440" tIns="45720" rIns="91440" bIns="45720" numCol="1" anchor="t" anchorCtr="0" compatLnSpc="1"/>
            <a:lstStyle/>
            <a:p>
              <a:endParaRPr lang="en-US" b="1"/>
            </a:p>
          </p:txBody>
        </p:sp>
        <p:sp>
          <p:nvSpPr>
            <p:cNvPr id="13" name="Freeform 7"/>
            <p:cNvSpPr/>
            <p:nvPr/>
          </p:nvSpPr>
          <p:spPr bwMode="auto">
            <a:xfrm>
              <a:off x="754063" y="2254250"/>
              <a:ext cx="104775" cy="76200"/>
            </a:xfrm>
            <a:custGeom>
              <a:avLst/>
              <a:gdLst>
                <a:gd name="T0" fmla="*/ 640 w 677"/>
                <a:gd name="T1" fmla="*/ 36 h 500"/>
                <a:gd name="T2" fmla="*/ 507 w 677"/>
                <a:gd name="T3" fmla="*/ 36 h 500"/>
                <a:gd name="T4" fmla="*/ 270 w 677"/>
                <a:gd name="T5" fmla="*/ 273 h 500"/>
                <a:gd name="T6" fmla="*/ 169 w 677"/>
                <a:gd name="T7" fmla="*/ 172 h 500"/>
                <a:gd name="T8" fmla="*/ 37 w 677"/>
                <a:gd name="T9" fmla="*/ 172 h 500"/>
                <a:gd name="T10" fmla="*/ 37 w 677"/>
                <a:gd name="T11" fmla="*/ 305 h 500"/>
                <a:gd name="T12" fmla="*/ 204 w 677"/>
                <a:gd name="T13" fmla="*/ 472 h 500"/>
                <a:gd name="T14" fmla="*/ 270 w 677"/>
                <a:gd name="T15" fmla="*/ 500 h 500"/>
                <a:gd name="T16" fmla="*/ 337 w 677"/>
                <a:gd name="T17" fmla="*/ 472 h 500"/>
                <a:gd name="T18" fmla="*/ 640 w 677"/>
                <a:gd name="T19" fmla="*/ 169 h 500"/>
                <a:gd name="T20" fmla="*/ 640 w 677"/>
                <a:gd name="T21" fmla="*/ 3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7" h="500">
                  <a:moveTo>
                    <a:pt x="640" y="36"/>
                  </a:moveTo>
                  <a:cubicBezTo>
                    <a:pt x="603" y="0"/>
                    <a:pt x="544" y="0"/>
                    <a:pt x="507" y="36"/>
                  </a:cubicBezTo>
                  <a:lnTo>
                    <a:pt x="270" y="273"/>
                  </a:lnTo>
                  <a:lnTo>
                    <a:pt x="169" y="172"/>
                  </a:lnTo>
                  <a:cubicBezTo>
                    <a:pt x="133" y="136"/>
                    <a:pt x="73" y="136"/>
                    <a:pt x="37" y="172"/>
                  </a:cubicBezTo>
                  <a:cubicBezTo>
                    <a:pt x="0" y="209"/>
                    <a:pt x="0" y="268"/>
                    <a:pt x="37" y="305"/>
                  </a:cubicBezTo>
                  <a:lnTo>
                    <a:pt x="204" y="472"/>
                  </a:lnTo>
                  <a:cubicBezTo>
                    <a:pt x="222" y="490"/>
                    <a:pt x="246" y="500"/>
                    <a:pt x="270" y="500"/>
                  </a:cubicBezTo>
                  <a:cubicBezTo>
                    <a:pt x="294" y="500"/>
                    <a:pt x="318" y="491"/>
                    <a:pt x="337" y="472"/>
                  </a:cubicBezTo>
                  <a:lnTo>
                    <a:pt x="640" y="169"/>
                  </a:lnTo>
                  <a:cubicBezTo>
                    <a:pt x="677" y="132"/>
                    <a:pt x="677" y="73"/>
                    <a:pt x="640" y="36"/>
                  </a:cubicBezTo>
                  <a:close/>
                </a:path>
              </a:pathLst>
            </a:custGeom>
            <a:grpFill/>
            <a:ln w="0">
              <a:solidFill>
                <a:srgbClr val="0064A2"/>
              </a:solidFill>
              <a:prstDash val="solid"/>
              <a:round/>
            </a:ln>
          </p:spPr>
          <p:txBody>
            <a:bodyPr vert="horz" wrap="square" lIns="91440" tIns="45720" rIns="91440" bIns="45720" numCol="1" anchor="t" anchorCtr="0" compatLnSpc="1"/>
            <a:lstStyle/>
            <a:p>
              <a:endParaRPr lang="en-US" b="1"/>
            </a:p>
          </p:txBody>
        </p:sp>
        <p:sp>
          <p:nvSpPr>
            <p:cNvPr id="14" name="Freeform 8"/>
            <p:cNvSpPr/>
            <p:nvPr/>
          </p:nvSpPr>
          <p:spPr bwMode="auto">
            <a:xfrm>
              <a:off x="927100" y="2135188"/>
              <a:ext cx="328613" cy="28575"/>
            </a:xfrm>
            <a:custGeom>
              <a:avLst/>
              <a:gdLst>
                <a:gd name="T0" fmla="*/ 2044 w 2138"/>
                <a:gd name="T1" fmla="*/ 0 h 188"/>
                <a:gd name="T2" fmla="*/ 94 w 2138"/>
                <a:gd name="T3" fmla="*/ 0 h 188"/>
                <a:gd name="T4" fmla="*/ 0 w 2138"/>
                <a:gd name="T5" fmla="*/ 94 h 188"/>
                <a:gd name="T6" fmla="*/ 94 w 2138"/>
                <a:gd name="T7" fmla="*/ 188 h 188"/>
                <a:gd name="T8" fmla="*/ 2044 w 2138"/>
                <a:gd name="T9" fmla="*/ 188 h 188"/>
                <a:gd name="T10" fmla="*/ 2138 w 2138"/>
                <a:gd name="T11" fmla="*/ 94 h 188"/>
                <a:gd name="T12" fmla="*/ 2044 w 2138"/>
                <a:gd name="T13" fmla="*/ 0 h 188"/>
              </a:gdLst>
              <a:ahLst/>
              <a:cxnLst>
                <a:cxn ang="0">
                  <a:pos x="T0" y="T1"/>
                </a:cxn>
                <a:cxn ang="0">
                  <a:pos x="T2" y="T3"/>
                </a:cxn>
                <a:cxn ang="0">
                  <a:pos x="T4" y="T5"/>
                </a:cxn>
                <a:cxn ang="0">
                  <a:pos x="T6" y="T7"/>
                </a:cxn>
                <a:cxn ang="0">
                  <a:pos x="T8" y="T9"/>
                </a:cxn>
                <a:cxn ang="0">
                  <a:pos x="T10" y="T11"/>
                </a:cxn>
                <a:cxn ang="0">
                  <a:pos x="T12" y="T13"/>
                </a:cxn>
              </a:cxnLst>
              <a:rect l="0" t="0" r="r" b="b"/>
              <a:pathLst>
                <a:path w="2138" h="188">
                  <a:moveTo>
                    <a:pt x="2044" y="0"/>
                  </a:moveTo>
                  <a:lnTo>
                    <a:pt x="94" y="0"/>
                  </a:lnTo>
                  <a:cubicBezTo>
                    <a:pt x="42" y="0"/>
                    <a:pt x="0" y="42"/>
                    <a:pt x="0" y="94"/>
                  </a:cubicBezTo>
                  <a:cubicBezTo>
                    <a:pt x="0" y="146"/>
                    <a:pt x="42" y="188"/>
                    <a:pt x="94" y="188"/>
                  </a:cubicBezTo>
                  <a:lnTo>
                    <a:pt x="2044" y="188"/>
                  </a:lnTo>
                  <a:cubicBezTo>
                    <a:pt x="2096" y="188"/>
                    <a:pt x="2138" y="146"/>
                    <a:pt x="2138" y="94"/>
                  </a:cubicBezTo>
                  <a:cubicBezTo>
                    <a:pt x="2138" y="42"/>
                    <a:pt x="2096" y="0"/>
                    <a:pt x="2044" y="0"/>
                  </a:cubicBezTo>
                  <a:close/>
                </a:path>
              </a:pathLst>
            </a:custGeom>
            <a:grpFill/>
            <a:ln w="0">
              <a:solidFill>
                <a:srgbClr val="0064A2"/>
              </a:solidFill>
              <a:prstDash val="solid"/>
              <a:round/>
            </a:ln>
          </p:spPr>
          <p:txBody>
            <a:bodyPr vert="horz" wrap="square" lIns="91440" tIns="45720" rIns="91440" bIns="45720" numCol="1" anchor="t" anchorCtr="0" compatLnSpc="1"/>
            <a:lstStyle/>
            <a:p>
              <a:endParaRPr lang="en-US" b="1"/>
            </a:p>
          </p:txBody>
        </p:sp>
        <p:sp>
          <p:nvSpPr>
            <p:cNvPr id="15" name="Freeform 9"/>
            <p:cNvSpPr/>
            <p:nvPr/>
          </p:nvSpPr>
          <p:spPr bwMode="auto">
            <a:xfrm>
              <a:off x="927100" y="2292350"/>
              <a:ext cx="328613" cy="28575"/>
            </a:xfrm>
            <a:custGeom>
              <a:avLst/>
              <a:gdLst>
                <a:gd name="T0" fmla="*/ 2044 w 2138"/>
                <a:gd name="T1" fmla="*/ 0 h 187"/>
                <a:gd name="T2" fmla="*/ 94 w 2138"/>
                <a:gd name="T3" fmla="*/ 0 h 187"/>
                <a:gd name="T4" fmla="*/ 0 w 2138"/>
                <a:gd name="T5" fmla="*/ 94 h 187"/>
                <a:gd name="T6" fmla="*/ 94 w 2138"/>
                <a:gd name="T7" fmla="*/ 187 h 187"/>
                <a:gd name="T8" fmla="*/ 2044 w 2138"/>
                <a:gd name="T9" fmla="*/ 187 h 187"/>
                <a:gd name="T10" fmla="*/ 2138 w 2138"/>
                <a:gd name="T11" fmla="*/ 94 h 187"/>
                <a:gd name="T12" fmla="*/ 2044 w 2138"/>
                <a:gd name="T13" fmla="*/ 0 h 187"/>
              </a:gdLst>
              <a:ahLst/>
              <a:cxnLst>
                <a:cxn ang="0">
                  <a:pos x="T0" y="T1"/>
                </a:cxn>
                <a:cxn ang="0">
                  <a:pos x="T2" y="T3"/>
                </a:cxn>
                <a:cxn ang="0">
                  <a:pos x="T4" y="T5"/>
                </a:cxn>
                <a:cxn ang="0">
                  <a:pos x="T6" y="T7"/>
                </a:cxn>
                <a:cxn ang="0">
                  <a:pos x="T8" y="T9"/>
                </a:cxn>
                <a:cxn ang="0">
                  <a:pos x="T10" y="T11"/>
                </a:cxn>
                <a:cxn ang="0">
                  <a:pos x="T12" y="T13"/>
                </a:cxn>
              </a:cxnLst>
              <a:rect l="0" t="0" r="r" b="b"/>
              <a:pathLst>
                <a:path w="2138" h="187">
                  <a:moveTo>
                    <a:pt x="2044" y="0"/>
                  </a:moveTo>
                  <a:lnTo>
                    <a:pt x="94" y="0"/>
                  </a:lnTo>
                  <a:cubicBezTo>
                    <a:pt x="42" y="0"/>
                    <a:pt x="0" y="42"/>
                    <a:pt x="0" y="94"/>
                  </a:cubicBezTo>
                  <a:cubicBezTo>
                    <a:pt x="0" y="145"/>
                    <a:pt x="42" y="187"/>
                    <a:pt x="94" y="187"/>
                  </a:cubicBezTo>
                  <a:lnTo>
                    <a:pt x="2044" y="187"/>
                  </a:lnTo>
                  <a:cubicBezTo>
                    <a:pt x="2096" y="187"/>
                    <a:pt x="2138" y="145"/>
                    <a:pt x="2138" y="94"/>
                  </a:cubicBezTo>
                  <a:cubicBezTo>
                    <a:pt x="2138" y="42"/>
                    <a:pt x="2096" y="0"/>
                    <a:pt x="2044" y="0"/>
                  </a:cubicBezTo>
                  <a:close/>
                </a:path>
              </a:pathLst>
            </a:custGeom>
            <a:grpFill/>
            <a:ln w="0">
              <a:solidFill>
                <a:srgbClr val="0064A2"/>
              </a:solidFill>
              <a:prstDash val="solid"/>
              <a:round/>
            </a:ln>
          </p:spPr>
          <p:txBody>
            <a:bodyPr vert="horz" wrap="square" lIns="91440" tIns="45720" rIns="91440" bIns="45720" numCol="1" anchor="t" anchorCtr="0" compatLnSpc="1"/>
            <a:lstStyle/>
            <a:p>
              <a:endParaRPr lang="en-US" b="1"/>
            </a:p>
          </p:txBody>
        </p:sp>
        <p:sp>
          <p:nvSpPr>
            <p:cNvPr id="16" name="Freeform 10"/>
            <p:cNvSpPr/>
            <p:nvPr/>
          </p:nvSpPr>
          <p:spPr bwMode="auto">
            <a:xfrm>
              <a:off x="927100" y="2466975"/>
              <a:ext cx="328613" cy="28575"/>
            </a:xfrm>
            <a:custGeom>
              <a:avLst/>
              <a:gdLst>
                <a:gd name="T0" fmla="*/ 2044 w 2138"/>
                <a:gd name="T1" fmla="*/ 0 h 187"/>
                <a:gd name="T2" fmla="*/ 94 w 2138"/>
                <a:gd name="T3" fmla="*/ 0 h 187"/>
                <a:gd name="T4" fmla="*/ 0 w 2138"/>
                <a:gd name="T5" fmla="*/ 93 h 187"/>
                <a:gd name="T6" fmla="*/ 94 w 2138"/>
                <a:gd name="T7" fmla="*/ 187 h 187"/>
                <a:gd name="T8" fmla="*/ 2044 w 2138"/>
                <a:gd name="T9" fmla="*/ 187 h 187"/>
                <a:gd name="T10" fmla="*/ 2138 w 2138"/>
                <a:gd name="T11" fmla="*/ 93 h 187"/>
                <a:gd name="T12" fmla="*/ 2044 w 2138"/>
                <a:gd name="T13" fmla="*/ 0 h 187"/>
              </a:gdLst>
              <a:ahLst/>
              <a:cxnLst>
                <a:cxn ang="0">
                  <a:pos x="T0" y="T1"/>
                </a:cxn>
                <a:cxn ang="0">
                  <a:pos x="T2" y="T3"/>
                </a:cxn>
                <a:cxn ang="0">
                  <a:pos x="T4" y="T5"/>
                </a:cxn>
                <a:cxn ang="0">
                  <a:pos x="T6" y="T7"/>
                </a:cxn>
                <a:cxn ang="0">
                  <a:pos x="T8" y="T9"/>
                </a:cxn>
                <a:cxn ang="0">
                  <a:pos x="T10" y="T11"/>
                </a:cxn>
                <a:cxn ang="0">
                  <a:pos x="T12" y="T13"/>
                </a:cxn>
              </a:cxnLst>
              <a:rect l="0" t="0" r="r" b="b"/>
              <a:pathLst>
                <a:path w="2138" h="187">
                  <a:moveTo>
                    <a:pt x="2044" y="0"/>
                  </a:moveTo>
                  <a:lnTo>
                    <a:pt x="94" y="0"/>
                  </a:lnTo>
                  <a:cubicBezTo>
                    <a:pt x="42" y="0"/>
                    <a:pt x="0" y="42"/>
                    <a:pt x="0" y="93"/>
                  </a:cubicBezTo>
                  <a:cubicBezTo>
                    <a:pt x="0" y="145"/>
                    <a:pt x="42" y="187"/>
                    <a:pt x="94" y="187"/>
                  </a:cubicBezTo>
                  <a:lnTo>
                    <a:pt x="2044" y="187"/>
                  </a:lnTo>
                  <a:cubicBezTo>
                    <a:pt x="2096" y="187"/>
                    <a:pt x="2138" y="145"/>
                    <a:pt x="2138" y="93"/>
                  </a:cubicBezTo>
                  <a:cubicBezTo>
                    <a:pt x="2138" y="42"/>
                    <a:pt x="2096" y="0"/>
                    <a:pt x="2044" y="0"/>
                  </a:cubicBezTo>
                  <a:close/>
                </a:path>
              </a:pathLst>
            </a:custGeom>
            <a:grpFill/>
            <a:ln w="0">
              <a:solidFill>
                <a:srgbClr val="0064A2"/>
              </a:solidFill>
              <a:prstDash val="solid"/>
              <a:round/>
            </a:ln>
          </p:spPr>
          <p:txBody>
            <a:bodyPr vert="horz" wrap="square" lIns="91440" tIns="45720" rIns="91440" bIns="45720" numCol="1" anchor="t" anchorCtr="0" compatLnSpc="1"/>
            <a:lstStyle/>
            <a:p>
              <a:endParaRPr lang="en-US" b="1"/>
            </a:p>
          </p:txBody>
        </p:sp>
        <p:sp>
          <p:nvSpPr>
            <p:cNvPr id="17" name="Freeform 11"/>
            <p:cNvSpPr>
              <a:spLocks noEditPoints="1"/>
            </p:cNvSpPr>
            <p:nvPr/>
          </p:nvSpPr>
          <p:spPr bwMode="auto">
            <a:xfrm>
              <a:off x="741363" y="2416175"/>
              <a:ext cx="130175" cy="130175"/>
            </a:xfrm>
            <a:custGeom>
              <a:avLst/>
              <a:gdLst>
                <a:gd name="T0" fmla="*/ 662 w 847"/>
                <a:gd name="T1" fmla="*/ 0 h 847"/>
                <a:gd name="T2" fmla="*/ 185 w 847"/>
                <a:gd name="T3" fmla="*/ 0 h 847"/>
                <a:gd name="T4" fmla="*/ 0 w 847"/>
                <a:gd name="T5" fmla="*/ 185 h 847"/>
                <a:gd name="T6" fmla="*/ 0 w 847"/>
                <a:gd name="T7" fmla="*/ 662 h 847"/>
                <a:gd name="T8" fmla="*/ 185 w 847"/>
                <a:gd name="T9" fmla="*/ 847 h 847"/>
                <a:gd name="T10" fmla="*/ 662 w 847"/>
                <a:gd name="T11" fmla="*/ 847 h 847"/>
                <a:gd name="T12" fmla="*/ 847 w 847"/>
                <a:gd name="T13" fmla="*/ 662 h 847"/>
                <a:gd name="T14" fmla="*/ 847 w 847"/>
                <a:gd name="T15" fmla="*/ 185 h 847"/>
                <a:gd name="T16" fmla="*/ 662 w 847"/>
                <a:gd name="T17" fmla="*/ 0 h 847"/>
                <a:gd name="T18" fmla="*/ 659 w 847"/>
                <a:gd name="T19" fmla="*/ 659 h 847"/>
                <a:gd name="T20" fmla="*/ 187 w 847"/>
                <a:gd name="T21" fmla="*/ 659 h 847"/>
                <a:gd name="T22" fmla="*/ 187 w 847"/>
                <a:gd name="T23" fmla="*/ 187 h 847"/>
                <a:gd name="T24" fmla="*/ 659 w 847"/>
                <a:gd name="T25" fmla="*/ 187 h 847"/>
                <a:gd name="T26" fmla="*/ 659 w 847"/>
                <a:gd name="T27" fmla="*/ 659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7" h="847">
                  <a:moveTo>
                    <a:pt x="662" y="0"/>
                  </a:moveTo>
                  <a:lnTo>
                    <a:pt x="185" y="0"/>
                  </a:lnTo>
                  <a:cubicBezTo>
                    <a:pt x="83" y="0"/>
                    <a:pt x="0" y="83"/>
                    <a:pt x="0" y="185"/>
                  </a:cubicBezTo>
                  <a:lnTo>
                    <a:pt x="0" y="662"/>
                  </a:lnTo>
                  <a:cubicBezTo>
                    <a:pt x="0" y="764"/>
                    <a:pt x="83" y="847"/>
                    <a:pt x="185" y="847"/>
                  </a:cubicBezTo>
                  <a:lnTo>
                    <a:pt x="662" y="847"/>
                  </a:lnTo>
                  <a:cubicBezTo>
                    <a:pt x="764" y="847"/>
                    <a:pt x="847" y="764"/>
                    <a:pt x="847" y="662"/>
                  </a:cubicBezTo>
                  <a:lnTo>
                    <a:pt x="847" y="185"/>
                  </a:lnTo>
                  <a:cubicBezTo>
                    <a:pt x="847" y="83"/>
                    <a:pt x="764" y="0"/>
                    <a:pt x="662" y="0"/>
                  </a:cubicBezTo>
                  <a:close/>
                  <a:moveTo>
                    <a:pt x="659" y="659"/>
                  </a:moveTo>
                  <a:lnTo>
                    <a:pt x="187" y="659"/>
                  </a:lnTo>
                  <a:lnTo>
                    <a:pt x="187" y="187"/>
                  </a:lnTo>
                  <a:lnTo>
                    <a:pt x="659" y="187"/>
                  </a:lnTo>
                  <a:lnTo>
                    <a:pt x="659" y="659"/>
                  </a:lnTo>
                  <a:close/>
                </a:path>
              </a:pathLst>
            </a:custGeom>
            <a:grpFill/>
            <a:ln w="0">
              <a:solidFill>
                <a:srgbClr val="0064A2"/>
              </a:solidFill>
              <a:prstDash val="solid"/>
              <a:round/>
            </a:ln>
          </p:spPr>
          <p:txBody>
            <a:bodyPr vert="horz" wrap="square" lIns="91440" tIns="45720" rIns="91440" bIns="45720" numCol="1" anchor="t" anchorCtr="0" compatLnSpc="1"/>
            <a:lstStyle/>
            <a:p>
              <a:endParaRPr lang="en-US" b="1"/>
            </a:p>
          </p:txBody>
        </p:sp>
        <p:sp>
          <p:nvSpPr>
            <p:cNvPr id="18" name="Freeform 12"/>
            <p:cNvSpPr/>
            <p:nvPr/>
          </p:nvSpPr>
          <p:spPr bwMode="auto">
            <a:xfrm>
              <a:off x="927100" y="2627313"/>
              <a:ext cx="328613" cy="30163"/>
            </a:xfrm>
            <a:custGeom>
              <a:avLst/>
              <a:gdLst>
                <a:gd name="T0" fmla="*/ 2044 w 2138"/>
                <a:gd name="T1" fmla="*/ 0 h 187"/>
                <a:gd name="T2" fmla="*/ 94 w 2138"/>
                <a:gd name="T3" fmla="*/ 0 h 187"/>
                <a:gd name="T4" fmla="*/ 0 w 2138"/>
                <a:gd name="T5" fmla="*/ 93 h 187"/>
                <a:gd name="T6" fmla="*/ 94 w 2138"/>
                <a:gd name="T7" fmla="*/ 187 h 187"/>
                <a:gd name="T8" fmla="*/ 2044 w 2138"/>
                <a:gd name="T9" fmla="*/ 187 h 187"/>
                <a:gd name="T10" fmla="*/ 2138 w 2138"/>
                <a:gd name="T11" fmla="*/ 93 h 187"/>
                <a:gd name="T12" fmla="*/ 2044 w 2138"/>
                <a:gd name="T13" fmla="*/ 0 h 187"/>
              </a:gdLst>
              <a:ahLst/>
              <a:cxnLst>
                <a:cxn ang="0">
                  <a:pos x="T0" y="T1"/>
                </a:cxn>
                <a:cxn ang="0">
                  <a:pos x="T2" y="T3"/>
                </a:cxn>
                <a:cxn ang="0">
                  <a:pos x="T4" y="T5"/>
                </a:cxn>
                <a:cxn ang="0">
                  <a:pos x="T6" y="T7"/>
                </a:cxn>
                <a:cxn ang="0">
                  <a:pos x="T8" y="T9"/>
                </a:cxn>
                <a:cxn ang="0">
                  <a:pos x="T10" y="T11"/>
                </a:cxn>
                <a:cxn ang="0">
                  <a:pos x="T12" y="T13"/>
                </a:cxn>
              </a:cxnLst>
              <a:rect l="0" t="0" r="r" b="b"/>
              <a:pathLst>
                <a:path w="2138" h="187">
                  <a:moveTo>
                    <a:pt x="2044" y="0"/>
                  </a:moveTo>
                  <a:lnTo>
                    <a:pt x="94" y="0"/>
                  </a:lnTo>
                  <a:cubicBezTo>
                    <a:pt x="42" y="0"/>
                    <a:pt x="0" y="42"/>
                    <a:pt x="0" y="93"/>
                  </a:cubicBezTo>
                  <a:cubicBezTo>
                    <a:pt x="0" y="145"/>
                    <a:pt x="42" y="187"/>
                    <a:pt x="94" y="187"/>
                  </a:cubicBezTo>
                  <a:lnTo>
                    <a:pt x="2044" y="187"/>
                  </a:lnTo>
                  <a:cubicBezTo>
                    <a:pt x="2096" y="187"/>
                    <a:pt x="2138" y="145"/>
                    <a:pt x="2138" y="93"/>
                  </a:cubicBezTo>
                  <a:cubicBezTo>
                    <a:pt x="2138" y="42"/>
                    <a:pt x="2096" y="0"/>
                    <a:pt x="2044" y="0"/>
                  </a:cubicBezTo>
                  <a:close/>
                </a:path>
              </a:pathLst>
            </a:custGeom>
            <a:grpFill/>
            <a:ln w="0">
              <a:solidFill>
                <a:srgbClr val="0064A2"/>
              </a:solidFill>
              <a:prstDash val="solid"/>
              <a:round/>
            </a:ln>
          </p:spPr>
          <p:txBody>
            <a:bodyPr vert="horz" wrap="square" lIns="91440" tIns="45720" rIns="91440" bIns="45720" numCol="1" anchor="t" anchorCtr="0" compatLnSpc="1"/>
            <a:lstStyle/>
            <a:p>
              <a:endParaRPr lang="en-US" b="1"/>
            </a:p>
          </p:txBody>
        </p:sp>
        <p:sp>
          <p:nvSpPr>
            <p:cNvPr id="19" name="Freeform 13"/>
            <p:cNvSpPr>
              <a:spLocks noEditPoints="1"/>
            </p:cNvSpPr>
            <p:nvPr/>
          </p:nvSpPr>
          <p:spPr bwMode="auto">
            <a:xfrm>
              <a:off x="741363" y="2576513"/>
              <a:ext cx="130175" cy="131763"/>
            </a:xfrm>
            <a:custGeom>
              <a:avLst/>
              <a:gdLst>
                <a:gd name="T0" fmla="*/ 662 w 847"/>
                <a:gd name="T1" fmla="*/ 0 h 847"/>
                <a:gd name="T2" fmla="*/ 185 w 847"/>
                <a:gd name="T3" fmla="*/ 0 h 847"/>
                <a:gd name="T4" fmla="*/ 0 w 847"/>
                <a:gd name="T5" fmla="*/ 185 h 847"/>
                <a:gd name="T6" fmla="*/ 0 w 847"/>
                <a:gd name="T7" fmla="*/ 662 h 847"/>
                <a:gd name="T8" fmla="*/ 185 w 847"/>
                <a:gd name="T9" fmla="*/ 847 h 847"/>
                <a:gd name="T10" fmla="*/ 662 w 847"/>
                <a:gd name="T11" fmla="*/ 847 h 847"/>
                <a:gd name="T12" fmla="*/ 847 w 847"/>
                <a:gd name="T13" fmla="*/ 662 h 847"/>
                <a:gd name="T14" fmla="*/ 847 w 847"/>
                <a:gd name="T15" fmla="*/ 185 h 847"/>
                <a:gd name="T16" fmla="*/ 662 w 847"/>
                <a:gd name="T17" fmla="*/ 0 h 847"/>
                <a:gd name="T18" fmla="*/ 659 w 847"/>
                <a:gd name="T19" fmla="*/ 659 h 847"/>
                <a:gd name="T20" fmla="*/ 187 w 847"/>
                <a:gd name="T21" fmla="*/ 659 h 847"/>
                <a:gd name="T22" fmla="*/ 187 w 847"/>
                <a:gd name="T23" fmla="*/ 187 h 847"/>
                <a:gd name="T24" fmla="*/ 659 w 847"/>
                <a:gd name="T25" fmla="*/ 187 h 847"/>
                <a:gd name="T26" fmla="*/ 659 w 847"/>
                <a:gd name="T27" fmla="*/ 659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7" h="847">
                  <a:moveTo>
                    <a:pt x="662" y="0"/>
                  </a:moveTo>
                  <a:lnTo>
                    <a:pt x="185" y="0"/>
                  </a:lnTo>
                  <a:cubicBezTo>
                    <a:pt x="83" y="0"/>
                    <a:pt x="0" y="83"/>
                    <a:pt x="0" y="185"/>
                  </a:cubicBezTo>
                  <a:lnTo>
                    <a:pt x="0" y="662"/>
                  </a:lnTo>
                  <a:cubicBezTo>
                    <a:pt x="0" y="764"/>
                    <a:pt x="83" y="847"/>
                    <a:pt x="185" y="847"/>
                  </a:cubicBezTo>
                  <a:lnTo>
                    <a:pt x="662" y="847"/>
                  </a:lnTo>
                  <a:cubicBezTo>
                    <a:pt x="764" y="847"/>
                    <a:pt x="847" y="764"/>
                    <a:pt x="847" y="662"/>
                  </a:cubicBezTo>
                  <a:lnTo>
                    <a:pt x="847" y="185"/>
                  </a:lnTo>
                  <a:cubicBezTo>
                    <a:pt x="847" y="83"/>
                    <a:pt x="764" y="0"/>
                    <a:pt x="662" y="0"/>
                  </a:cubicBezTo>
                  <a:close/>
                  <a:moveTo>
                    <a:pt x="659" y="659"/>
                  </a:moveTo>
                  <a:lnTo>
                    <a:pt x="187" y="659"/>
                  </a:lnTo>
                  <a:lnTo>
                    <a:pt x="187" y="187"/>
                  </a:lnTo>
                  <a:lnTo>
                    <a:pt x="659" y="187"/>
                  </a:lnTo>
                  <a:lnTo>
                    <a:pt x="659" y="659"/>
                  </a:lnTo>
                  <a:close/>
                </a:path>
              </a:pathLst>
            </a:custGeom>
            <a:grpFill/>
            <a:ln w="0">
              <a:solidFill>
                <a:srgbClr val="0064A2"/>
              </a:solidFill>
              <a:prstDash val="solid"/>
              <a:round/>
            </a:ln>
          </p:spPr>
          <p:txBody>
            <a:bodyPr vert="horz" wrap="square" lIns="91440" tIns="45720" rIns="91440" bIns="45720" numCol="1" anchor="t" anchorCtr="0" compatLnSpc="1"/>
            <a:lstStyle/>
            <a:p>
              <a:endParaRPr lang="en-US" b="1"/>
            </a:p>
          </p:txBody>
        </p:sp>
        <p:sp>
          <p:nvSpPr>
            <p:cNvPr id="20" name="Freeform 14"/>
            <p:cNvSpPr/>
            <p:nvPr/>
          </p:nvSpPr>
          <p:spPr bwMode="auto">
            <a:xfrm>
              <a:off x="927100" y="2803525"/>
              <a:ext cx="328613" cy="28575"/>
            </a:xfrm>
            <a:custGeom>
              <a:avLst/>
              <a:gdLst>
                <a:gd name="T0" fmla="*/ 2044 w 2138"/>
                <a:gd name="T1" fmla="*/ 0 h 188"/>
                <a:gd name="T2" fmla="*/ 94 w 2138"/>
                <a:gd name="T3" fmla="*/ 0 h 188"/>
                <a:gd name="T4" fmla="*/ 0 w 2138"/>
                <a:gd name="T5" fmla="*/ 94 h 188"/>
                <a:gd name="T6" fmla="*/ 94 w 2138"/>
                <a:gd name="T7" fmla="*/ 188 h 188"/>
                <a:gd name="T8" fmla="*/ 2044 w 2138"/>
                <a:gd name="T9" fmla="*/ 188 h 188"/>
                <a:gd name="T10" fmla="*/ 2138 w 2138"/>
                <a:gd name="T11" fmla="*/ 94 h 188"/>
                <a:gd name="T12" fmla="*/ 2044 w 2138"/>
                <a:gd name="T13" fmla="*/ 0 h 188"/>
              </a:gdLst>
              <a:ahLst/>
              <a:cxnLst>
                <a:cxn ang="0">
                  <a:pos x="T0" y="T1"/>
                </a:cxn>
                <a:cxn ang="0">
                  <a:pos x="T2" y="T3"/>
                </a:cxn>
                <a:cxn ang="0">
                  <a:pos x="T4" y="T5"/>
                </a:cxn>
                <a:cxn ang="0">
                  <a:pos x="T6" y="T7"/>
                </a:cxn>
                <a:cxn ang="0">
                  <a:pos x="T8" y="T9"/>
                </a:cxn>
                <a:cxn ang="0">
                  <a:pos x="T10" y="T11"/>
                </a:cxn>
                <a:cxn ang="0">
                  <a:pos x="T12" y="T13"/>
                </a:cxn>
              </a:cxnLst>
              <a:rect l="0" t="0" r="r" b="b"/>
              <a:pathLst>
                <a:path w="2138" h="188">
                  <a:moveTo>
                    <a:pt x="2044" y="0"/>
                  </a:moveTo>
                  <a:lnTo>
                    <a:pt x="94" y="0"/>
                  </a:lnTo>
                  <a:cubicBezTo>
                    <a:pt x="42" y="0"/>
                    <a:pt x="0" y="42"/>
                    <a:pt x="0" y="94"/>
                  </a:cubicBezTo>
                  <a:cubicBezTo>
                    <a:pt x="0" y="146"/>
                    <a:pt x="42" y="188"/>
                    <a:pt x="94" y="188"/>
                  </a:cubicBezTo>
                  <a:lnTo>
                    <a:pt x="2044" y="188"/>
                  </a:lnTo>
                  <a:cubicBezTo>
                    <a:pt x="2096" y="188"/>
                    <a:pt x="2138" y="146"/>
                    <a:pt x="2138" y="94"/>
                  </a:cubicBezTo>
                  <a:cubicBezTo>
                    <a:pt x="2138" y="42"/>
                    <a:pt x="2096" y="0"/>
                    <a:pt x="2044" y="0"/>
                  </a:cubicBezTo>
                  <a:close/>
                </a:path>
              </a:pathLst>
            </a:custGeom>
            <a:grpFill/>
            <a:ln w="0">
              <a:solidFill>
                <a:srgbClr val="0064A2"/>
              </a:solidFill>
              <a:prstDash val="solid"/>
              <a:round/>
            </a:ln>
          </p:spPr>
          <p:txBody>
            <a:bodyPr vert="horz" wrap="square" lIns="91440" tIns="45720" rIns="91440" bIns="45720" numCol="1" anchor="t" anchorCtr="0" compatLnSpc="1"/>
            <a:lstStyle/>
            <a:p>
              <a:endParaRPr lang="en-US" b="1"/>
            </a:p>
          </p:txBody>
        </p:sp>
        <p:sp>
          <p:nvSpPr>
            <p:cNvPr id="21" name="Freeform 15"/>
            <p:cNvSpPr>
              <a:spLocks noEditPoints="1"/>
            </p:cNvSpPr>
            <p:nvPr/>
          </p:nvSpPr>
          <p:spPr bwMode="auto">
            <a:xfrm>
              <a:off x="741363" y="2752725"/>
              <a:ext cx="130175" cy="130175"/>
            </a:xfrm>
            <a:custGeom>
              <a:avLst/>
              <a:gdLst>
                <a:gd name="T0" fmla="*/ 662 w 847"/>
                <a:gd name="T1" fmla="*/ 0 h 846"/>
                <a:gd name="T2" fmla="*/ 185 w 847"/>
                <a:gd name="T3" fmla="*/ 0 h 846"/>
                <a:gd name="T4" fmla="*/ 0 w 847"/>
                <a:gd name="T5" fmla="*/ 185 h 846"/>
                <a:gd name="T6" fmla="*/ 0 w 847"/>
                <a:gd name="T7" fmla="*/ 661 h 846"/>
                <a:gd name="T8" fmla="*/ 185 w 847"/>
                <a:gd name="T9" fmla="*/ 846 h 846"/>
                <a:gd name="T10" fmla="*/ 662 w 847"/>
                <a:gd name="T11" fmla="*/ 846 h 846"/>
                <a:gd name="T12" fmla="*/ 847 w 847"/>
                <a:gd name="T13" fmla="*/ 661 h 846"/>
                <a:gd name="T14" fmla="*/ 847 w 847"/>
                <a:gd name="T15" fmla="*/ 185 h 846"/>
                <a:gd name="T16" fmla="*/ 662 w 847"/>
                <a:gd name="T17" fmla="*/ 0 h 846"/>
                <a:gd name="T18" fmla="*/ 659 w 847"/>
                <a:gd name="T19" fmla="*/ 659 h 846"/>
                <a:gd name="T20" fmla="*/ 187 w 847"/>
                <a:gd name="T21" fmla="*/ 659 h 846"/>
                <a:gd name="T22" fmla="*/ 187 w 847"/>
                <a:gd name="T23" fmla="*/ 187 h 846"/>
                <a:gd name="T24" fmla="*/ 659 w 847"/>
                <a:gd name="T25" fmla="*/ 187 h 846"/>
                <a:gd name="T26" fmla="*/ 659 w 847"/>
                <a:gd name="T27" fmla="*/ 659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7" h="846">
                  <a:moveTo>
                    <a:pt x="662" y="0"/>
                  </a:moveTo>
                  <a:lnTo>
                    <a:pt x="185" y="0"/>
                  </a:lnTo>
                  <a:cubicBezTo>
                    <a:pt x="83" y="0"/>
                    <a:pt x="0" y="83"/>
                    <a:pt x="0" y="185"/>
                  </a:cubicBezTo>
                  <a:lnTo>
                    <a:pt x="0" y="661"/>
                  </a:lnTo>
                  <a:cubicBezTo>
                    <a:pt x="0" y="763"/>
                    <a:pt x="83" y="846"/>
                    <a:pt x="185" y="846"/>
                  </a:cubicBezTo>
                  <a:lnTo>
                    <a:pt x="662" y="846"/>
                  </a:lnTo>
                  <a:cubicBezTo>
                    <a:pt x="764" y="846"/>
                    <a:pt x="847" y="763"/>
                    <a:pt x="847" y="661"/>
                  </a:cubicBezTo>
                  <a:lnTo>
                    <a:pt x="847" y="185"/>
                  </a:lnTo>
                  <a:cubicBezTo>
                    <a:pt x="847" y="83"/>
                    <a:pt x="764" y="0"/>
                    <a:pt x="662" y="0"/>
                  </a:cubicBezTo>
                  <a:close/>
                  <a:moveTo>
                    <a:pt x="659" y="659"/>
                  </a:moveTo>
                  <a:lnTo>
                    <a:pt x="187" y="659"/>
                  </a:lnTo>
                  <a:lnTo>
                    <a:pt x="187" y="187"/>
                  </a:lnTo>
                  <a:lnTo>
                    <a:pt x="659" y="187"/>
                  </a:lnTo>
                  <a:lnTo>
                    <a:pt x="659" y="659"/>
                  </a:lnTo>
                  <a:close/>
                </a:path>
              </a:pathLst>
            </a:custGeom>
            <a:grpFill/>
            <a:ln w="0">
              <a:solidFill>
                <a:srgbClr val="0064A2"/>
              </a:solidFill>
              <a:prstDash val="solid"/>
              <a:round/>
            </a:ln>
          </p:spPr>
          <p:txBody>
            <a:bodyPr vert="horz" wrap="square" lIns="91440" tIns="45720" rIns="91440" bIns="45720" numCol="1" anchor="t" anchorCtr="0" compatLnSpc="1"/>
            <a:lstStyle/>
            <a:p>
              <a:endParaRPr lang="en-US" b="1"/>
            </a:p>
          </p:txBody>
        </p:sp>
      </p:grpSp>
      <p:sp>
        <p:nvSpPr>
          <p:cNvPr id="4" name="TextBox 3"/>
          <p:cNvSpPr txBox="1"/>
          <p:nvPr/>
        </p:nvSpPr>
        <p:spPr>
          <a:xfrm rot="5400000">
            <a:off x="6021587" y="305291"/>
            <a:ext cx="603968" cy="5325495"/>
          </a:xfrm>
          <a:prstGeom prst="round2SameRect">
            <a:avLst>
              <a:gd name="adj1" fmla="val 50000"/>
              <a:gd name="adj2" fmla="val 0"/>
            </a:avLst>
          </a:prstGeom>
          <a:solidFill>
            <a:schemeClr val="bg2"/>
          </a:solidFill>
          <a:ln w="19050">
            <a:noFill/>
          </a:ln>
        </p:spPr>
        <p:txBody>
          <a:bodyPr vert="vert270" wrap="square" lIns="76200" tIns="76200" rIns="76200" bIns="365760" rtlCol="0" anchor="ctr">
            <a:noAutofit/>
          </a:bodyPr>
          <a:lstStyle>
            <a:defPPr>
              <a:defRPr lang="en-US"/>
            </a:defPPr>
            <a:lvl1pPr>
              <a:defRPr/>
            </a:lvl1pPr>
          </a:lstStyle>
          <a:p>
            <a:pPr lvl="0"/>
            <a:r>
              <a:rPr lang="en-US" b="1" dirty="0">
                <a:solidFill>
                  <a:schemeClr val="bg2">
                    <a:lumMod val="75000"/>
                  </a:schemeClr>
                </a:solidFill>
              </a:rPr>
              <a:t>Marketing: Current Market and How to Compete</a:t>
            </a:r>
          </a:p>
        </p:txBody>
      </p:sp>
      <p:sp>
        <p:nvSpPr>
          <p:cNvPr id="5" name="Oval 4"/>
          <p:cNvSpPr/>
          <p:nvPr/>
        </p:nvSpPr>
        <p:spPr>
          <a:xfrm>
            <a:off x="3150719" y="2589324"/>
            <a:ext cx="765429" cy="765429"/>
          </a:xfrm>
          <a:prstGeom prst="ellipse">
            <a:avLst/>
          </a:prstGeom>
          <a:solidFill>
            <a:schemeClr val="bg1">
              <a:lumMod val="9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pic>
        <p:nvPicPr>
          <p:cNvPr id="22" name="Graphic 21" descr="Gavel"/>
          <p:cNvPicPr>
            <a:picLocks noChangeAspect="1"/>
          </p:cNvPicPr>
          <p:nvPr/>
        </p:nvPicPr>
        <p:blipFill>
          <a:blip r:embed="rId2"/>
          <a:stretch>
            <a:fillRect/>
          </a:stretch>
        </p:blipFill>
        <p:spPr>
          <a:xfrm>
            <a:off x="3250512" y="2689117"/>
            <a:ext cx="565842" cy="565842"/>
          </a:xfrm>
          <a:prstGeom prst="rect">
            <a:avLst/>
          </a:prstGeom>
        </p:spPr>
      </p:pic>
      <p:sp>
        <p:nvSpPr>
          <p:cNvPr id="6" name="TextBox 5"/>
          <p:cNvSpPr txBox="1"/>
          <p:nvPr/>
        </p:nvSpPr>
        <p:spPr>
          <a:xfrm rot="5400000">
            <a:off x="6021587" y="1133521"/>
            <a:ext cx="603968" cy="5325493"/>
          </a:xfrm>
          <a:prstGeom prst="round2SameRect">
            <a:avLst>
              <a:gd name="adj1" fmla="val 50000"/>
              <a:gd name="adj2" fmla="val 0"/>
            </a:avLst>
          </a:prstGeom>
          <a:solidFill>
            <a:schemeClr val="bg2"/>
          </a:solidFill>
          <a:ln w="19050">
            <a:noFill/>
          </a:ln>
        </p:spPr>
        <p:txBody>
          <a:bodyPr vert="vert270" wrap="square" lIns="76200" tIns="76200" rIns="76200" bIns="365760" rtlCol="0" anchor="ctr">
            <a:noAutofit/>
          </a:bodyPr>
          <a:lstStyle>
            <a:defPPr>
              <a:defRPr lang="en-US"/>
            </a:defPPr>
            <a:lvl1pPr>
              <a:defRPr/>
            </a:lvl1pPr>
          </a:lstStyle>
          <a:p>
            <a:pPr lvl="0"/>
            <a:r>
              <a:rPr lang="en-US" b="1" dirty="0">
                <a:solidFill>
                  <a:schemeClr val="bg2">
                    <a:lumMod val="75000"/>
                  </a:schemeClr>
                </a:solidFill>
              </a:rPr>
              <a:t>Changes in Project Structure</a:t>
            </a:r>
          </a:p>
        </p:txBody>
      </p:sp>
      <p:sp>
        <p:nvSpPr>
          <p:cNvPr id="7" name="Oval 6"/>
          <p:cNvSpPr/>
          <p:nvPr/>
        </p:nvSpPr>
        <p:spPr>
          <a:xfrm>
            <a:off x="3150719" y="3416553"/>
            <a:ext cx="765429" cy="765429"/>
          </a:xfrm>
          <a:prstGeom prst="ellipse">
            <a:avLst/>
          </a:prstGeom>
          <a:solidFill>
            <a:schemeClr val="bg1">
              <a:lumMod val="9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23" name="Graphic 22" descr="Tools"/>
          <p:cNvPicPr>
            <a:picLocks noChangeAspect="1"/>
          </p:cNvPicPr>
          <p:nvPr/>
        </p:nvPicPr>
        <p:blipFill>
          <a:blip r:embed="rId3"/>
          <a:stretch>
            <a:fillRect/>
          </a:stretch>
        </p:blipFill>
        <p:spPr>
          <a:xfrm>
            <a:off x="3304833" y="3570667"/>
            <a:ext cx="457200" cy="457200"/>
          </a:xfrm>
          <a:prstGeom prst="rect">
            <a:avLst/>
          </a:prstGeom>
        </p:spPr>
      </p:pic>
      <p:sp>
        <p:nvSpPr>
          <p:cNvPr id="25" name="TextBox 24"/>
          <p:cNvSpPr txBox="1"/>
          <p:nvPr/>
        </p:nvSpPr>
        <p:spPr>
          <a:xfrm rot="5400000">
            <a:off x="6021587" y="2789979"/>
            <a:ext cx="603968" cy="5325493"/>
          </a:xfrm>
          <a:prstGeom prst="round2SameRect">
            <a:avLst>
              <a:gd name="adj1" fmla="val 50000"/>
              <a:gd name="adj2" fmla="val 0"/>
            </a:avLst>
          </a:prstGeom>
          <a:solidFill>
            <a:schemeClr val="bg2"/>
          </a:solidFill>
          <a:ln w="19050">
            <a:noFill/>
          </a:ln>
        </p:spPr>
        <p:txBody>
          <a:bodyPr vert="vert270" wrap="square" lIns="76200" tIns="76200" rIns="76200" bIns="365760" rtlCol="0" anchor="ctr">
            <a:noAutofit/>
          </a:bodyPr>
          <a:lstStyle>
            <a:defPPr>
              <a:defRPr lang="en-US"/>
            </a:defPPr>
            <a:lvl1pPr>
              <a:defRPr/>
            </a:lvl1pPr>
          </a:lstStyle>
          <a:p>
            <a:pPr lvl="0"/>
            <a:r>
              <a:rPr lang="en-US" b="1" dirty="0">
                <a:solidFill>
                  <a:schemeClr val="bg2">
                    <a:lumMod val="75000"/>
                  </a:schemeClr>
                </a:solidFill>
              </a:rPr>
              <a:t>Workouts, the Secondary Market and Blockchain</a:t>
            </a:r>
          </a:p>
        </p:txBody>
      </p:sp>
      <p:sp>
        <p:nvSpPr>
          <p:cNvPr id="26" name="Oval 25"/>
          <p:cNvSpPr/>
          <p:nvPr/>
        </p:nvSpPr>
        <p:spPr>
          <a:xfrm>
            <a:off x="3150719" y="5071011"/>
            <a:ext cx="765429" cy="765429"/>
          </a:xfrm>
          <a:prstGeom prst="ellipse">
            <a:avLst/>
          </a:prstGeom>
          <a:solidFill>
            <a:schemeClr val="bg1">
              <a:lumMod val="9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 name="TextBox 7"/>
          <p:cNvSpPr txBox="1"/>
          <p:nvPr/>
        </p:nvSpPr>
        <p:spPr>
          <a:xfrm rot="5400000">
            <a:off x="6021587" y="1961750"/>
            <a:ext cx="603968" cy="5325493"/>
          </a:xfrm>
          <a:prstGeom prst="round2SameRect">
            <a:avLst>
              <a:gd name="adj1" fmla="val 50000"/>
              <a:gd name="adj2" fmla="val 0"/>
            </a:avLst>
          </a:prstGeom>
          <a:solidFill>
            <a:schemeClr val="bg2"/>
          </a:solidFill>
          <a:ln w="19050">
            <a:noFill/>
          </a:ln>
        </p:spPr>
        <p:txBody>
          <a:bodyPr vert="vert270" wrap="square" lIns="76200" tIns="76200" rIns="76200" bIns="365760" rtlCol="0" anchor="ctr">
            <a:noAutofit/>
          </a:bodyPr>
          <a:lstStyle>
            <a:defPPr>
              <a:defRPr lang="en-US"/>
            </a:defPPr>
            <a:lvl1pPr>
              <a:defRPr/>
            </a:lvl1pPr>
          </a:lstStyle>
          <a:p>
            <a:pPr lvl="0"/>
            <a:r>
              <a:rPr lang="en-US" b="1" dirty="0">
                <a:solidFill>
                  <a:schemeClr val="bg2">
                    <a:lumMod val="75000"/>
                  </a:schemeClr>
                </a:solidFill>
              </a:rPr>
              <a:t>Project Review</a:t>
            </a:r>
          </a:p>
        </p:txBody>
      </p:sp>
      <p:sp>
        <p:nvSpPr>
          <p:cNvPr id="9" name="Oval 8"/>
          <p:cNvSpPr/>
          <p:nvPr/>
        </p:nvSpPr>
        <p:spPr>
          <a:xfrm>
            <a:off x="3150719" y="4243782"/>
            <a:ext cx="765429" cy="765429"/>
          </a:xfrm>
          <a:prstGeom prst="ellipse">
            <a:avLst/>
          </a:prstGeom>
          <a:solidFill>
            <a:schemeClr val="bg1">
              <a:lumMod val="9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4" name="Freeform 19"/>
          <p:cNvSpPr>
            <a:spLocks noEditPoints="1"/>
          </p:cNvSpPr>
          <p:nvPr/>
        </p:nvSpPr>
        <p:spPr bwMode="auto">
          <a:xfrm>
            <a:off x="3340682" y="4433745"/>
            <a:ext cx="385503" cy="385503"/>
          </a:xfrm>
          <a:custGeom>
            <a:avLst/>
            <a:gdLst>
              <a:gd name="T0" fmla="*/ 6400 w 6400"/>
              <a:gd name="T1" fmla="*/ 6000 h 6400"/>
              <a:gd name="T2" fmla="*/ 6400 w 6400"/>
              <a:gd name="T3" fmla="*/ 6400 h 6400"/>
              <a:gd name="T4" fmla="*/ 0 w 6400"/>
              <a:gd name="T5" fmla="*/ 6400 h 6400"/>
              <a:gd name="T6" fmla="*/ 0 w 6400"/>
              <a:gd name="T7" fmla="*/ 0 h 6400"/>
              <a:gd name="T8" fmla="*/ 400 w 6400"/>
              <a:gd name="T9" fmla="*/ 0 h 6400"/>
              <a:gd name="T10" fmla="*/ 400 w 6400"/>
              <a:gd name="T11" fmla="*/ 6000 h 6400"/>
              <a:gd name="T12" fmla="*/ 6400 w 6400"/>
              <a:gd name="T13" fmla="*/ 6000 h 6400"/>
              <a:gd name="T14" fmla="*/ 2861 w 6400"/>
              <a:gd name="T15" fmla="*/ 2221 h 6400"/>
              <a:gd name="T16" fmla="*/ 4495 w 6400"/>
              <a:gd name="T17" fmla="*/ 2630 h 6400"/>
              <a:gd name="T18" fmla="*/ 5061 w 6400"/>
              <a:gd name="T19" fmla="*/ 1688 h 6400"/>
              <a:gd name="T20" fmla="*/ 5573 w 6400"/>
              <a:gd name="T21" fmla="*/ 1995 h 6400"/>
              <a:gd name="T22" fmla="*/ 5600 w 6400"/>
              <a:gd name="T23" fmla="*/ 400 h 6400"/>
              <a:gd name="T24" fmla="*/ 4205 w 6400"/>
              <a:gd name="T25" fmla="*/ 1174 h 6400"/>
              <a:gd name="T26" fmla="*/ 4718 w 6400"/>
              <a:gd name="T27" fmla="*/ 1482 h 6400"/>
              <a:gd name="T28" fmla="*/ 4305 w 6400"/>
              <a:gd name="T29" fmla="*/ 2170 h 6400"/>
              <a:gd name="T30" fmla="*/ 2739 w 6400"/>
              <a:gd name="T31" fmla="*/ 1779 h 6400"/>
              <a:gd name="T32" fmla="*/ 1059 w 6400"/>
              <a:gd name="T33" fmla="*/ 3459 h 6400"/>
              <a:gd name="T34" fmla="*/ 1341 w 6400"/>
              <a:gd name="T35" fmla="*/ 3741 h 6400"/>
              <a:gd name="T36" fmla="*/ 2861 w 6400"/>
              <a:gd name="T37" fmla="*/ 2221 h 6400"/>
              <a:gd name="T38" fmla="*/ 2400 w 6400"/>
              <a:gd name="T39" fmla="*/ 5600 h 6400"/>
              <a:gd name="T40" fmla="*/ 3200 w 6400"/>
              <a:gd name="T41" fmla="*/ 5600 h 6400"/>
              <a:gd name="T42" fmla="*/ 3200 w 6400"/>
              <a:gd name="T43" fmla="*/ 2718 h 6400"/>
              <a:gd name="T44" fmla="*/ 2984 w 6400"/>
              <a:gd name="T45" fmla="*/ 2664 h 6400"/>
              <a:gd name="T46" fmla="*/ 2400 w 6400"/>
              <a:gd name="T47" fmla="*/ 3248 h 6400"/>
              <a:gd name="T48" fmla="*/ 2400 w 6400"/>
              <a:gd name="T49" fmla="*/ 5600 h 6400"/>
              <a:gd name="T50" fmla="*/ 1200 w 6400"/>
              <a:gd name="T51" fmla="*/ 4166 h 6400"/>
              <a:gd name="T52" fmla="*/ 1200 w 6400"/>
              <a:gd name="T53" fmla="*/ 5600 h 6400"/>
              <a:gd name="T54" fmla="*/ 2000 w 6400"/>
              <a:gd name="T55" fmla="*/ 5600 h 6400"/>
              <a:gd name="T56" fmla="*/ 2000 w 6400"/>
              <a:gd name="T57" fmla="*/ 3648 h 6400"/>
              <a:gd name="T58" fmla="*/ 1341 w 6400"/>
              <a:gd name="T59" fmla="*/ 4307 h 6400"/>
              <a:gd name="T60" fmla="*/ 1200 w 6400"/>
              <a:gd name="T61" fmla="*/ 4166 h 6400"/>
              <a:gd name="T62" fmla="*/ 4800 w 6400"/>
              <a:gd name="T63" fmla="*/ 2900 h 6400"/>
              <a:gd name="T64" fmla="*/ 4800 w 6400"/>
              <a:gd name="T65" fmla="*/ 5600 h 6400"/>
              <a:gd name="T66" fmla="*/ 5600 w 6400"/>
              <a:gd name="T67" fmla="*/ 5600 h 6400"/>
              <a:gd name="T68" fmla="*/ 5600 w 6400"/>
              <a:gd name="T69" fmla="*/ 2478 h 6400"/>
              <a:gd name="T70" fmla="*/ 5198 w 6400"/>
              <a:gd name="T71" fmla="*/ 2237 h 6400"/>
              <a:gd name="T72" fmla="*/ 4800 w 6400"/>
              <a:gd name="T73" fmla="*/ 2900 h 6400"/>
              <a:gd name="T74" fmla="*/ 4400 w 6400"/>
              <a:gd name="T75" fmla="*/ 5600 h 6400"/>
              <a:gd name="T76" fmla="*/ 4400 w 6400"/>
              <a:gd name="T77" fmla="*/ 3018 h 6400"/>
              <a:gd name="T78" fmla="*/ 3600 w 6400"/>
              <a:gd name="T79" fmla="*/ 2818 h 6400"/>
              <a:gd name="T80" fmla="*/ 3600 w 6400"/>
              <a:gd name="T81" fmla="*/ 5600 h 6400"/>
              <a:gd name="T82" fmla="*/ 4400 w 6400"/>
              <a:gd name="T83" fmla="*/ 5600 h 6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400" h="6400">
                <a:moveTo>
                  <a:pt x="6400" y="6000"/>
                </a:moveTo>
                <a:lnTo>
                  <a:pt x="6400" y="6400"/>
                </a:lnTo>
                <a:lnTo>
                  <a:pt x="0" y="6400"/>
                </a:lnTo>
                <a:lnTo>
                  <a:pt x="0" y="0"/>
                </a:lnTo>
                <a:lnTo>
                  <a:pt x="400" y="0"/>
                </a:lnTo>
                <a:lnTo>
                  <a:pt x="400" y="6000"/>
                </a:lnTo>
                <a:lnTo>
                  <a:pt x="6400" y="6000"/>
                </a:lnTo>
                <a:close/>
                <a:moveTo>
                  <a:pt x="2861" y="2221"/>
                </a:moveTo>
                <a:lnTo>
                  <a:pt x="4495" y="2630"/>
                </a:lnTo>
                <a:lnTo>
                  <a:pt x="5061" y="1688"/>
                </a:lnTo>
                <a:lnTo>
                  <a:pt x="5573" y="1995"/>
                </a:lnTo>
                <a:lnTo>
                  <a:pt x="5600" y="400"/>
                </a:lnTo>
                <a:lnTo>
                  <a:pt x="4205" y="1174"/>
                </a:lnTo>
                <a:lnTo>
                  <a:pt x="4718" y="1482"/>
                </a:lnTo>
                <a:lnTo>
                  <a:pt x="4305" y="2170"/>
                </a:lnTo>
                <a:lnTo>
                  <a:pt x="2739" y="1779"/>
                </a:lnTo>
                <a:lnTo>
                  <a:pt x="1059" y="3459"/>
                </a:lnTo>
                <a:lnTo>
                  <a:pt x="1341" y="3741"/>
                </a:lnTo>
                <a:lnTo>
                  <a:pt x="2861" y="2221"/>
                </a:lnTo>
                <a:close/>
                <a:moveTo>
                  <a:pt x="2400" y="5600"/>
                </a:moveTo>
                <a:lnTo>
                  <a:pt x="3200" y="5600"/>
                </a:lnTo>
                <a:lnTo>
                  <a:pt x="3200" y="2718"/>
                </a:lnTo>
                <a:lnTo>
                  <a:pt x="2984" y="2664"/>
                </a:lnTo>
                <a:lnTo>
                  <a:pt x="2400" y="3248"/>
                </a:lnTo>
                <a:lnTo>
                  <a:pt x="2400" y="5600"/>
                </a:lnTo>
                <a:close/>
                <a:moveTo>
                  <a:pt x="1200" y="4166"/>
                </a:moveTo>
                <a:lnTo>
                  <a:pt x="1200" y="5600"/>
                </a:lnTo>
                <a:lnTo>
                  <a:pt x="2000" y="5600"/>
                </a:lnTo>
                <a:lnTo>
                  <a:pt x="2000" y="3648"/>
                </a:lnTo>
                <a:lnTo>
                  <a:pt x="1341" y="4307"/>
                </a:lnTo>
                <a:lnTo>
                  <a:pt x="1200" y="4166"/>
                </a:lnTo>
                <a:close/>
                <a:moveTo>
                  <a:pt x="4800" y="2900"/>
                </a:moveTo>
                <a:lnTo>
                  <a:pt x="4800" y="5600"/>
                </a:lnTo>
                <a:lnTo>
                  <a:pt x="5600" y="5600"/>
                </a:lnTo>
                <a:lnTo>
                  <a:pt x="5600" y="2478"/>
                </a:lnTo>
                <a:lnTo>
                  <a:pt x="5198" y="2237"/>
                </a:lnTo>
                <a:lnTo>
                  <a:pt x="4800" y="2900"/>
                </a:lnTo>
                <a:close/>
                <a:moveTo>
                  <a:pt x="4400" y="5600"/>
                </a:moveTo>
                <a:lnTo>
                  <a:pt x="4400" y="3018"/>
                </a:lnTo>
                <a:lnTo>
                  <a:pt x="3600" y="2818"/>
                </a:lnTo>
                <a:lnTo>
                  <a:pt x="3600" y="5600"/>
                </a:lnTo>
                <a:lnTo>
                  <a:pt x="4400" y="5600"/>
                </a:lnTo>
                <a:close/>
              </a:path>
            </a:pathLst>
          </a:custGeom>
          <a:solidFill>
            <a:schemeClr val="bg2">
              <a:lumMod val="90000"/>
            </a:schemeClr>
          </a:solidFill>
          <a:ln w="0">
            <a:noFill/>
            <a:prstDash val="solid"/>
            <a:round/>
          </a:ln>
        </p:spPr>
        <p:txBody>
          <a:bodyPr vert="horz" wrap="square" lIns="91440" tIns="45720" rIns="91440" bIns="45720" numCol="1" anchor="t" anchorCtr="0" compatLnSpc="1"/>
          <a:lstStyle/>
          <a:p>
            <a:endParaRPr lang="en-US" b="1"/>
          </a:p>
        </p:txBody>
      </p:sp>
      <p:sp>
        <p:nvSpPr>
          <p:cNvPr id="28" name="TextBox 27"/>
          <p:cNvSpPr txBox="1"/>
          <p:nvPr/>
        </p:nvSpPr>
        <p:spPr>
          <a:xfrm rot="5400000">
            <a:off x="6034841" y="3618208"/>
            <a:ext cx="603968" cy="5325493"/>
          </a:xfrm>
          <a:prstGeom prst="round2SameRect">
            <a:avLst>
              <a:gd name="adj1" fmla="val 50000"/>
              <a:gd name="adj2" fmla="val 0"/>
            </a:avLst>
          </a:prstGeom>
          <a:solidFill>
            <a:schemeClr val="bg2"/>
          </a:solidFill>
          <a:ln w="19050">
            <a:noFill/>
          </a:ln>
        </p:spPr>
        <p:txBody>
          <a:bodyPr vert="vert270" wrap="square" lIns="76200" tIns="76200" rIns="76200" bIns="365760" rtlCol="0" anchor="ctr">
            <a:noAutofit/>
          </a:bodyPr>
          <a:lstStyle>
            <a:defPPr>
              <a:defRPr lang="en-US"/>
            </a:defPPr>
            <a:lvl1pPr>
              <a:defRPr/>
            </a:lvl1pPr>
          </a:lstStyle>
          <a:p>
            <a:pPr lvl="0"/>
            <a:r>
              <a:rPr lang="en-US" b="1" dirty="0">
                <a:solidFill>
                  <a:schemeClr val="bg2">
                    <a:lumMod val="75000"/>
                  </a:schemeClr>
                </a:solidFill>
              </a:rPr>
              <a:t>The Impact of Program Changes on Future Projects</a:t>
            </a:r>
          </a:p>
        </p:txBody>
      </p:sp>
      <p:sp>
        <p:nvSpPr>
          <p:cNvPr id="29" name="Oval 28"/>
          <p:cNvSpPr/>
          <p:nvPr/>
        </p:nvSpPr>
        <p:spPr>
          <a:xfrm>
            <a:off x="3150719" y="5898239"/>
            <a:ext cx="765429" cy="765429"/>
          </a:xfrm>
          <a:prstGeom prst="ellipse">
            <a:avLst/>
          </a:prstGeom>
          <a:solidFill>
            <a:schemeClr val="bg1">
              <a:lumMod val="9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0" name="Freeform 19"/>
          <p:cNvSpPr>
            <a:spLocks noEditPoints="1"/>
          </p:cNvSpPr>
          <p:nvPr/>
        </p:nvSpPr>
        <p:spPr bwMode="auto">
          <a:xfrm>
            <a:off x="3340682" y="6088202"/>
            <a:ext cx="385503" cy="385503"/>
          </a:xfrm>
          <a:custGeom>
            <a:avLst/>
            <a:gdLst>
              <a:gd name="T0" fmla="*/ 6400 w 6400"/>
              <a:gd name="T1" fmla="*/ 6000 h 6400"/>
              <a:gd name="T2" fmla="*/ 6400 w 6400"/>
              <a:gd name="T3" fmla="*/ 6400 h 6400"/>
              <a:gd name="T4" fmla="*/ 0 w 6400"/>
              <a:gd name="T5" fmla="*/ 6400 h 6400"/>
              <a:gd name="T6" fmla="*/ 0 w 6400"/>
              <a:gd name="T7" fmla="*/ 0 h 6400"/>
              <a:gd name="T8" fmla="*/ 400 w 6400"/>
              <a:gd name="T9" fmla="*/ 0 h 6400"/>
              <a:gd name="T10" fmla="*/ 400 w 6400"/>
              <a:gd name="T11" fmla="*/ 6000 h 6400"/>
              <a:gd name="T12" fmla="*/ 6400 w 6400"/>
              <a:gd name="T13" fmla="*/ 6000 h 6400"/>
              <a:gd name="T14" fmla="*/ 2861 w 6400"/>
              <a:gd name="T15" fmla="*/ 2221 h 6400"/>
              <a:gd name="T16" fmla="*/ 4495 w 6400"/>
              <a:gd name="T17" fmla="*/ 2630 h 6400"/>
              <a:gd name="T18" fmla="*/ 5061 w 6400"/>
              <a:gd name="T19" fmla="*/ 1688 h 6400"/>
              <a:gd name="T20" fmla="*/ 5573 w 6400"/>
              <a:gd name="T21" fmla="*/ 1995 h 6400"/>
              <a:gd name="T22" fmla="*/ 5600 w 6400"/>
              <a:gd name="T23" fmla="*/ 400 h 6400"/>
              <a:gd name="T24" fmla="*/ 4205 w 6400"/>
              <a:gd name="T25" fmla="*/ 1174 h 6400"/>
              <a:gd name="T26" fmla="*/ 4718 w 6400"/>
              <a:gd name="T27" fmla="*/ 1482 h 6400"/>
              <a:gd name="T28" fmla="*/ 4305 w 6400"/>
              <a:gd name="T29" fmla="*/ 2170 h 6400"/>
              <a:gd name="T30" fmla="*/ 2739 w 6400"/>
              <a:gd name="T31" fmla="*/ 1779 h 6400"/>
              <a:gd name="T32" fmla="*/ 1059 w 6400"/>
              <a:gd name="T33" fmla="*/ 3459 h 6400"/>
              <a:gd name="T34" fmla="*/ 1341 w 6400"/>
              <a:gd name="T35" fmla="*/ 3741 h 6400"/>
              <a:gd name="T36" fmla="*/ 2861 w 6400"/>
              <a:gd name="T37" fmla="*/ 2221 h 6400"/>
              <a:gd name="T38" fmla="*/ 2400 w 6400"/>
              <a:gd name="T39" fmla="*/ 5600 h 6400"/>
              <a:gd name="T40" fmla="*/ 3200 w 6400"/>
              <a:gd name="T41" fmla="*/ 5600 h 6400"/>
              <a:gd name="T42" fmla="*/ 3200 w 6400"/>
              <a:gd name="T43" fmla="*/ 2718 h 6400"/>
              <a:gd name="T44" fmla="*/ 2984 w 6400"/>
              <a:gd name="T45" fmla="*/ 2664 h 6400"/>
              <a:gd name="T46" fmla="*/ 2400 w 6400"/>
              <a:gd name="T47" fmla="*/ 3248 h 6400"/>
              <a:gd name="T48" fmla="*/ 2400 w 6400"/>
              <a:gd name="T49" fmla="*/ 5600 h 6400"/>
              <a:gd name="T50" fmla="*/ 1200 w 6400"/>
              <a:gd name="T51" fmla="*/ 4166 h 6400"/>
              <a:gd name="T52" fmla="*/ 1200 w 6400"/>
              <a:gd name="T53" fmla="*/ 5600 h 6400"/>
              <a:gd name="T54" fmla="*/ 2000 w 6400"/>
              <a:gd name="T55" fmla="*/ 5600 h 6400"/>
              <a:gd name="T56" fmla="*/ 2000 w 6400"/>
              <a:gd name="T57" fmla="*/ 3648 h 6400"/>
              <a:gd name="T58" fmla="*/ 1341 w 6400"/>
              <a:gd name="T59" fmla="*/ 4307 h 6400"/>
              <a:gd name="T60" fmla="*/ 1200 w 6400"/>
              <a:gd name="T61" fmla="*/ 4166 h 6400"/>
              <a:gd name="T62" fmla="*/ 4800 w 6400"/>
              <a:gd name="T63" fmla="*/ 2900 h 6400"/>
              <a:gd name="T64" fmla="*/ 4800 w 6400"/>
              <a:gd name="T65" fmla="*/ 5600 h 6400"/>
              <a:gd name="T66" fmla="*/ 5600 w 6400"/>
              <a:gd name="T67" fmla="*/ 5600 h 6400"/>
              <a:gd name="T68" fmla="*/ 5600 w 6400"/>
              <a:gd name="T69" fmla="*/ 2478 h 6400"/>
              <a:gd name="T70" fmla="*/ 5198 w 6400"/>
              <a:gd name="T71" fmla="*/ 2237 h 6400"/>
              <a:gd name="T72" fmla="*/ 4800 w 6400"/>
              <a:gd name="T73" fmla="*/ 2900 h 6400"/>
              <a:gd name="T74" fmla="*/ 4400 w 6400"/>
              <a:gd name="T75" fmla="*/ 5600 h 6400"/>
              <a:gd name="T76" fmla="*/ 4400 w 6400"/>
              <a:gd name="T77" fmla="*/ 3018 h 6400"/>
              <a:gd name="T78" fmla="*/ 3600 w 6400"/>
              <a:gd name="T79" fmla="*/ 2818 h 6400"/>
              <a:gd name="T80" fmla="*/ 3600 w 6400"/>
              <a:gd name="T81" fmla="*/ 5600 h 6400"/>
              <a:gd name="T82" fmla="*/ 4400 w 6400"/>
              <a:gd name="T83" fmla="*/ 5600 h 6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400" h="6400">
                <a:moveTo>
                  <a:pt x="6400" y="6000"/>
                </a:moveTo>
                <a:lnTo>
                  <a:pt x="6400" y="6400"/>
                </a:lnTo>
                <a:lnTo>
                  <a:pt x="0" y="6400"/>
                </a:lnTo>
                <a:lnTo>
                  <a:pt x="0" y="0"/>
                </a:lnTo>
                <a:lnTo>
                  <a:pt x="400" y="0"/>
                </a:lnTo>
                <a:lnTo>
                  <a:pt x="400" y="6000"/>
                </a:lnTo>
                <a:lnTo>
                  <a:pt x="6400" y="6000"/>
                </a:lnTo>
                <a:close/>
                <a:moveTo>
                  <a:pt x="2861" y="2221"/>
                </a:moveTo>
                <a:lnTo>
                  <a:pt x="4495" y="2630"/>
                </a:lnTo>
                <a:lnTo>
                  <a:pt x="5061" y="1688"/>
                </a:lnTo>
                <a:lnTo>
                  <a:pt x="5573" y="1995"/>
                </a:lnTo>
                <a:lnTo>
                  <a:pt x="5600" y="400"/>
                </a:lnTo>
                <a:lnTo>
                  <a:pt x="4205" y="1174"/>
                </a:lnTo>
                <a:lnTo>
                  <a:pt x="4718" y="1482"/>
                </a:lnTo>
                <a:lnTo>
                  <a:pt x="4305" y="2170"/>
                </a:lnTo>
                <a:lnTo>
                  <a:pt x="2739" y="1779"/>
                </a:lnTo>
                <a:lnTo>
                  <a:pt x="1059" y="3459"/>
                </a:lnTo>
                <a:lnTo>
                  <a:pt x="1341" y="3741"/>
                </a:lnTo>
                <a:lnTo>
                  <a:pt x="2861" y="2221"/>
                </a:lnTo>
                <a:close/>
                <a:moveTo>
                  <a:pt x="2400" y="5600"/>
                </a:moveTo>
                <a:lnTo>
                  <a:pt x="3200" y="5600"/>
                </a:lnTo>
                <a:lnTo>
                  <a:pt x="3200" y="2718"/>
                </a:lnTo>
                <a:lnTo>
                  <a:pt x="2984" y="2664"/>
                </a:lnTo>
                <a:lnTo>
                  <a:pt x="2400" y="3248"/>
                </a:lnTo>
                <a:lnTo>
                  <a:pt x="2400" y="5600"/>
                </a:lnTo>
                <a:close/>
                <a:moveTo>
                  <a:pt x="1200" y="4166"/>
                </a:moveTo>
                <a:lnTo>
                  <a:pt x="1200" y="5600"/>
                </a:lnTo>
                <a:lnTo>
                  <a:pt x="2000" y="5600"/>
                </a:lnTo>
                <a:lnTo>
                  <a:pt x="2000" y="3648"/>
                </a:lnTo>
                <a:lnTo>
                  <a:pt x="1341" y="4307"/>
                </a:lnTo>
                <a:lnTo>
                  <a:pt x="1200" y="4166"/>
                </a:lnTo>
                <a:close/>
                <a:moveTo>
                  <a:pt x="4800" y="2900"/>
                </a:moveTo>
                <a:lnTo>
                  <a:pt x="4800" y="5600"/>
                </a:lnTo>
                <a:lnTo>
                  <a:pt x="5600" y="5600"/>
                </a:lnTo>
                <a:lnTo>
                  <a:pt x="5600" y="2478"/>
                </a:lnTo>
                <a:lnTo>
                  <a:pt x="5198" y="2237"/>
                </a:lnTo>
                <a:lnTo>
                  <a:pt x="4800" y="2900"/>
                </a:lnTo>
                <a:close/>
                <a:moveTo>
                  <a:pt x="4400" y="5600"/>
                </a:moveTo>
                <a:lnTo>
                  <a:pt x="4400" y="3018"/>
                </a:lnTo>
                <a:lnTo>
                  <a:pt x="3600" y="2818"/>
                </a:lnTo>
                <a:lnTo>
                  <a:pt x="3600" y="5600"/>
                </a:lnTo>
                <a:lnTo>
                  <a:pt x="4400" y="5600"/>
                </a:lnTo>
                <a:close/>
              </a:path>
            </a:pathLst>
          </a:custGeom>
          <a:solidFill>
            <a:schemeClr val="bg2">
              <a:lumMod val="90000"/>
            </a:schemeClr>
          </a:solidFill>
          <a:ln w="0">
            <a:noFill/>
            <a:prstDash val="solid"/>
            <a:round/>
          </a:ln>
        </p:spPr>
        <p:txBody>
          <a:bodyPr vert="horz" wrap="square" lIns="91440" tIns="45720" rIns="91440" bIns="45720" numCol="1" anchor="t" anchorCtr="0" compatLnSpc="1"/>
          <a:lstStyle/>
          <a:p>
            <a:endParaRPr lang="en-US" b="1"/>
          </a:p>
        </p:txBody>
      </p:sp>
      <p:pic>
        <p:nvPicPr>
          <p:cNvPr id="31" name="Graphic 30" descr="Repeat"/>
          <p:cNvPicPr>
            <a:picLocks noChangeAspect="1"/>
          </p:cNvPicPr>
          <p:nvPr/>
        </p:nvPicPr>
        <p:blipFill>
          <a:blip r:embed="rId4"/>
          <a:stretch>
            <a:fillRect/>
          </a:stretch>
        </p:blipFill>
        <p:spPr>
          <a:xfrm>
            <a:off x="3266909" y="5187201"/>
            <a:ext cx="533049" cy="533049"/>
          </a:xfrm>
          <a:prstGeom prst="rect">
            <a:avLst/>
          </a:prstGeom>
        </p:spPr>
      </p:pic>
      <p:cxnSp>
        <p:nvCxnSpPr>
          <p:cNvPr id="32" name="Straight Connector 31"/>
          <p:cNvCxnSpPr/>
          <p:nvPr/>
        </p:nvCxnSpPr>
        <p:spPr>
          <a:xfrm>
            <a:off x="0" y="1712478"/>
            <a:ext cx="12192000" cy="0"/>
          </a:xfrm>
          <a:prstGeom prst="line">
            <a:avLst/>
          </a:prstGeom>
          <a:ln>
            <a:solidFill>
              <a:srgbClr val="FDB414"/>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9207500" y="2265868"/>
            <a:ext cx="2705100" cy="4076926"/>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p:cNvGraphicFramePr>
            <a:graphicFrameLocks noGrp="1"/>
          </p:cNvGraphicFramePr>
          <p:nvPr/>
        </p:nvGraphicFramePr>
        <p:xfrm>
          <a:off x="318370" y="2265868"/>
          <a:ext cx="8799477" cy="4076926"/>
        </p:xfrm>
        <a:graphic>
          <a:graphicData uri="http://schemas.openxmlformats.org/drawingml/2006/table">
            <a:tbl>
              <a:tblPr firstRow="1" firstCol="1" bandRow="1">
                <a:tableStyleId>{5C22544A-7EE6-4342-B048-85BDC9FD1C3A}</a:tableStyleId>
              </a:tblPr>
              <a:tblGrid>
                <a:gridCol w="3970458">
                  <a:extLst>
                    <a:ext uri="{9D8B030D-6E8A-4147-A177-3AD203B41FA5}">
                      <a16:colId xmlns:a16="http://schemas.microsoft.com/office/drawing/2014/main" val="20000"/>
                    </a:ext>
                  </a:extLst>
                </a:gridCol>
                <a:gridCol w="1779113">
                  <a:extLst>
                    <a:ext uri="{9D8B030D-6E8A-4147-A177-3AD203B41FA5}">
                      <a16:colId xmlns:a16="http://schemas.microsoft.com/office/drawing/2014/main" val="20001"/>
                    </a:ext>
                  </a:extLst>
                </a:gridCol>
                <a:gridCol w="1495054">
                  <a:extLst>
                    <a:ext uri="{9D8B030D-6E8A-4147-A177-3AD203B41FA5}">
                      <a16:colId xmlns:a16="http://schemas.microsoft.com/office/drawing/2014/main" val="20002"/>
                    </a:ext>
                  </a:extLst>
                </a:gridCol>
                <a:gridCol w="1554852">
                  <a:extLst>
                    <a:ext uri="{9D8B030D-6E8A-4147-A177-3AD203B41FA5}">
                      <a16:colId xmlns:a16="http://schemas.microsoft.com/office/drawing/2014/main" val="20003"/>
                    </a:ext>
                  </a:extLst>
                </a:gridCol>
              </a:tblGrid>
              <a:tr h="987571">
                <a:tc>
                  <a:txBody>
                    <a:bodyPr/>
                    <a:lstStyle/>
                    <a:p>
                      <a:pPr marL="0" marR="0">
                        <a:lnSpc>
                          <a:spcPct val="107000"/>
                        </a:lnSpc>
                        <a:spcBef>
                          <a:spcPts val="0"/>
                        </a:spcBef>
                        <a:spcAft>
                          <a:spcPts val="0"/>
                        </a:spcAft>
                      </a:pPr>
                      <a:r>
                        <a:rPr lang="en-US" sz="1800" dirty="0">
                          <a:solidFill>
                            <a:schemeClr val="bg1"/>
                          </a:solidFill>
                          <a:effectLst/>
                          <a:latin typeface="+mn-lt"/>
                        </a:rPr>
                        <a:t>Possible changes</a:t>
                      </a:r>
                      <a:endParaRPr lang="en-US" sz="1800" dirty="0">
                        <a:solidFill>
                          <a:schemeClr val="bg1"/>
                        </a:solidFill>
                        <a:effectLst/>
                        <a:latin typeface="+mn-lt"/>
                        <a:ea typeface="DengXian" panose="02010600030101010101" pitchFamily="2" charset="-122"/>
                        <a:cs typeface="Times New Roman" panose="02020603050405020304" pitchFamily="18" charset="0"/>
                      </a:endParaRPr>
                    </a:p>
                  </a:txBody>
                  <a:tcPr marL="68580" marR="68580" anchor="b">
                    <a:solidFill>
                      <a:srgbClr val="0064A2"/>
                    </a:solidFill>
                  </a:tcPr>
                </a:tc>
                <a:tc>
                  <a:txBody>
                    <a:bodyPr/>
                    <a:lstStyle/>
                    <a:p>
                      <a:pPr marL="0" marR="0">
                        <a:lnSpc>
                          <a:spcPct val="107000"/>
                        </a:lnSpc>
                        <a:spcBef>
                          <a:spcPts val="0"/>
                        </a:spcBef>
                        <a:spcAft>
                          <a:spcPts val="0"/>
                        </a:spcAft>
                      </a:pPr>
                      <a:r>
                        <a:rPr lang="en-US" sz="1800" dirty="0">
                          <a:solidFill>
                            <a:schemeClr val="bg1"/>
                          </a:solidFill>
                          <a:effectLst/>
                          <a:latin typeface="+mn-lt"/>
                        </a:rPr>
                        <a:t>EB-5 Modernization Regulation</a:t>
                      </a:r>
                      <a:endParaRPr lang="en-US" sz="1800" dirty="0">
                        <a:solidFill>
                          <a:schemeClr val="bg1"/>
                        </a:solidFill>
                        <a:effectLst/>
                        <a:latin typeface="+mn-lt"/>
                        <a:ea typeface="DengXian" panose="02010600030101010101" pitchFamily="2" charset="-122"/>
                        <a:cs typeface="Times New Roman" panose="02020603050405020304" pitchFamily="18" charset="0"/>
                      </a:endParaRPr>
                    </a:p>
                  </a:txBody>
                  <a:tcPr marL="68580" marR="68580" anchor="b">
                    <a:solidFill>
                      <a:srgbClr val="0064A2"/>
                    </a:solidFill>
                  </a:tcPr>
                </a:tc>
                <a:tc>
                  <a:txBody>
                    <a:bodyPr/>
                    <a:lstStyle/>
                    <a:p>
                      <a:pPr marL="0" marR="0">
                        <a:lnSpc>
                          <a:spcPct val="107000"/>
                        </a:lnSpc>
                        <a:spcBef>
                          <a:spcPts val="0"/>
                        </a:spcBef>
                        <a:spcAft>
                          <a:spcPts val="0"/>
                        </a:spcAft>
                      </a:pPr>
                      <a:r>
                        <a:rPr lang="en-US" sz="1800" dirty="0">
                          <a:solidFill>
                            <a:schemeClr val="bg1"/>
                          </a:solidFill>
                          <a:effectLst/>
                          <a:latin typeface="+mn-lt"/>
                        </a:rPr>
                        <a:t>Possible Legislation</a:t>
                      </a:r>
                      <a:endParaRPr lang="en-US" sz="1800" dirty="0">
                        <a:solidFill>
                          <a:schemeClr val="bg1"/>
                        </a:solidFill>
                        <a:effectLst/>
                        <a:latin typeface="+mn-lt"/>
                        <a:ea typeface="DengXian" panose="02010600030101010101" pitchFamily="2" charset="-122"/>
                        <a:cs typeface="Times New Roman" panose="02020603050405020304" pitchFamily="18" charset="0"/>
                      </a:endParaRPr>
                    </a:p>
                  </a:txBody>
                  <a:tcPr marL="68580" marR="68580" anchor="b">
                    <a:solidFill>
                      <a:srgbClr val="0064A2"/>
                    </a:solidFill>
                  </a:tcPr>
                </a:tc>
                <a:tc>
                  <a:txBody>
                    <a:bodyPr/>
                    <a:lstStyle/>
                    <a:p>
                      <a:pPr marL="0" marR="0">
                        <a:lnSpc>
                          <a:spcPct val="107000"/>
                        </a:lnSpc>
                        <a:spcBef>
                          <a:spcPts val="0"/>
                        </a:spcBef>
                        <a:spcAft>
                          <a:spcPts val="0"/>
                        </a:spcAft>
                      </a:pPr>
                      <a:r>
                        <a:rPr lang="en-US" sz="1800" dirty="0">
                          <a:solidFill>
                            <a:schemeClr val="bg1"/>
                          </a:solidFill>
                          <a:effectLst/>
                          <a:latin typeface="+mn-lt"/>
                        </a:rPr>
                        <a:t>RC Program Regulations</a:t>
                      </a:r>
                      <a:endParaRPr lang="en-US" sz="1800" dirty="0">
                        <a:solidFill>
                          <a:schemeClr val="bg1"/>
                        </a:solidFill>
                        <a:effectLst/>
                        <a:latin typeface="+mn-lt"/>
                        <a:ea typeface="DengXian" panose="02010600030101010101" pitchFamily="2" charset="-122"/>
                        <a:cs typeface="Times New Roman" panose="02020603050405020304" pitchFamily="18" charset="0"/>
                      </a:endParaRPr>
                    </a:p>
                  </a:txBody>
                  <a:tcPr marL="68580" marR="68580" anchor="b">
                    <a:solidFill>
                      <a:srgbClr val="0064A2"/>
                    </a:solidFill>
                  </a:tcPr>
                </a:tc>
                <a:extLst>
                  <a:ext uri="{0D108BD9-81ED-4DB2-BD59-A6C34878D82A}">
                    <a16:rowId xmlns:a16="http://schemas.microsoft.com/office/drawing/2014/main" val="10000"/>
                  </a:ext>
                </a:extLst>
              </a:tr>
              <a:tr h="410611">
                <a:tc>
                  <a:txBody>
                    <a:bodyPr/>
                    <a:lstStyle/>
                    <a:p>
                      <a:pPr marL="0" marR="0">
                        <a:lnSpc>
                          <a:spcPct val="107000"/>
                        </a:lnSpc>
                        <a:spcBef>
                          <a:spcPts val="0"/>
                        </a:spcBef>
                        <a:spcAft>
                          <a:spcPts val="0"/>
                        </a:spcAft>
                      </a:pPr>
                      <a:r>
                        <a:rPr lang="en-US" sz="1800" dirty="0">
                          <a:solidFill>
                            <a:srgbClr val="0B3568"/>
                          </a:solidFill>
                          <a:effectLst/>
                          <a:latin typeface="+mn-lt"/>
                        </a:rPr>
                        <a:t>Minimum EB-5 investment amount </a:t>
                      </a:r>
                      <a:endParaRPr lang="en-US" sz="1800" dirty="0">
                        <a:solidFill>
                          <a:srgbClr val="0B3568"/>
                        </a:solidFill>
                        <a:effectLst/>
                        <a:latin typeface="+mn-lt"/>
                        <a:ea typeface="DengXian" panose="02010600030101010101" pitchFamily="2" charset="-122"/>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lgn="ctr">
                        <a:lnSpc>
                          <a:spcPct val="107000"/>
                        </a:lnSpc>
                        <a:spcBef>
                          <a:spcPts val="0"/>
                        </a:spcBef>
                        <a:spcAft>
                          <a:spcPts val="0"/>
                        </a:spcAft>
                      </a:pPr>
                      <a:r>
                        <a:rPr lang="en-US" sz="1800" dirty="0">
                          <a:effectLst/>
                          <a:latin typeface="+mn-lt"/>
                        </a:rPr>
                        <a:t> X</a:t>
                      </a:r>
                      <a:endParaRPr lang="en-US" sz="1800" dirty="0">
                        <a:effectLst/>
                        <a:latin typeface="+mn-lt"/>
                        <a:ea typeface="DengXian" panose="02010600030101010101" pitchFamily="2" charset="-122"/>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lgn="ctr">
                        <a:lnSpc>
                          <a:spcPct val="107000"/>
                        </a:lnSpc>
                        <a:spcBef>
                          <a:spcPts val="0"/>
                        </a:spcBef>
                        <a:spcAft>
                          <a:spcPts val="0"/>
                        </a:spcAft>
                      </a:pPr>
                      <a:r>
                        <a:rPr lang="en-US" sz="1800" dirty="0">
                          <a:effectLst/>
                          <a:latin typeface="+mn-lt"/>
                        </a:rPr>
                        <a:t>X</a:t>
                      </a:r>
                      <a:endParaRPr lang="en-US" sz="1800" dirty="0">
                        <a:effectLst/>
                        <a:latin typeface="+mn-lt"/>
                        <a:ea typeface="DengXian" panose="02010600030101010101" pitchFamily="2" charset="-122"/>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lgn="ctr">
                        <a:lnSpc>
                          <a:spcPct val="107000"/>
                        </a:lnSpc>
                        <a:spcBef>
                          <a:spcPts val="0"/>
                        </a:spcBef>
                        <a:spcAft>
                          <a:spcPts val="0"/>
                        </a:spcAft>
                      </a:pPr>
                      <a:r>
                        <a:rPr lang="en-US" sz="1800" dirty="0">
                          <a:effectLst/>
                          <a:latin typeface="+mn-lt"/>
                        </a:rPr>
                        <a:t> </a:t>
                      </a:r>
                      <a:endParaRPr lang="en-US" sz="1800" dirty="0">
                        <a:effectLst/>
                        <a:latin typeface="+mn-lt"/>
                        <a:ea typeface="DengXian" panose="02010600030101010101" pitchFamily="2" charset="-122"/>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0001"/>
                  </a:ext>
                </a:extLst>
              </a:tr>
              <a:tr h="382965">
                <a:tc>
                  <a:txBody>
                    <a:bodyPr/>
                    <a:lstStyle/>
                    <a:p>
                      <a:pPr marL="0" marR="0">
                        <a:lnSpc>
                          <a:spcPct val="107000"/>
                        </a:lnSpc>
                        <a:spcBef>
                          <a:spcPts val="0"/>
                        </a:spcBef>
                        <a:spcAft>
                          <a:spcPts val="0"/>
                        </a:spcAft>
                      </a:pPr>
                      <a:r>
                        <a:rPr lang="en-US" sz="1800" dirty="0">
                          <a:solidFill>
                            <a:srgbClr val="0B3568"/>
                          </a:solidFill>
                          <a:effectLst/>
                          <a:latin typeface="+mn-lt"/>
                        </a:rPr>
                        <a:t>TEA definitions and incentives</a:t>
                      </a:r>
                      <a:endParaRPr lang="en-US" sz="1800" dirty="0">
                        <a:solidFill>
                          <a:srgbClr val="0B3568"/>
                        </a:solidFill>
                        <a:effectLst/>
                        <a:latin typeface="+mn-lt"/>
                        <a:ea typeface="DengXian" panose="02010600030101010101" pitchFamily="2" charset="-122"/>
                        <a:cs typeface="Times New Roman" panose="02020603050405020304" pitchFamily="18" charset="0"/>
                      </a:endParaRPr>
                    </a:p>
                  </a:txBody>
                  <a:tcPr marL="68580" marR="68580" marT="0" marB="0">
                    <a:solidFill>
                      <a:schemeClr val="bg1">
                        <a:lumMod val="95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defRPr/>
                      </a:pPr>
                      <a:r>
                        <a:rPr lang="en-US" sz="1800" dirty="0">
                          <a:effectLst/>
                          <a:latin typeface="+mn-lt"/>
                        </a:rPr>
                        <a:t>  X</a:t>
                      </a:r>
                      <a:endParaRPr lang="en-US" sz="1800" dirty="0">
                        <a:effectLst/>
                        <a:latin typeface="+mn-lt"/>
                        <a:ea typeface="DengXian" panose="02010600030101010101" pitchFamily="2" charset="-122"/>
                        <a:cs typeface="Times New Roman" panose="02020603050405020304" pitchFamily="18" charset="0"/>
                      </a:endParaRPr>
                    </a:p>
                  </a:txBody>
                  <a:tcPr marL="68580" marR="68580" marT="0" marB="0">
                    <a:solidFill>
                      <a:schemeClr val="bg1">
                        <a:lumMod val="95000"/>
                      </a:schemeClr>
                    </a:solidFill>
                  </a:tcPr>
                </a:tc>
                <a:tc>
                  <a:txBody>
                    <a:bodyPr/>
                    <a:lstStyle/>
                    <a:p>
                      <a:pPr marL="0" marR="0" algn="ctr">
                        <a:lnSpc>
                          <a:spcPct val="107000"/>
                        </a:lnSpc>
                        <a:spcBef>
                          <a:spcPts val="0"/>
                        </a:spcBef>
                        <a:spcAft>
                          <a:spcPts val="0"/>
                        </a:spcAft>
                      </a:pPr>
                      <a:r>
                        <a:rPr lang="en-US" sz="1800" dirty="0">
                          <a:effectLst/>
                          <a:latin typeface="+mn-lt"/>
                        </a:rPr>
                        <a:t> X</a:t>
                      </a:r>
                      <a:endParaRPr lang="en-US" sz="1800" dirty="0">
                        <a:effectLst/>
                        <a:latin typeface="+mn-lt"/>
                        <a:ea typeface="DengXian" panose="02010600030101010101" pitchFamily="2" charset="-122"/>
                        <a:cs typeface="Times New Roman" panose="02020603050405020304" pitchFamily="18" charset="0"/>
                      </a:endParaRPr>
                    </a:p>
                  </a:txBody>
                  <a:tcPr marL="68580" marR="68580" marT="0" marB="0">
                    <a:solidFill>
                      <a:schemeClr val="bg1">
                        <a:lumMod val="95000"/>
                      </a:schemeClr>
                    </a:solidFill>
                  </a:tcPr>
                </a:tc>
                <a:tc>
                  <a:txBody>
                    <a:bodyPr/>
                    <a:lstStyle/>
                    <a:p>
                      <a:pPr marL="0" marR="0" algn="ctr">
                        <a:lnSpc>
                          <a:spcPct val="107000"/>
                        </a:lnSpc>
                        <a:spcBef>
                          <a:spcPts val="0"/>
                        </a:spcBef>
                        <a:spcAft>
                          <a:spcPts val="0"/>
                        </a:spcAft>
                      </a:pPr>
                      <a:r>
                        <a:rPr lang="en-US" sz="1800" dirty="0">
                          <a:effectLst/>
                          <a:latin typeface="+mn-lt"/>
                        </a:rPr>
                        <a:t> </a:t>
                      </a:r>
                      <a:endParaRPr lang="en-US" sz="1800" dirty="0">
                        <a:effectLst/>
                        <a:latin typeface="+mn-lt"/>
                        <a:ea typeface="DengXian" panose="02010600030101010101" pitchFamily="2" charset="-122"/>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10002"/>
                  </a:ext>
                </a:extLst>
              </a:tr>
              <a:tr h="382965">
                <a:tc>
                  <a:txBody>
                    <a:bodyPr/>
                    <a:lstStyle/>
                    <a:p>
                      <a:pPr marL="0" marR="0">
                        <a:lnSpc>
                          <a:spcPct val="107000"/>
                        </a:lnSpc>
                        <a:spcBef>
                          <a:spcPts val="0"/>
                        </a:spcBef>
                        <a:spcAft>
                          <a:spcPts val="0"/>
                        </a:spcAft>
                      </a:pPr>
                      <a:r>
                        <a:rPr lang="en-US" sz="1800" dirty="0">
                          <a:solidFill>
                            <a:srgbClr val="0B3568"/>
                          </a:solidFill>
                          <a:effectLst/>
                          <a:latin typeface="+mn-lt"/>
                        </a:rPr>
                        <a:t>Priority date protections</a:t>
                      </a:r>
                      <a:endParaRPr lang="en-US" sz="1800" dirty="0">
                        <a:solidFill>
                          <a:srgbClr val="0B3568"/>
                        </a:solidFill>
                        <a:effectLst/>
                        <a:latin typeface="+mn-lt"/>
                        <a:ea typeface="DengXian" panose="02010600030101010101" pitchFamily="2" charset="-122"/>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lgn="ctr">
                        <a:lnSpc>
                          <a:spcPct val="107000"/>
                        </a:lnSpc>
                        <a:spcBef>
                          <a:spcPts val="0"/>
                        </a:spcBef>
                        <a:spcAft>
                          <a:spcPts val="0"/>
                        </a:spcAft>
                      </a:pPr>
                      <a:r>
                        <a:rPr lang="en-US" sz="1800" dirty="0">
                          <a:effectLst/>
                          <a:latin typeface="+mn-lt"/>
                        </a:rPr>
                        <a:t>  X</a:t>
                      </a:r>
                      <a:endParaRPr lang="en-US" sz="1800" dirty="0">
                        <a:effectLst/>
                        <a:latin typeface="+mn-lt"/>
                        <a:ea typeface="DengXian" panose="02010600030101010101" pitchFamily="2" charset="-122"/>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lgn="ctr">
                        <a:lnSpc>
                          <a:spcPct val="107000"/>
                        </a:lnSpc>
                        <a:spcBef>
                          <a:spcPts val="0"/>
                        </a:spcBef>
                        <a:spcAft>
                          <a:spcPts val="0"/>
                        </a:spcAft>
                      </a:pPr>
                      <a:r>
                        <a:rPr lang="en-US" sz="1800" dirty="0">
                          <a:effectLst/>
                          <a:latin typeface="+mn-lt"/>
                        </a:rPr>
                        <a:t> X</a:t>
                      </a:r>
                      <a:endParaRPr lang="en-US" sz="1800" dirty="0">
                        <a:effectLst/>
                        <a:latin typeface="+mn-lt"/>
                        <a:ea typeface="DengXian" panose="02010600030101010101" pitchFamily="2" charset="-122"/>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lgn="ctr">
                        <a:lnSpc>
                          <a:spcPct val="107000"/>
                        </a:lnSpc>
                        <a:spcBef>
                          <a:spcPts val="0"/>
                        </a:spcBef>
                        <a:spcAft>
                          <a:spcPts val="0"/>
                        </a:spcAft>
                      </a:pPr>
                      <a:r>
                        <a:rPr lang="en-US" sz="1800" dirty="0">
                          <a:effectLst/>
                          <a:latin typeface="+mn-lt"/>
                        </a:rPr>
                        <a:t> </a:t>
                      </a:r>
                      <a:endParaRPr lang="en-US" sz="1800" dirty="0">
                        <a:effectLst/>
                        <a:latin typeface="+mn-lt"/>
                        <a:ea typeface="DengXian" panose="02010600030101010101" pitchFamily="2" charset="-122"/>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0003"/>
                  </a:ext>
                </a:extLst>
              </a:tr>
              <a:tr h="380954">
                <a:tc>
                  <a:txBody>
                    <a:bodyPr/>
                    <a:lstStyle/>
                    <a:p>
                      <a:pPr marL="0" marR="0">
                        <a:lnSpc>
                          <a:spcPct val="107000"/>
                        </a:lnSpc>
                        <a:spcBef>
                          <a:spcPts val="0"/>
                        </a:spcBef>
                        <a:spcAft>
                          <a:spcPts val="0"/>
                        </a:spcAft>
                      </a:pPr>
                      <a:r>
                        <a:rPr lang="en-US" sz="1800" dirty="0">
                          <a:solidFill>
                            <a:srgbClr val="0B3568"/>
                          </a:solidFill>
                          <a:effectLst/>
                          <a:latin typeface="+mn-lt"/>
                        </a:rPr>
                        <a:t>RC program authorization</a:t>
                      </a:r>
                      <a:endParaRPr lang="en-US" sz="1800" dirty="0">
                        <a:solidFill>
                          <a:srgbClr val="0B3568"/>
                        </a:solidFill>
                        <a:effectLst/>
                        <a:latin typeface="+mn-lt"/>
                        <a:ea typeface="DengXian" panose="02010600030101010101" pitchFamily="2" charset="-122"/>
                        <a:cs typeface="Times New Roman" panose="02020603050405020304" pitchFamily="18" charset="0"/>
                      </a:endParaRPr>
                    </a:p>
                  </a:txBody>
                  <a:tcPr marL="68580" marR="68580" marT="0" marB="0">
                    <a:solidFill>
                      <a:schemeClr val="bg1">
                        <a:lumMod val="95000"/>
                      </a:schemeClr>
                    </a:solidFill>
                  </a:tcPr>
                </a:tc>
                <a:tc>
                  <a:txBody>
                    <a:bodyPr/>
                    <a:lstStyle/>
                    <a:p>
                      <a:pPr marL="0" marR="0" algn="ctr">
                        <a:lnSpc>
                          <a:spcPct val="107000"/>
                        </a:lnSpc>
                        <a:spcBef>
                          <a:spcPts val="0"/>
                        </a:spcBef>
                        <a:spcAft>
                          <a:spcPts val="0"/>
                        </a:spcAft>
                      </a:pPr>
                      <a:r>
                        <a:rPr lang="en-US" sz="1800" dirty="0">
                          <a:effectLst/>
                          <a:latin typeface="+mn-lt"/>
                        </a:rPr>
                        <a:t> </a:t>
                      </a:r>
                      <a:endParaRPr lang="en-US" sz="1800" dirty="0">
                        <a:effectLst/>
                        <a:latin typeface="+mn-lt"/>
                        <a:ea typeface="DengXian" panose="02010600030101010101" pitchFamily="2" charset="-122"/>
                        <a:cs typeface="Times New Roman" panose="02020603050405020304" pitchFamily="18" charset="0"/>
                      </a:endParaRPr>
                    </a:p>
                  </a:txBody>
                  <a:tcPr marL="68580" marR="68580" marT="0" marB="0">
                    <a:solidFill>
                      <a:schemeClr val="bg1">
                        <a:lumMod val="95000"/>
                      </a:schemeClr>
                    </a:solidFill>
                  </a:tcPr>
                </a:tc>
                <a:tc>
                  <a:txBody>
                    <a:bodyPr/>
                    <a:lstStyle/>
                    <a:p>
                      <a:pPr marL="0" marR="0" algn="ctr">
                        <a:lnSpc>
                          <a:spcPct val="107000"/>
                        </a:lnSpc>
                        <a:spcBef>
                          <a:spcPts val="0"/>
                        </a:spcBef>
                        <a:spcAft>
                          <a:spcPts val="0"/>
                        </a:spcAft>
                      </a:pPr>
                      <a:r>
                        <a:rPr lang="en-US" sz="1800" dirty="0">
                          <a:effectLst/>
                          <a:latin typeface="+mn-lt"/>
                        </a:rPr>
                        <a:t> X</a:t>
                      </a:r>
                      <a:endParaRPr lang="en-US" sz="1800" dirty="0">
                        <a:effectLst/>
                        <a:latin typeface="+mn-lt"/>
                        <a:ea typeface="DengXian" panose="02010600030101010101" pitchFamily="2" charset="-122"/>
                        <a:cs typeface="Times New Roman" panose="02020603050405020304" pitchFamily="18" charset="0"/>
                      </a:endParaRPr>
                    </a:p>
                  </a:txBody>
                  <a:tcPr marL="68580" marR="68580" marT="0" marB="0">
                    <a:solidFill>
                      <a:schemeClr val="bg1">
                        <a:lumMod val="95000"/>
                      </a:schemeClr>
                    </a:solidFill>
                  </a:tcPr>
                </a:tc>
                <a:tc>
                  <a:txBody>
                    <a:bodyPr/>
                    <a:lstStyle/>
                    <a:p>
                      <a:pPr marL="0" marR="0" algn="ctr">
                        <a:lnSpc>
                          <a:spcPct val="107000"/>
                        </a:lnSpc>
                        <a:spcBef>
                          <a:spcPts val="0"/>
                        </a:spcBef>
                        <a:spcAft>
                          <a:spcPts val="0"/>
                        </a:spcAft>
                      </a:pPr>
                      <a:r>
                        <a:rPr lang="en-US" sz="1800" dirty="0">
                          <a:effectLst/>
                          <a:latin typeface="+mn-lt"/>
                        </a:rPr>
                        <a:t> </a:t>
                      </a:r>
                      <a:endParaRPr lang="en-US" sz="1800" dirty="0">
                        <a:effectLst/>
                        <a:latin typeface="+mn-lt"/>
                        <a:ea typeface="DengXian" panose="02010600030101010101" pitchFamily="2" charset="-122"/>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10004"/>
                  </a:ext>
                </a:extLst>
              </a:tr>
              <a:tr h="382965">
                <a:tc>
                  <a:txBody>
                    <a:bodyPr/>
                    <a:lstStyle/>
                    <a:p>
                      <a:pPr marL="0" marR="0">
                        <a:lnSpc>
                          <a:spcPct val="107000"/>
                        </a:lnSpc>
                        <a:spcBef>
                          <a:spcPts val="0"/>
                        </a:spcBef>
                        <a:spcAft>
                          <a:spcPts val="0"/>
                        </a:spcAft>
                      </a:pPr>
                      <a:r>
                        <a:rPr lang="en-US" sz="1800" dirty="0">
                          <a:solidFill>
                            <a:srgbClr val="0B3568"/>
                          </a:solidFill>
                          <a:effectLst/>
                          <a:latin typeface="+mn-lt"/>
                        </a:rPr>
                        <a:t>EB-5 visa availability</a:t>
                      </a:r>
                      <a:endParaRPr lang="en-US" sz="1800" dirty="0">
                        <a:solidFill>
                          <a:srgbClr val="0B3568"/>
                        </a:solidFill>
                        <a:effectLst/>
                        <a:latin typeface="+mn-lt"/>
                        <a:ea typeface="DengXian" panose="02010600030101010101" pitchFamily="2" charset="-122"/>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lgn="ctr">
                        <a:lnSpc>
                          <a:spcPct val="107000"/>
                        </a:lnSpc>
                        <a:spcBef>
                          <a:spcPts val="0"/>
                        </a:spcBef>
                        <a:spcAft>
                          <a:spcPts val="0"/>
                        </a:spcAft>
                      </a:pPr>
                      <a:r>
                        <a:rPr lang="en-US" sz="1800" dirty="0">
                          <a:effectLst/>
                          <a:latin typeface="+mn-lt"/>
                        </a:rPr>
                        <a:t> </a:t>
                      </a:r>
                      <a:endParaRPr lang="en-US" sz="1800" dirty="0">
                        <a:effectLst/>
                        <a:latin typeface="+mn-lt"/>
                        <a:ea typeface="DengXian" panose="02010600030101010101" pitchFamily="2" charset="-122"/>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lgn="ctr">
                        <a:lnSpc>
                          <a:spcPct val="107000"/>
                        </a:lnSpc>
                        <a:spcBef>
                          <a:spcPts val="0"/>
                        </a:spcBef>
                        <a:spcAft>
                          <a:spcPts val="0"/>
                        </a:spcAft>
                      </a:pPr>
                      <a:r>
                        <a:rPr lang="en-US" sz="1800" dirty="0">
                          <a:effectLst/>
                          <a:latin typeface="+mn-lt"/>
                        </a:rPr>
                        <a:t> X</a:t>
                      </a:r>
                      <a:endParaRPr lang="en-US" sz="1800" dirty="0">
                        <a:effectLst/>
                        <a:latin typeface="+mn-lt"/>
                        <a:ea typeface="DengXian" panose="02010600030101010101" pitchFamily="2" charset="-122"/>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lgn="ctr">
                        <a:lnSpc>
                          <a:spcPct val="107000"/>
                        </a:lnSpc>
                        <a:spcBef>
                          <a:spcPts val="0"/>
                        </a:spcBef>
                        <a:spcAft>
                          <a:spcPts val="0"/>
                        </a:spcAft>
                      </a:pPr>
                      <a:r>
                        <a:rPr lang="en-US" sz="1800" dirty="0">
                          <a:effectLst/>
                          <a:latin typeface="+mn-lt"/>
                        </a:rPr>
                        <a:t> </a:t>
                      </a:r>
                      <a:endParaRPr lang="en-US" sz="1800" dirty="0">
                        <a:effectLst/>
                        <a:latin typeface="+mn-lt"/>
                        <a:ea typeface="DengXian" panose="02010600030101010101" pitchFamily="2" charset="-122"/>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0005"/>
                  </a:ext>
                </a:extLst>
              </a:tr>
              <a:tr h="382965">
                <a:tc>
                  <a:txBody>
                    <a:bodyPr/>
                    <a:lstStyle/>
                    <a:p>
                      <a:pPr marL="0" marR="0">
                        <a:lnSpc>
                          <a:spcPct val="107000"/>
                        </a:lnSpc>
                        <a:spcBef>
                          <a:spcPts val="0"/>
                        </a:spcBef>
                        <a:spcAft>
                          <a:spcPts val="0"/>
                        </a:spcAft>
                      </a:pPr>
                      <a:r>
                        <a:rPr lang="en-US" sz="1800" dirty="0">
                          <a:solidFill>
                            <a:srgbClr val="0B3568"/>
                          </a:solidFill>
                          <a:effectLst/>
                          <a:latin typeface="+mn-lt"/>
                        </a:rPr>
                        <a:t>Fees and requirements</a:t>
                      </a:r>
                      <a:endParaRPr lang="en-US" sz="1800" dirty="0">
                        <a:solidFill>
                          <a:srgbClr val="0B3568"/>
                        </a:solidFill>
                        <a:effectLst/>
                        <a:latin typeface="+mn-lt"/>
                        <a:ea typeface="DengXian" panose="02010600030101010101" pitchFamily="2" charset="-122"/>
                        <a:cs typeface="Times New Roman" panose="02020603050405020304" pitchFamily="18" charset="0"/>
                      </a:endParaRPr>
                    </a:p>
                  </a:txBody>
                  <a:tcPr marL="68580" marR="68580" marT="0" marB="0">
                    <a:solidFill>
                      <a:schemeClr val="bg1">
                        <a:lumMod val="95000"/>
                      </a:schemeClr>
                    </a:solidFill>
                  </a:tcPr>
                </a:tc>
                <a:tc>
                  <a:txBody>
                    <a:bodyPr/>
                    <a:lstStyle/>
                    <a:p>
                      <a:pPr marL="0" marR="0" algn="ctr">
                        <a:lnSpc>
                          <a:spcPct val="107000"/>
                        </a:lnSpc>
                        <a:spcBef>
                          <a:spcPts val="0"/>
                        </a:spcBef>
                        <a:spcAft>
                          <a:spcPts val="0"/>
                        </a:spcAft>
                      </a:pPr>
                      <a:r>
                        <a:rPr lang="en-US" sz="1800" dirty="0">
                          <a:effectLst/>
                          <a:latin typeface="+mn-lt"/>
                        </a:rPr>
                        <a:t> </a:t>
                      </a:r>
                      <a:endParaRPr lang="en-US" sz="1800" dirty="0">
                        <a:effectLst/>
                        <a:latin typeface="+mn-lt"/>
                        <a:ea typeface="DengXian" panose="02010600030101010101" pitchFamily="2" charset="-122"/>
                        <a:cs typeface="Times New Roman" panose="02020603050405020304" pitchFamily="18" charset="0"/>
                      </a:endParaRPr>
                    </a:p>
                  </a:txBody>
                  <a:tcPr marL="68580" marR="68580" marT="0" marB="0">
                    <a:solidFill>
                      <a:schemeClr val="bg1">
                        <a:lumMod val="95000"/>
                      </a:schemeClr>
                    </a:solidFill>
                  </a:tcPr>
                </a:tc>
                <a:tc>
                  <a:txBody>
                    <a:bodyPr/>
                    <a:lstStyle/>
                    <a:p>
                      <a:pPr marL="0" marR="0" algn="ctr">
                        <a:lnSpc>
                          <a:spcPct val="107000"/>
                        </a:lnSpc>
                        <a:spcBef>
                          <a:spcPts val="0"/>
                        </a:spcBef>
                        <a:spcAft>
                          <a:spcPts val="0"/>
                        </a:spcAft>
                      </a:pPr>
                      <a:r>
                        <a:rPr lang="en-US" sz="1800" dirty="0">
                          <a:effectLst/>
                          <a:latin typeface="+mn-lt"/>
                        </a:rPr>
                        <a:t> X</a:t>
                      </a:r>
                      <a:endParaRPr lang="en-US" sz="1800" dirty="0">
                        <a:effectLst/>
                        <a:latin typeface="+mn-lt"/>
                        <a:ea typeface="DengXian" panose="02010600030101010101" pitchFamily="2" charset="-122"/>
                        <a:cs typeface="Times New Roman" panose="02020603050405020304" pitchFamily="18" charset="0"/>
                      </a:endParaRPr>
                    </a:p>
                  </a:txBody>
                  <a:tcPr marL="68580" marR="68580" marT="0" marB="0">
                    <a:solidFill>
                      <a:schemeClr val="bg1">
                        <a:lumMod val="95000"/>
                      </a:schemeClr>
                    </a:solidFill>
                  </a:tcPr>
                </a:tc>
                <a:tc>
                  <a:txBody>
                    <a:bodyPr/>
                    <a:lstStyle/>
                    <a:p>
                      <a:pPr marL="0" marR="0" algn="ctr">
                        <a:lnSpc>
                          <a:spcPct val="107000"/>
                        </a:lnSpc>
                        <a:spcBef>
                          <a:spcPts val="0"/>
                        </a:spcBef>
                        <a:spcAft>
                          <a:spcPts val="0"/>
                        </a:spcAft>
                      </a:pPr>
                      <a:r>
                        <a:rPr lang="en-US" sz="1800" dirty="0">
                          <a:effectLst/>
                          <a:latin typeface="+mn-lt"/>
                        </a:rPr>
                        <a:t> X</a:t>
                      </a:r>
                      <a:endParaRPr lang="en-US" sz="1800" dirty="0">
                        <a:effectLst/>
                        <a:latin typeface="+mn-lt"/>
                        <a:ea typeface="DengXian" panose="02010600030101010101" pitchFamily="2" charset="-122"/>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10006"/>
                  </a:ext>
                </a:extLst>
              </a:tr>
              <a:tr h="382965">
                <a:tc>
                  <a:txBody>
                    <a:bodyPr/>
                    <a:lstStyle/>
                    <a:p>
                      <a:pPr marL="0" marR="0">
                        <a:lnSpc>
                          <a:spcPct val="107000"/>
                        </a:lnSpc>
                        <a:spcBef>
                          <a:spcPts val="0"/>
                        </a:spcBef>
                        <a:spcAft>
                          <a:spcPts val="0"/>
                        </a:spcAft>
                      </a:pPr>
                      <a:r>
                        <a:rPr lang="en-US" sz="1800" dirty="0">
                          <a:solidFill>
                            <a:srgbClr val="0B3568"/>
                          </a:solidFill>
                          <a:effectLst/>
                          <a:latin typeface="+mn-lt"/>
                          <a:ea typeface="DengXian" panose="02010600030101010101" pitchFamily="2" charset="-122"/>
                          <a:cs typeface="Times New Roman" panose="02020603050405020304" pitchFamily="18" charset="0"/>
                        </a:rPr>
                        <a:t>Adjudication process</a:t>
                      </a:r>
                    </a:p>
                  </a:txBody>
                  <a:tcPr marL="68580" marR="68580" marT="0" marB="0">
                    <a:solidFill>
                      <a:schemeClr val="accent1">
                        <a:lumMod val="20000"/>
                        <a:lumOff val="80000"/>
                      </a:schemeClr>
                    </a:solidFill>
                  </a:tcPr>
                </a:tc>
                <a:tc>
                  <a:txBody>
                    <a:bodyPr/>
                    <a:lstStyle/>
                    <a:p>
                      <a:pPr marL="0" marR="0" algn="ctr">
                        <a:lnSpc>
                          <a:spcPct val="107000"/>
                        </a:lnSpc>
                        <a:spcBef>
                          <a:spcPts val="0"/>
                        </a:spcBef>
                        <a:spcAft>
                          <a:spcPts val="0"/>
                        </a:spcAft>
                      </a:pPr>
                      <a:endParaRPr lang="en-US" sz="1800" dirty="0">
                        <a:effectLst/>
                        <a:latin typeface="+mn-lt"/>
                        <a:ea typeface="DengXian" panose="02010600030101010101" pitchFamily="2" charset="-122"/>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lgn="ctr">
                        <a:lnSpc>
                          <a:spcPct val="107000"/>
                        </a:lnSpc>
                        <a:spcBef>
                          <a:spcPts val="0"/>
                        </a:spcBef>
                        <a:spcAft>
                          <a:spcPts val="0"/>
                        </a:spcAft>
                      </a:pPr>
                      <a:r>
                        <a:rPr lang="en-US" sz="1800">
                          <a:effectLst/>
                          <a:latin typeface="+mn-lt"/>
                          <a:ea typeface="DengXian" panose="02010600030101010101" pitchFamily="2" charset="-122"/>
                          <a:cs typeface="Times New Roman" panose="02020603050405020304" pitchFamily="18" charset="0"/>
                        </a:rPr>
                        <a:t>X</a:t>
                      </a:r>
                    </a:p>
                  </a:txBody>
                  <a:tcPr marL="68580" marR="68580" marT="0" marB="0">
                    <a:solidFill>
                      <a:schemeClr val="accent1">
                        <a:lumMod val="20000"/>
                        <a:lumOff val="80000"/>
                      </a:schemeClr>
                    </a:solidFill>
                  </a:tcPr>
                </a:tc>
                <a:tc>
                  <a:txBody>
                    <a:bodyPr/>
                    <a:lstStyle/>
                    <a:p>
                      <a:pPr marL="0" marR="0" algn="ctr">
                        <a:lnSpc>
                          <a:spcPct val="107000"/>
                        </a:lnSpc>
                        <a:spcBef>
                          <a:spcPts val="0"/>
                        </a:spcBef>
                        <a:spcAft>
                          <a:spcPts val="0"/>
                        </a:spcAft>
                      </a:pPr>
                      <a:r>
                        <a:rPr lang="en-US" sz="1800" dirty="0">
                          <a:effectLst/>
                          <a:latin typeface="+mn-lt"/>
                          <a:ea typeface="DengXian" panose="02010600030101010101" pitchFamily="2" charset="-122"/>
                          <a:cs typeface="Times New Roman" panose="02020603050405020304" pitchFamily="18" charset="0"/>
                        </a:rPr>
                        <a:t>X</a:t>
                      </a:r>
                    </a:p>
                  </a:txBody>
                  <a:tcPr marL="68580" marR="68580" marT="0" marB="0">
                    <a:solidFill>
                      <a:schemeClr val="accent1">
                        <a:lumMod val="20000"/>
                        <a:lumOff val="80000"/>
                      </a:schemeClr>
                    </a:solidFill>
                  </a:tcPr>
                </a:tc>
                <a:extLst>
                  <a:ext uri="{0D108BD9-81ED-4DB2-BD59-A6C34878D82A}">
                    <a16:rowId xmlns:a16="http://schemas.microsoft.com/office/drawing/2014/main" val="10007"/>
                  </a:ext>
                </a:extLst>
              </a:tr>
              <a:tr h="382965">
                <a:tc>
                  <a:txBody>
                    <a:bodyPr/>
                    <a:lstStyle/>
                    <a:p>
                      <a:pPr marL="0" marR="0">
                        <a:lnSpc>
                          <a:spcPct val="107000"/>
                        </a:lnSpc>
                        <a:spcBef>
                          <a:spcPts val="0"/>
                        </a:spcBef>
                        <a:spcAft>
                          <a:spcPts val="0"/>
                        </a:spcAft>
                      </a:pPr>
                      <a:r>
                        <a:rPr lang="en-US" sz="1800" dirty="0">
                          <a:solidFill>
                            <a:schemeClr val="bg1"/>
                          </a:solidFill>
                          <a:effectLst/>
                          <a:latin typeface="+mn-lt"/>
                          <a:ea typeface="DengXian" panose="02010600030101010101" pitchFamily="2" charset="-122"/>
                          <a:cs typeface="Times New Roman" panose="02020603050405020304" pitchFamily="18" charset="0"/>
                        </a:rPr>
                        <a:t>Time Estimate</a:t>
                      </a:r>
                    </a:p>
                  </a:txBody>
                  <a:tcPr marL="68580" marR="68580" marT="0" marB="0">
                    <a:solidFill>
                      <a:schemeClr val="accent1"/>
                    </a:solidFill>
                  </a:tcPr>
                </a:tc>
                <a:tc>
                  <a:txBody>
                    <a:bodyPr/>
                    <a:lstStyle/>
                    <a:p>
                      <a:pPr marL="0" marR="0" algn="ctr">
                        <a:lnSpc>
                          <a:spcPct val="107000"/>
                        </a:lnSpc>
                        <a:spcBef>
                          <a:spcPts val="0"/>
                        </a:spcBef>
                        <a:spcAft>
                          <a:spcPts val="0"/>
                        </a:spcAft>
                      </a:pPr>
                      <a:r>
                        <a:rPr lang="en-US" sz="1800" dirty="0">
                          <a:solidFill>
                            <a:schemeClr val="bg1"/>
                          </a:solidFill>
                          <a:effectLst/>
                          <a:latin typeface="+mn-lt"/>
                          <a:ea typeface="DengXian" panose="02010600030101010101" pitchFamily="2" charset="-122"/>
                          <a:cs typeface="Times New Roman" panose="02020603050405020304" pitchFamily="18" charset="0"/>
                        </a:rPr>
                        <a:t>2018?</a:t>
                      </a:r>
                    </a:p>
                  </a:txBody>
                  <a:tcPr marL="68580" marR="68580" marT="0" marB="0">
                    <a:solidFill>
                      <a:schemeClr val="accent1"/>
                    </a:solidFill>
                  </a:tcPr>
                </a:tc>
                <a:tc>
                  <a:txBody>
                    <a:bodyPr/>
                    <a:lstStyle/>
                    <a:p>
                      <a:pPr marL="0" marR="0" algn="ctr">
                        <a:lnSpc>
                          <a:spcPct val="107000"/>
                        </a:lnSpc>
                        <a:spcBef>
                          <a:spcPts val="0"/>
                        </a:spcBef>
                        <a:spcAft>
                          <a:spcPts val="0"/>
                        </a:spcAft>
                      </a:pPr>
                      <a:r>
                        <a:rPr lang="en-US" sz="1800" dirty="0">
                          <a:solidFill>
                            <a:schemeClr val="bg1"/>
                          </a:solidFill>
                          <a:effectLst/>
                          <a:latin typeface="+mn-lt"/>
                          <a:ea typeface="DengXian" panose="02010600030101010101" pitchFamily="2" charset="-122"/>
                          <a:cs typeface="Times New Roman" panose="02020603050405020304" pitchFamily="18" charset="0"/>
                        </a:rPr>
                        <a:t>?</a:t>
                      </a:r>
                    </a:p>
                  </a:txBody>
                  <a:tcPr marL="68580" marR="68580" marT="0" marB="0">
                    <a:solidFill>
                      <a:schemeClr val="accent1"/>
                    </a:solidFill>
                  </a:tcPr>
                </a:tc>
                <a:tc>
                  <a:txBody>
                    <a:bodyPr/>
                    <a:lstStyle/>
                    <a:p>
                      <a:pPr marL="0" marR="0" algn="ctr">
                        <a:lnSpc>
                          <a:spcPct val="107000"/>
                        </a:lnSpc>
                        <a:spcBef>
                          <a:spcPts val="0"/>
                        </a:spcBef>
                        <a:spcAft>
                          <a:spcPts val="0"/>
                        </a:spcAft>
                      </a:pPr>
                      <a:r>
                        <a:rPr lang="en-US" sz="1800" dirty="0">
                          <a:solidFill>
                            <a:schemeClr val="bg1"/>
                          </a:solidFill>
                          <a:effectLst/>
                          <a:latin typeface="+mn-lt"/>
                          <a:ea typeface="DengXian" panose="02010600030101010101" pitchFamily="2" charset="-122"/>
                          <a:cs typeface="Times New Roman" panose="02020603050405020304" pitchFamily="18" charset="0"/>
                        </a:rPr>
                        <a:t>2019?</a:t>
                      </a:r>
                    </a:p>
                  </a:txBody>
                  <a:tcPr marL="68580" marR="68580" marT="0" marB="0">
                    <a:solidFill>
                      <a:schemeClr val="accent1"/>
                    </a:solidFill>
                  </a:tcPr>
                </a:tc>
                <a:extLst>
                  <a:ext uri="{0D108BD9-81ED-4DB2-BD59-A6C34878D82A}">
                    <a16:rowId xmlns:a16="http://schemas.microsoft.com/office/drawing/2014/main" val="10008"/>
                  </a:ext>
                </a:extLst>
              </a:tr>
            </a:tbl>
          </a:graphicData>
        </a:graphic>
      </p:graphicFrame>
      <p:sp>
        <p:nvSpPr>
          <p:cNvPr id="7" name="Rectangle 29"/>
          <p:cNvSpPr>
            <a:spLocks noChangeArrowheads="1"/>
          </p:cNvSpPr>
          <p:nvPr/>
        </p:nvSpPr>
        <p:spPr bwMode="auto">
          <a:xfrm>
            <a:off x="9291466" y="2461373"/>
            <a:ext cx="2537169" cy="3190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100000"/>
              </a:spcBef>
              <a:spcAft>
                <a:spcPct val="0"/>
              </a:spcAft>
              <a:buClrTx/>
              <a:buSzTx/>
              <a:buFontTx/>
              <a:buNone/>
            </a:pPr>
            <a:r>
              <a:rPr kumimoji="0" lang="en-US" altLang="en-US" b="1" i="0" u="none" strike="noStrike" cap="none" normalizeH="0" baseline="0" dirty="0">
                <a:ln>
                  <a:noFill/>
                </a:ln>
                <a:solidFill>
                  <a:srgbClr val="0B3568"/>
                </a:solidFill>
                <a:effectLst/>
                <a:ea typeface="DengXian" panose="02010600030101010101" pitchFamily="2" charset="-122"/>
                <a:cs typeface="Times New Roman" panose="02020603050405020304" pitchFamily="18" charset="0"/>
              </a:rPr>
              <a:t>Other Systemic Change Drivers</a:t>
            </a:r>
            <a:endParaRPr kumimoji="0" lang="en-US" altLang="en-US" b="1" i="0" u="none" strike="noStrike" cap="none" normalizeH="0" baseline="0" dirty="0">
              <a:ln>
                <a:noFill/>
              </a:ln>
              <a:solidFill>
                <a:srgbClr val="0B3568"/>
              </a:solidFill>
              <a:effectLst/>
            </a:endParaRPr>
          </a:p>
          <a:p>
            <a:pPr marL="285750" marR="0" lvl="0" indent="-285750" fontAlgn="base">
              <a:lnSpc>
                <a:spcPct val="100000"/>
              </a:lnSpc>
              <a:spcBef>
                <a:spcPct val="100000"/>
              </a:spcBef>
              <a:spcAft>
                <a:spcPts val="200"/>
              </a:spcAft>
              <a:buClr>
                <a:schemeClr val="tx2"/>
              </a:buClr>
              <a:buSzTx/>
              <a:buFont typeface="Arial" panose="020B0604020202020204" pitchFamily="34" charset="0"/>
              <a:buChar char="•"/>
            </a:pPr>
            <a:r>
              <a:rPr lang="en-US" altLang="en-US" dirty="0"/>
              <a:t>Education about visa availability and wait times</a:t>
            </a:r>
          </a:p>
          <a:p>
            <a:pPr marL="285750" marR="0" lvl="0" indent="-285750" fontAlgn="base">
              <a:lnSpc>
                <a:spcPct val="100000"/>
              </a:lnSpc>
              <a:spcBef>
                <a:spcPct val="100000"/>
              </a:spcBef>
              <a:spcAft>
                <a:spcPts val="200"/>
              </a:spcAft>
              <a:buClr>
                <a:schemeClr val="tx2"/>
              </a:buClr>
              <a:buSzTx/>
              <a:buFont typeface="Arial" panose="020B0604020202020204" pitchFamily="34" charset="0"/>
              <a:buChar char="•"/>
            </a:pPr>
            <a:r>
              <a:rPr lang="en-US" altLang="en-US" dirty="0"/>
              <a:t>Changes to processing times</a:t>
            </a:r>
          </a:p>
          <a:p>
            <a:pPr marL="285750" marR="0" lvl="0" indent="-285750" fontAlgn="base">
              <a:lnSpc>
                <a:spcPct val="100000"/>
              </a:lnSpc>
              <a:spcBef>
                <a:spcPct val="100000"/>
              </a:spcBef>
              <a:spcAft>
                <a:spcPts val="200"/>
              </a:spcAft>
              <a:buClr>
                <a:schemeClr val="tx2"/>
              </a:buClr>
              <a:buSzTx/>
              <a:buFont typeface="Arial" panose="020B0604020202020204" pitchFamily="34" charset="0"/>
              <a:buChar char="•"/>
            </a:pPr>
            <a:r>
              <a:rPr lang="en-US" altLang="en-US" dirty="0"/>
              <a:t>Alternatives to EB-5</a:t>
            </a:r>
          </a:p>
        </p:txBody>
      </p:sp>
      <p:sp>
        <p:nvSpPr>
          <p:cNvPr id="10" name="Title 1"/>
          <p:cNvSpPr txBox="1"/>
          <p:nvPr/>
        </p:nvSpPr>
        <p:spPr>
          <a:xfrm>
            <a:off x="242170" y="1801735"/>
            <a:ext cx="11707660" cy="276999"/>
          </a:xfrm>
          <a:prstGeom prst="rect">
            <a:avLst/>
          </a:prstGeom>
        </p:spPr>
        <p:txBody>
          <a:bodyPr wrap="square" lIns="0" tIns="0" rIns="0" bIns="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a:solidFill>
                  <a:srgbClr val="153D6E"/>
                </a:solidFill>
              </a:rPr>
              <a:t>Potential program changes that may shape future EB-5 projects</a:t>
            </a:r>
          </a:p>
        </p:txBody>
      </p:sp>
      <p:cxnSp>
        <p:nvCxnSpPr>
          <p:cNvPr id="12" name="Straight Connector 11"/>
          <p:cNvCxnSpPr/>
          <p:nvPr/>
        </p:nvCxnSpPr>
        <p:spPr>
          <a:xfrm>
            <a:off x="0" y="1712478"/>
            <a:ext cx="12192000" cy="0"/>
          </a:xfrm>
          <a:prstGeom prst="line">
            <a:avLst/>
          </a:prstGeom>
          <a:ln>
            <a:solidFill>
              <a:srgbClr val="FDB41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369231" y="3200400"/>
            <a:ext cx="2381638" cy="0"/>
          </a:xfrm>
          <a:prstGeom prst="line">
            <a:avLst/>
          </a:prstGeom>
          <a:ln>
            <a:solidFill>
              <a:srgbClr val="0B3568"/>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p:nvPr/>
        </p:nvSpPr>
        <p:spPr>
          <a:xfrm>
            <a:off x="242170" y="1801735"/>
            <a:ext cx="11707660" cy="276999"/>
          </a:xfrm>
          <a:prstGeom prst="rect">
            <a:avLst/>
          </a:prstGeom>
        </p:spPr>
        <p:txBody>
          <a:bodyPr wrap="square" lIns="0" tIns="0" rIns="0" bIns="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a:solidFill>
                  <a:srgbClr val="153D6E"/>
                </a:solidFill>
              </a:rPr>
              <a:t>Minimum EB-5 Investment Amounts</a:t>
            </a:r>
          </a:p>
        </p:txBody>
      </p:sp>
      <p:cxnSp>
        <p:nvCxnSpPr>
          <p:cNvPr id="7" name="Straight Connector 6"/>
          <p:cNvCxnSpPr/>
          <p:nvPr/>
        </p:nvCxnSpPr>
        <p:spPr>
          <a:xfrm>
            <a:off x="0" y="1712478"/>
            <a:ext cx="12192000" cy="0"/>
          </a:xfrm>
          <a:prstGeom prst="line">
            <a:avLst/>
          </a:prstGeom>
          <a:ln>
            <a:solidFill>
              <a:srgbClr val="FDB414"/>
            </a:solidFill>
          </a:ln>
        </p:spPr>
        <p:style>
          <a:lnRef idx="1">
            <a:schemeClr val="accent1"/>
          </a:lnRef>
          <a:fillRef idx="0">
            <a:schemeClr val="accent1"/>
          </a:fillRef>
          <a:effectRef idx="0">
            <a:schemeClr val="accent1"/>
          </a:effectRef>
          <a:fontRef idx="minor">
            <a:schemeClr val="tx1"/>
          </a:fontRef>
        </p:style>
      </p:cxnSp>
      <p:graphicFrame>
        <p:nvGraphicFramePr>
          <p:cNvPr id="11" name="Chart 10"/>
          <p:cNvGraphicFramePr/>
          <p:nvPr/>
        </p:nvGraphicFramePr>
        <p:xfrm>
          <a:off x="981075" y="2228850"/>
          <a:ext cx="10229850" cy="42291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510954" y="6565159"/>
            <a:ext cx="2848811" cy="246221"/>
          </a:xfrm>
          <a:prstGeom prst="rect">
            <a:avLst/>
          </a:prstGeom>
          <a:noFill/>
        </p:spPr>
        <p:txBody>
          <a:bodyPr wrap="square" rtlCol="0">
            <a:spAutoFit/>
          </a:bodyPr>
          <a:lstStyle/>
          <a:p>
            <a:r>
              <a:rPr lang="en-US" sz="1000" dirty="0"/>
              <a:t>Map Source: https://iiusa.org/</a:t>
            </a:r>
          </a:p>
        </p:txBody>
      </p:sp>
      <p:sp>
        <p:nvSpPr>
          <p:cNvPr id="16" name="Title 1"/>
          <p:cNvSpPr txBox="1"/>
          <p:nvPr/>
        </p:nvSpPr>
        <p:spPr>
          <a:xfrm>
            <a:off x="242170" y="1801735"/>
            <a:ext cx="11707660" cy="276999"/>
          </a:xfrm>
          <a:prstGeom prst="rect">
            <a:avLst/>
          </a:prstGeom>
        </p:spPr>
        <p:txBody>
          <a:bodyPr wrap="square" lIns="0" tIns="0" rIns="0" bIns="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a:solidFill>
                  <a:srgbClr val="153D6E"/>
                </a:solidFill>
              </a:rPr>
              <a:t>Targeted Employment Area Definitions</a:t>
            </a:r>
          </a:p>
        </p:txBody>
      </p:sp>
      <p:cxnSp>
        <p:nvCxnSpPr>
          <p:cNvPr id="18" name="Straight Connector 17"/>
          <p:cNvCxnSpPr/>
          <p:nvPr/>
        </p:nvCxnSpPr>
        <p:spPr>
          <a:xfrm>
            <a:off x="0" y="1712478"/>
            <a:ext cx="12192000" cy="0"/>
          </a:xfrm>
          <a:prstGeom prst="line">
            <a:avLst/>
          </a:prstGeom>
          <a:ln>
            <a:solidFill>
              <a:srgbClr val="FDB414"/>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531278" y="2372721"/>
            <a:ext cx="4112861" cy="4076324"/>
          </a:xfrm>
          <a:prstGeom prst="rect">
            <a:avLst/>
          </a:prstGeom>
          <a:solidFill>
            <a:schemeClr val="bg1"/>
          </a:solidFill>
          <a:ln w="19050">
            <a:solidFill>
              <a:srgbClr val="0064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3" name="Rectangle 22"/>
          <p:cNvSpPr/>
          <p:nvPr/>
        </p:nvSpPr>
        <p:spPr>
          <a:xfrm>
            <a:off x="4744191" y="2372721"/>
            <a:ext cx="4343933" cy="4076324"/>
          </a:xfrm>
          <a:prstGeom prst="rect">
            <a:avLst/>
          </a:prstGeom>
          <a:solidFill>
            <a:schemeClr val="bg1"/>
          </a:solidFill>
          <a:ln w="19050">
            <a:solidFill>
              <a:srgbClr val="0064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9" name="Rectangle 18"/>
          <p:cNvSpPr/>
          <p:nvPr/>
        </p:nvSpPr>
        <p:spPr>
          <a:xfrm>
            <a:off x="9177872" y="2372721"/>
            <a:ext cx="2482850" cy="4076324"/>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close up of a map&#10;&#10;Description generated with high confidence"/>
          <p:cNvPicPr>
            <a:picLocks noChangeAspect="1"/>
          </p:cNvPicPr>
          <p:nvPr/>
        </p:nvPicPr>
        <p:blipFill>
          <a:blip r:embed="rId3"/>
          <a:stretch>
            <a:fillRect/>
          </a:stretch>
        </p:blipFill>
        <p:spPr>
          <a:xfrm>
            <a:off x="691850" y="2952000"/>
            <a:ext cx="3791716" cy="3360244"/>
          </a:xfrm>
          <a:prstGeom prst="rect">
            <a:avLst/>
          </a:prstGeom>
        </p:spPr>
      </p:pic>
      <p:pic>
        <p:nvPicPr>
          <p:cNvPr id="12" name="Picture 11" descr="A close up of a map&#10;&#10;Description generated with high confidence"/>
          <p:cNvPicPr>
            <a:picLocks noChangeAspect="1"/>
          </p:cNvPicPr>
          <p:nvPr/>
        </p:nvPicPr>
        <p:blipFill>
          <a:blip r:embed="rId4"/>
          <a:stretch>
            <a:fillRect/>
          </a:stretch>
        </p:blipFill>
        <p:spPr>
          <a:xfrm>
            <a:off x="4892215" y="2952000"/>
            <a:ext cx="4047884" cy="3372600"/>
          </a:xfrm>
          <a:prstGeom prst="rect">
            <a:avLst/>
          </a:prstGeom>
        </p:spPr>
      </p:pic>
      <p:sp>
        <p:nvSpPr>
          <p:cNvPr id="17" name="Rectangle 29"/>
          <p:cNvSpPr>
            <a:spLocks noChangeArrowheads="1"/>
          </p:cNvSpPr>
          <p:nvPr/>
        </p:nvSpPr>
        <p:spPr bwMode="auto">
          <a:xfrm>
            <a:off x="9406472" y="2681179"/>
            <a:ext cx="2025650" cy="3459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en-US" altLang="en-US" b="1" i="0" u="none" strike="noStrike" cap="none" normalizeH="0" baseline="0" dirty="0">
                <a:ln>
                  <a:noFill/>
                </a:ln>
                <a:solidFill>
                  <a:srgbClr val="0B3568"/>
                </a:solidFill>
                <a:effectLst/>
                <a:ea typeface="DengXian" panose="02010600030101010101" pitchFamily="2" charset="-122"/>
                <a:cs typeface="Times New Roman" panose="02020603050405020304" pitchFamily="18" charset="0"/>
              </a:rPr>
              <a:t>Other </a:t>
            </a:r>
            <a:endParaRPr kumimoji="0" lang="en-US" altLang="en-US" b="0" i="0" u="none" strike="noStrike" cap="none" normalizeH="0" baseline="0" dirty="0">
              <a:ln>
                <a:noFill/>
              </a:ln>
              <a:solidFill>
                <a:srgbClr val="0B3568"/>
              </a:solidFill>
              <a:effectLst/>
              <a:ea typeface="DengXian" panose="02010600030101010101" pitchFamily="2" charset="-122"/>
              <a:cs typeface="Times New Roman" panose="02020603050405020304" pitchFamily="18" charset="0"/>
            </a:endParaRPr>
          </a:p>
          <a:p>
            <a:pPr marL="285750" marR="0" lvl="0" indent="-285750" fontAlgn="base">
              <a:lnSpc>
                <a:spcPct val="100000"/>
              </a:lnSpc>
              <a:spcBef>
                <a:spcPct val="20000"/>
              </a:spcBef>
              <a:spcAft>
                <a:spcPts val="200"/>
              </a:spcAft>
              <a:buClr>
                <a:schemeClr val="tx2"/>
              </a:buClr>
              <a:buSzTx/>
              <a:buFont typeface="Arial" panose="020B0604020202020204" pitchFamily="34" charset="0"/>
              <a:buChar char="•"/>
            </a:pPr>
            <a:r>
              <a:rPr lang="en-US" altLang="en-US" dirty="0"/>
              <a:t>Rural</a:t>
            </a:r>
          </a:p>
          <a:p>
            <a:pPr marL="285750" marR="0" lvl="0" indent="-285750" fontAlgn="base">
              <a:lnSpc>
                <a:spcPct val="100000"/>
              </a:lnSpc>
              <a:spcBef>
                <a:spcPct val="20000"/>
              </a:spcBef>
              <a:spcAft>
                <a:spcPts val="200"/>
              </a:spcAft>
              <a:buClr>
                <a:schemeClr val="tx2"/>
              </a:buClr>
              <a:buSzTx/>
              <a:buFont typeface="Arial" panose="020B0604020202020204" pitchFamily="34" charset="0"/>
              <a:buChar char="•"/>
            </a:pPr>
            <a:r>
              <a:rPr lang="en-US" altLang="en-US" dirty="0"/>
              <a:t>Infrastructure</a:t>
            </a:r>
          </a:p>
          <a:p>
            <a:pPr marL="285750" marR="0" lvl="0" indent="-285750" fontAlgn="base">
              <a:lnSpc>
                <a:spcPct val="100000"/>
              </a:lnSpc>
              <a:spcBef>
                <a:spcPct val="20000"/>
              </a:spcBef>
              <a:spcAft>
                <a:spcPts val="200"/>
              </a:spcAft>
              <a:buClr>
                <a:schemeClr val="tx2"/>
              </a:buClr>
              <a:buSzTx/>
              <a:buFont typeface="Arial" panose="020B0604020202020204" pitchFamily="34" charset="0"/>
              <a:buChar char="•"/>
            </a:pPr>
            <a:r>
              <a:rPr lang="en-US" altLang="en-US" dirty="0"/>
              <a:t>Territories</a:t>
            </a:r>
          </a:p>
          <a:p>
            <a:pPr marL="285750" marR="0" lvl="0" indent="-285750" fontAlgn="base">
              <a:lnSpc>
                <a:spcPct val="100000"/>
              </a:lnSpc>
              <a:spcBef>
                <a:spcPct val="20000"/>
              </a:spcBef>
              <a:spcAft>
                <a:spcPts val="200"/>
              </a:spcAft>
              <a:buClr>
                <a:schemeClr val="tx2"/>
              </a:buClr>
              <a:buSzTx/>
              <a:buFont typeface="Arial" panose="020B0604020202020204" pitchFamily="34" charset="0"/>
              <a:buChar char="•"/>
            </a:pPr>
            <a:r>
              <a:rPr lang="en-US" altLang="en-US" dirty="0"/>
              <a:t>BRAC</a:t>
            </a:r>
          </a:p>
          <a:p>
            <a:pPr marR="0" lvl="0" algn="l" defTabSz="914400" rtl="0" eaLnBrk="0" fontAlgn="base" latinLnBrk="0" hangingPunct="0">
              <a:lnSpc>
                <a:spcPct val="100000"/>
              </a:lnSpc>
              <a:spcBef>
                <a:spcPct val="20000"/>
              </a:spcBef>
              <a:spcAft>
                <a:spcPct val="0"/>
              </a:spcAft>
              <a:buClrTx/>
              <a:buSzTx/>
            </a:pPr>
            <a:r>
              <a:rPr lang="en-US" altLang="en-US" b="1" dirty="0">
                <a:solidFill>
                  <a:srgbClr val="0B3568"/>
                </a:solidFill>
                <a:ea typeface="DengXian" panose="02010600030101010101" pitchFamily="2" charset="-122"/>
                <a:cs typeface="Times New Roman" panose="02020603050405020304" pitchFamily="18" charset="0"/>
              </a:rPr>
              <a:t>Incentives</a:t>
            </a:r>
          </a:p>
          <a:p>
            <a:pPr marL="285750" marR="0" lvl="0" indent="-285750" fontAlgn="base">
              <a:lnSpc>
                <a:spcPct val="100000"/>
              </a:lnSpc>
              <a:spcBef>
                <a:spcPct val="20000"/>
              </a:spcBef>
              <a:spcAft>
                <a:spcPts val="200"/>
              </a:spcAft>
              <a:buClr>
                <a:schemeClr val="tx2"/>
              </a:buClr>
              <a:buSzTx/>
              <a:buFont typeface="Arial" panose="020B0604020202020204" pitchFamily="34" charset="0"/>
              <a:buChar char="•"/>
            </a:pPr>
            <a:r>
              <a:rPr lang="en-US" altLang="en-US" dirty="0"/>
              <a:t>Investment amount</a:t>
            </a:r>
          </a:p>
          <a:p>
            <a:pPr marL="285750" marR="0" lvl="0" indent="-285750" fontAlgn="base">
              <a:lnSpc>
                <a:spcPct val="100000"/>
              </a:lnSpc>
              <a:spcBef>
                <a:spcPct val="20000"/>
              </a:spcBef>
              <a:spcAft>
                <a:spcPts val="200"/>
              </a:spcAft>
              <a:buClr>
                <a:schemeClr val="tx2"/>
              </a:buClr>
              <a:buSzTx/>
              <a:buFont typeface="Arial" panose="020B0604020202020204" pitchFamily="34" charset="0"/>
              <a:buChar char="•"/>
            </a:pPr>
            <a:r>
              <a:rPr lang="en-US" altLang="en-US" dirty="0"/>
              <a:t>Visa set aside</a:t>
            </a:r>
          </a:p>
          <a:p>
            <a:pPr marL="285750" marR="0" lvl="0" indent="-285750" fontAlgn="base">
              <a:lnSpc>
                <a:spcPct val="100000"/>
              </a:lnSpc>
              <a:spcBef>
                <a:spcPct val="20000"/>
              </a:spcBef>
              <a:spcAft>
                <a:spcPts val="200"/>
              </a:spcAft>
              <a:buClr>
                <a:schemeClr val="tx2"/>
              </a:buClr>
              <a:buSzTx/>
              <a:buFont typeface="Arial" panose="020B0604020202020204" pitchFamily="34" charset="0"/>
              <a:buChar char="•"/>
            </a:pPr>
            <a:r>
              <a:rPr lang="en-US" altLang="en-US" dirty="0"/>
              <a:t>Expedite</a:t>
            </a:r>
          </a:p>
        </p:txBody>
      </p:sp>
      <p:sp>
        <p:nvSpPr>
          <p:cNvPr id="20" name="Rectangle 19"/>
          <p:cNvSpPr/>
          <p:nvPr/>
        </p:nvSpPr>
        <p:spPr>
          <a:xfrm>
            <a:off x="531278" y="2372721"/>
            <a:ext cx="4112861" cy="429659"/>
          </a:xfrm>
          <a:prstGeom prst="rect">
            <a:avLst/>
          </a:prstGeom>
          <a:solidFill>
            <a:srgbClr val="0064A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1" name="Rectangle 20"/>
          <p:cNvSpPr/>
          <p:nvPr/>
        </p:nvSpPr>
        <p:spPr>
          <a:xfrm>
            <a:off x="4744191" y="2372721"/>
            <a:ext cx="4343933" cy="429659"/>
          </a:xfrm>
          <a:prstGeom prst="rect">
            <a:avLst/>
          </a:prstGeom>
          <a:solidFill>
            <a:srgbClr val="0064A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3" name="TextBox 12"/>
          <p:cNvSpPr txBox="1"/>
          <p:nvPr/>
        </p:nvSpPr>
        <p:spPr>
          <a:xfrm>
            <a:off x="531278" y="2402884"/>
            <a:ext cx="1826844" cy="369332"/>
          </a:xfrm>
          <a:prstGeom prst="rect">
            <a:avLst/>
          </a:prstGeom>
          <a:noFill/>
        </p:spPr>
        <p:txBody>
          <a:bodyPr wrap="square" rtlCol="0">
            <a:spAutoFit/>
          </a:bodyPr>
          <a:lstStyle/>
          <a:p>
            <a:r>
              <a:rPr lang="en-US" b="1" dirty="0">
                <a:solidFill>
                  <a:schemeClr val="bg1"/>
                </a:solidFill>
              </a:rPr>
              <a:t>Legislation</a:t>
            </a:r>
          </a:p>
        </p:txBody>
      </p:sp>
      <p:sp>
        <p:nvSpPr>
          <p:cNvPr id="14" name="TextBox 13"/>
          <p:cNvSpPr txBox="1"/>
          <p:nvPr/>
        </p:nvSpPr>
        <p:spPr>
          <a:xfrm>
            <a:off x="4744191" y="2402884"/>
            <a:ext cx="1826844" cy="369332"/>
          </a:xfrm>
          <a:prstGeom prst="rect">
            <a:avLst/>
          </a:prstGeom>
          <a:noFill/>
        </p:spPr>
        <p:txBody>
          <a:bodyPr wrap="square" rtlCol="0">
            <a:spAutoFit/>
          </a:bodyPr>
          <a:lstStyle/>
          <a:p>
            <a:r>
              <a:rPr lang="en-US" b="1" dirty="0">
                <a:solidFill>
                  <a:schemeClr val="bg1"/>
                </a:solidFill>
              </a:rPr>
              <a:t>Regulations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8007927" y="2021948"/>
            <a:ext cx="3695510" cy="4397901"/>
          </a:xfrm>
          <a:prstGeom prst="rect">
            <a:avLst/>
          </a:prstGeom>
          <a:solidFill>
            <a:schemeClr val="bg1"/>
          </a:solidFill>
          <a:ln w="28575">
            <a:solidFill>
              <a:srgbClr val="0064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88561" y="2021948"/>
            <a:ext cx="7380821" cy="4397901"/>
          </a:xfrm>
          <a:prstGeom prst="rect">
            <a:avLst/>
          </a:prstGeom>
          <a:solidFill>
            <a:schemeClr val="bg1"/>
          </a:solidFill>
          <a:ln w="28575">
            <a:solidFill>
              <a:srgbClr val="0064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29"/>
          <p:cNvSpPr>
            <a:spLocks noChangeArrowheads="1"/>
          </p:cNvSpPr>
          <p:nvPr/>
        </p:nvSpPr>
        <p:spPr bwMode="auto">
          <a:xfrm>
            <a:off x="8059827" y="2328072"/>
            <a:ext cx="3591711"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R="0" lvl="0" fontAlgn="base">
              <a:lnSpc>
                <a:spcPct val="100000"/>
              </a:lnSpc>
              <a:spcBef>
                <a:spcPct val="20000"/>
              </a:spcBef>
              <a:buClr>
                <a:schemeClr val="tx2"/>
              </a:buClr>
              <a:buSzTx/>
            </a:pPr>
            <a:r>
              <a:rPr lang="en-US" altLang="en-US" sz="1600" b="1" dirty="0">
                <a:solidFill>
                  <a:srgbClr val="0B3568"/>
                </a:solidFill>
              </a:rPr>
              <a:t>Annual EB-5 Visa Supply</a:t>
            </a:r>
          </a:p>
          <a:p>
            <a:pPr marL="285750" indent="-285750" fontAlgn="base">
              <a:spcBef>
                <a:spcPct val="20000"/>
              </a:spcBef>
              <a:buClr>
                <a:schemeClr val="tx2"/>
              </a:buClr>
              <a:buFont typeface="Arial" panose="020B0604020202020204" pitchFamily="34" charset="0"/>
              <a:buChar char="•"/>
            </a:pPr>
            <a:r>
              <a:rPr lang="en-US" altLang="en-US" sz="1600" dirty="0"/>
              <a:t>≈3 visas/investor </a:t>
            </a:r>
          </a:p>
          <a:p>
            <a:pPr marL="285750" lvl="0" indent="-285750" fontAlgn="base">
              <a:spcBef>
                <a:spcPct val="20000"/>
              </a:spcBef>
              <a:buClr>
                <a:schemeClr val="tx2"/>
              </a:buClr>
              <a:buFont typeface="Arial" panose="020B0604020202020204" pitchFamily="34" charset="0"/>
              <a:buChar char="•"/>
            </a:pPr>
            <a:r>
              <a:rPr lang="en-US" altLang="en-US" sz="1600" dirty="0"/>
              <a:t>≈10,000 EB-5 visas (≈3,333 investors)</a:t>
            </a:r>
          </a:p>
          <a:p>
            <a:pPr marL="285750" lvl="0" indent="-285750" fontAlgn="base">
              <a:spcBef>
                <a:spcPct val="20000"/>
              </a:spcBef>
              <a:buClr>
                <a:schemeClr val="tx2"/>
              </a:buClr>
              <a:buFont typeface="Arial" panose="020B0604020202020204" pitchFamily="34" charset="0"/>
              <a:buChar char="•"/>
            </a:pPr>
            <a:r>
              <a:rPr lang="en-US" altLang="en-US" sz="1600" dirty="0"/>
              <a:t>≈700 visas/country (≈233 investors)</a:t>
            </a:r>
          </a:p>
          <a:p>
            <a:pPr fontAlgn="base">
              <a:spcBef>
                <a:spcPct val="20000"/>
              </a:spcBef>
              <a:buClr>
                <a:schemeClr val="tx2"/>
              </a:buClr>
            </a:pPr>
            <a:r>
              <a:rPr lang="en-US" altLang="en-US" sz="1600" b="1" dirty="0">
                <a:solidFill>
                  <a:srgbClr val="0B3568"/>
                </a:solidFill>
              </a:rPr>
              <a:t>Backlog as of Q4 2017</a:t>
            </a:r>
          </a:p>
          <a:p>
            <a:pPr marL="285750" lvl="0" indent="-285750" fontAlgn="base">
              <a:spcBef>
                <a:spcPct val="20000"/>
              </a:spcBef>
              <a:buClr>
                <a:schemeClr val="tx2"/>
              </a:buClr>
              <a:buFont typeface="Arial" panose="020B0604020202020204" pitchFamily="34" charset="0"/>
              <a:buChar char="•"/>
            </a:pPr>
            <a:r>
              <a:rPr lang="en-US" altLang="en-US" sz="1600" dirty="0"/>
              <a:t>≈30,000 pending visa applications</a:t>
            </a:r>
          </a:p>
          <a:p>
            <a:pPr marL="285750" lvl="0" indent="-285750" fontAlgn="base">
              <a:spcBef>
                <a:spcPct val="20000"/>
              </a:spcBef>
              <a:buClr>
                <a:schemeClr val="tx2"/>
              </a:buClr>
              <a:buFont typeface="Arial" panose="020B0604020202020204" pitchFamily="34" charset="0"/>
              <a:buChar char="•"/>
            </a:pPr>
            <a:r>
              <a:rPr lang="en-US" altLang="en-US" sz="1600" dirty="0"/>
              <a:t>≈25,000 pending I-526 </a:t>
            </a:r>
          </a:p>
          <a:p>
            <a:pPr marL="285750" marR="0" lvl="0" indent="-285750" fontAlgn="base">
              <a:lnSpc>
                <a:spcPct val="100000"/>
              </a:lnSpc>
              <a:spcBef>
                <a:spcPct val="20000"/>
              </a:spcBef>
              <a:buClr>
                <a:schemeClr val="tx2"/>
              </a:buClr>
              <a:buSzTx/>
              <a:buFont typeface="Arial" panose="020B0604020202020204" pitchFamily="34" charset="0"/>
              <a:buChar char="•"/>
            </a:pPr>
            <a:r>
              <a:rPr lang="en-US" altLang="en-US" sz="1600" dirty="0"/>
              <a:t>Countries over/near limit: China, Vietnam, India, Brazil, Taiwan, South Korea</a:t>
            </a:r>
          </a:p>
          <a:p>
            <a:pPr fontAlgn="base">
              <a:spcBef>
                <a:spcPct val="20000"/>
              </a:spcBef>
              <a:buClr>
                <a:schemeClr val="tx2"/>
              </a:buClr>
            </a:pPr>
            <a:r>
              <a:rPr lang="en-US" altLang="en-US" sz="1600" b="1" dirty="0">
                <a:solidFill>
                  <a:srgbClr val="0B3568"/>
                </a:solidFill>
              </a:rPr>
              <a:t>Possible Changes</a:t>
            </a:r>
          </a:p>
          <a:p>
            <a:pPr marL="285750" marR="0" lvl="0" indent="-285750" fontAlgn="base">
              <a:lnSpc>
                <a:spcPct val="100000"/>
              </a:lnSpc>
              <a:spcBef>
                <a:spcPct val="20000"/>
              </a:spcBef>
              <a:buClr>
                <a:schemeClr val="tx2"/>
              </a:buClr>
              <a:buSzTx/>
              <a:buFont typeface="Arial" panose="020B0604020202020204" pitchFamily="34" charset="0"/>
              <a:buChar char="•"/>
            </a:pPr>
            <a:r>
              <a:rPr lang="en-US" altLang="en-US" sz="1600" dirty="0"/>
              <a:t>(+) Quota per investor, more visas</a:t>
            </a:r>
          </a:p>
          <a:p>
            <a:pPr marL="285750" marR="0" lvl="0" indent="-285750" fontAlgn="base">
              <a:lnSpc>
                <a:spcPct val="100000"/>
              </a:lnSpc>
              <a:spcBef>
                <a:spcPct val="20000"/>
              </a:spcBef>
              <a:buClr>
                <a:schemeClr val="tx2"/>
              </a:buClr>
              <a:buSzTx/>
              <a:buFont typeface="Arial" panose="020B0604020202020204" pitchFamily="34" charset="0"/>
              <a:buChar char="•"/>
            </a:pPr>
            <a:r>
              <a:rPr lang="en-US" altLang="en-US" sz="1600" dirty="0"/>
              <a:t>(-) Per-country limit, set-asides</a:t>
            </a:r>
          </a:p>
        </p:txBody>
      </p:sp>
      <p:cxnSp>
        <p:nvCxnSpPr>
          <p:cNvPr id="7" name="Straight Connector 6"/>
          <p:cNvCxnSpPr/>
          <p:nvPr/>
        </p:nvCxnSpPr>
        <p:spPr>
          <a:xfrm>
            <a:off x="0" y="1712478"/>
            <a:ext cx="12192000" cy="0"/>
          </a:xfrm>
          <a:prstGeom prst="line">
            <a:avLst/>
          </a:prstGeom>
          <a:ln>
            <a:solidFill>
              <a:srgbClr val="FDB414"/>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488561" y="2021949"/>
            <a:ext cx="7380821" cy="452081"/>
          </a:xfrm>
          <a:prstGeom prst="rect">
            <a:avLst/>
          </a:prstGeom>
          <a:solidFill>
            <a:srgbClr val="0064A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9"/>
          <p:cNvSpPr>
            <a:spLocks noChangeArrowheads="1"/>
          </p:cNvSpPr>
          <p:nvPr/>
        </p:nvSpPr>
        <p:spPr bwMode="auto">
          <a:xfrm>
            <a:off x="563594" y="2063323"/>
            <a:ext cx="60234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R="0" lvl="0" fontAlgn="base">
              <a:lnSpc>
                <a:spcPct val="100000"/>
              </a:lnSpc>
              <a:spcBef>
                <a:spcPct val="40000"/>
              </a:spcBef>
              <a:buClr>
                <a:schemeClr val="tx2"/>
              </a:buClr>
              <a:buSzTx/>
            </a:pPr>
            <a:r>
              <a:rPr lang="en-US" altLang="en-US" b="1" dirty="0">
                <a:solidFill>
                  <a:schemeClr val="bg1"/>
                </a:solidFill>
              </a:rPr>
              <a:t>I-526 Receipts</a:t>
            </a:r>
            <a:endParaRPr lang="en-US" altLang="en-US" dirty="0">
              <a:solidFill>
                <a:schemeClr val="bg1"/>
              </a:solidFill>
            </a:endParaRPr>
          </a:p>
        </p:txBody>
      </p:sp>
      <p:graphicFrame>
        <p:nvGraphicFramePr>
          <p:cNvPr id="18" name="Chart 17"/>
          <p:cNvGraphicFramePr/>
          <p:nvPr/>
        </p:nvGraphicFramePr>
        <p:xfrm>
          <a:off x="584144" y="3314700"/>
          <a:ext cx="7189655" cy="3001823"/>
        </p:xfrm>
        <a:graphic>
          <a:graphicData uri="http://schemas.openxmlformats.org/drawingml/2006/chart">
            <c:chart xmlns:c="http://schemas.openxmlformats.org/drawingml/2006/chart" xmlns:r="http://schemas.openxmlformats.org/officeDocument/2006/relationships" r:id="rId3"/>
          </a:graphicData>
        </a:graphic>
      </p:graphicFrame>
      <p:sp>
        <p:nvSpPr>
          <p:cNvPr id="19" name="Rectangle 29"/>
          <p:cNvSpPr>
            <a:spLocks noChangeArrowheads="1"/>
          </p:cNvSpPr>
          <p:nvPr/>
        </p:nvSpPr>
        <p:spPr bwMode="auto">
          <a:xfrm>
            <a:off x="4513784" y="2582269"/>
            <a:ext cx="3164432"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spAutoFit/>
          </a:bodyPr>
          <a:lstStyle/>
          <a:p>
            <a:pPr marR="0" lvl="0" fontAlgn="base">
              <a:lnSpc>
                <a:spcPct val="100000"/>
              </a:lnSpc>
              <a:spcBef>
                <a:spcPct val="20000"/>
              </a:spcBef>
              <a:buClr>
                <a:schemeClr val="tx2"/>
              </a:buClr>
              <a:buSzTx/>
            </a:pPr>
            <a:r>
              <a:rPr lang="en-US" altLang="en-US" sz="1000" dirty="0"/>
              <a:t>Actual number of I-526 petitions filed</a:t>
            </a:r>
          </a:p>
          <a:p>
            <a:pPr marR="0" lvl="0" fontAlgn="base">
              <a:lnSpc>
                <a:spcPct val="100000"/>
              </a:lnSpc>
              <a:spcBef>
                <a:spcPct val="20000"/>
              </a:spcBef>
              <a:buClr>
                <a:schemeClr val="tx2"/>
              </a:buClr>
              <a:buSzTx/>
            </a:pPr>
            <a:r>
              <a:rPr lang="en-US" altLang="en-US" sz="1000" dirty="0"/>
              <a:t>Sustainable number of I-526 receipts assuming annual visa quota of 10,000 and average 3 visa applications per petition</a:t>
            </a:r>
          </a:p>
        </p:txBody>
      </p:sp>
      <p:sp>
        <p:nvSpPr>
          <p:cNvPr id="20" name="Rectangle 19"/>
          <p:cNvSpPr/>
          <p:nvPr/>
        </p:nvSpPr>
        <p:spPr>
          <a:xfrm>
            <a:off x="4275534" y="2618708"/>
            <a:ext cx="192881" cy="10332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4276724" y="2859572"/>
            <a:ext cx="190500" cy="0"/>
          </a:xfrm>
          <a:prstGeom prst="line">
            <a:avLst/>
          </a:prstGeom>
          <a:ln w="12700">
            <a:solidFill>
              <a:srgbClr val="0064A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096000" y="2158378"/>
            <a:ext cx="5607438" cy="4192317"/>
          </a:xfrm>
          <a:prstGeom prst="rect">
            <a:avLst/>
          </a:prstGeom>
          <a:solidFill>
            <a:schemeClr val="bg1"/>
          </a:solidFill>
          <a:ln w="28575">
            <a:solidFill>
              <a:srgbClr val="0064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88562" y="2158378"/>
            <a:ext cx="5607438" cy="4192317"/>
          </a:xfrm>
          <a:prstGeom prst="rect">
            <a:avLst/>
          </a:prstGeom>
          <a:solidFill>
            <a:srgbClr val="0064A2"/>
          </a:solidFill>
          <a:ln w="28575">
            <a:solidFill>
              <a:srgbClr val="0064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29"/>
          <p:cNvSpPr>
            <a:spLocks noChangeArrowheads="1"/>
          </p:cNvSpPr>
          <p:nvPr/>
        </p:nvSpPr>
        <p:spPr bwMode="auto">
          <a:xfrm>
            <a:off x="812419" y="3087825"/>
            <a:ext cx="5175629" cy="3083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342900" marR="0" indent="-342900" fontAlgn="base">
              <a:lnSpc>
                <a:spcPct val="100000"/>
              </a:lnSpc>
              <a:spcBef>
                <a:spcPct val="40000"/>
              </a:spcBef>
              <a:spcAft>
                <a:spcPct val="0"/>
              </a:spcAft>
              <a:buClr>
                <a:schemeClr val="bg1"/>
              </a:buClr>
              <a:buSzTx/>
              <a:buFont typeface="+mj-lt"/>
              <a:buAutoNum type="alphaUcPeriod"/>
            </a:pPr>
            <a:r>
              <a:rPr lang="en-US" altLang="en-US" dirty="0">
                <a:solidFill>
                  <a:schemeClr val="bg1"/>
                </a:solidFill>
              </a:rPr>
              <a:t>Fewer prospective investors</a:t>
            </a:r>
          </a:p>
          <a:p>
            <a:pPr marL="342900" marR="0" indent="-342900" fontAlgn="base">
              <a:lnSpc>
                <a:spcPct val="100000"/>
              </a:lnSpc>
              <a:spcBef>
                <a:spcPct val="40000"/>
              </a:spcBef>
              <a:spcAft>
                <a:spcPct val="0"/>
              </a:spcAft>
              <a:buClr>
                <a:schemeClr val="bg1"/>
              </a:buClr>
              <a:buSzTx/>
              <a:buFont typeface="+mj-lt"/>
              <a:buAutoNum type="alphaUcPeriod"/>
            </a:pPr>
            <a:r>
              <a:rPr lang="en-US" altLang="en-US" dirty="0">
                <a:solidFill>
                  <a:schemeClr val="bg1"/>
                </a:solidFill>
              </a:rPr>
              <a:t>Limit on high-volume countries</a:t>
            </a:r>
          </a:p>
          <a:p>
            <a:pPr marL="342900" marR="0" indent="-342900" fontAlgn="base">
              <a:lnSpc>
                <a:spcPct val="100000"/>
              </a:lnSpc>
              <a:spcBef>
                <a:spcPct val="40000"/>
              </a:spcBef>
              <a:spcAft>
                <a:spcPct val="0"/>
              </a:spcAft>
              <a:buClr>
                <a:schemeClr val="bg1"/>
              </a:buClr>
              <a:buSzTx/>
              <a:buFont typeface="+mj-lt"/>
              <a:buAutoNum type="alphaUcPeriod"/>
            </a:pPr>
            <a:r>
              <a:rPr lang="en-US" altLang="en-US" dirty="0">
                <a:solidFill>
                  <a:schemeClr val="bg1"/>
                </a:solidFill>
              </a:rPr>
              <a:t>Stronger TEA incentives</a:t>
            </a:r>
          </a:p>
          <a:p>
            <a:pPr marL="342900" marR="0" indent="-342900" fontAlgn="base">
              <a:lnSpc>
                <a:spcPct val="100000"/>
              </a:lnSpc>
              <a:spcBef>
                <a:spcPct val="40000"/>
              </a:spcBef>
              <a:spcAft>
                <a:spcPct val="0"/>
              </a:spcAft>
              <a:buClr>
                <a:schemeClr val="bg1"/>
              </a:buClr>
              <a:buSzTx/>
              <a:buFont typeface="+mj-lt"/>
              <a:buAutoNum type="alphaUcPeriod"/>
            </a:pPr>
            <a:r>
              <a:rPr lang="en-US" altLang="en-US" dirty="0">
                <a:solidFill>
                  <a:schemeClr val="bg1"/>
                </a:solidFill>
              </a:rPr>
              <a:t>Fewer jobs required per EB-5 dollar</a:t>
            </a:r>
          </a:p>
          <a:p>
            <a:pPr marL="342900" marR="0" indent="-342900" fontAlgn="base">
              <a:lnSpc>
                <a:spcPct val="100000"/>
              </a:lnSpc>
              <a:spcBef>
                <a:spcPct val="40000"/>
              </a:spcBef>
              <a:spcAft>
                <a:spcPct val="0"/>
              </a:spcAft>
              <a:buClr>
                <a:schemeClr val="bg1"/>
              </a:buClr>
              <a:buSzTx/>
              <a:buFont typeface="+mj-lt"/>
              <a:buAutoNum type="alphaUcPeriod"/>
            </a:pPr>
            <a:r>
              <a:rPr lang="en-US" altLang="en-US" dirty="0">
                <a:solidFill>
                  <a:schemeClr val="bg1"/>
                </a:solidFill>
              </a:rPr>
              <a:t>More flexibility to change projects</a:t>
            </a:r>
          </a:p>
          <a:p>
            <a:pPr marL="342900" marR="0" indent="-342900" fontAlgn="base">
              <a:lnSpc>
                <a:spcPct val="100000"/>
              </a:lnSpc>
              <a:spcBef>
                <a:spcPct val="40000"/>
              </a:spcBef>
              <a:spcAft>
                <a:spcPct val="0"/>
              </a:spcAft>
              <a:buClr>
                <a:schemeClr val="bg1"/>
              </a:buClr>
              <a:buSzTx/>
              <a:buFont typeface="+mj-lt"/>
              <a:buAutoNum type="alphaUcPeriod"/>
            </a:pPr>
            <a:r>
              <a:rPr lang="en-US" altLang="en-US" dirty="0">
                <a:solidFill>
                  <a:schemeClr val="bg1"/>
                </a:solidFill>
              </a:rPr>
              <a:t>Cost of EB-5 capital</a:t>
            </a:r>
          </a:p>
          <a:p>
            <a:pPr marL="342900" marR="0" indent="-342900" fontAlgn="base">
              <a:lnSpc>
                <a:spcPct val="100000"/>
              </a:lnSpc>
              <a:spcBef>
                <a:spcPct val="40000"/>
              </a:spcBef>
              <a:spcAft>
                <a:spcPct val="0"/>
              </a:spcAft>
              <a:buClr>
                <a:schemeClr val="bg1"/>
              </a:buClr>
              <a:buSzTx/>
              <a:buFont typeface="+mj-lt"/>
              <a:buAutoNum type="alphaUcPeriod"/>
            </a:pPr>
            <a:r>
              <a:rPr lang="en-US" altLang="en-US" dirty="0">
                <a:solidFill>
                  <a:schemeClr val="bg1"/>
                </a:solidFill>
              </a:rPr>
              <a:t>Fewer regional centers &amp; offerings</a:t>
            </a:r>
          </a:p>
          <a:p>
            <a:pPr marL="342900" marR="0" indent="-342900" fontAlgn="base">
              <a:lnSpc>
                <a:spcPct val="100000"/>
              </a:lnSpc>
              <a:spcBef>
                <a:spcPct val="40000"/>
              </a:spcBef>
              <a:spcAft>
                <a:spcPct val="0"/>
              </a:spcAft>
              <a:buClr>
                <a:schemeClr val="bg1"/>
              </a:buClr>
              <a:buSzTx/>
              <a:buFont typeface="+mj-lt"/>
              <a:buAutoNum type="alphaUcPeriod"/>
            </a:pPr>
            <a:r>
              <a:rPr lang="en-US" altLang="en-US" dirty="0">
                <a:solidFill>
                  <a:schemeClr val="bg1"/>
                </a:solidFill>
              </a:rPr>
              <a:t>Faster &amp; more predictable processing</a:t>
            </a:r>
          </a:p>
        </p:txBody>
      </p:sp>
      <p:sp>
        <p:nvSpPr>
          <p:cNvPr id="9" name="Rectangle 29"/>
          <p:cNvSpPr>
            <a:spLocks noChangeArrowheads="1"/>
          </p:cNvSpPr>
          <p:nvPr/>
        </p:nvSpPr>
        <p:spPr bwMode="auto">
          <a:xfrm>
            <a:off x="6500298" y="3087825"/>
            <a:ext cx="4569244" cy="3083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285750" indent="-285750" fontAlgn="base">
              <a:spcBef>
                <a:spcPct val="40000"/>
              </a:spcBef>
              <a:spcAft>
                <a:spcPct val="0"/>
              </a:spcAft>
              <a:buClr>
                <a:schemeClr val="tx2"/>
              </a:buClr>
              <a:buFont typeface="Arial" panose="020B0604020202020204" pitchFamily="34" charset="0"/>
              <a:buChar char="•"/>
            </a:pPr>
            <a:r>
              <a:rPr lang="en-US" altLang="en-US" dirty="0"/>
              <a:t>Megaprojects (-)</a:t>
            </a:r>
          </a:p>
          <a:p>
            <a:pPr marL="285750" indent="-285750" fontAlgn="base">
              <a:spcBef>
                <a:spcPct val="40000"/>
              </a:spcBef>
              <a:spcAft>
                <a:spcPct val="0"/>
              </a:spcAft>
              <a:buClr>
                <a:schemeClr val="tx2"/>
              </a:buClr>
              <a:buFont typeface="Arial" panose="020B0604020202020204" pitchFamily="34" charset="0"/>
              <a:buChar char="•"/>
            </a:pPr>
            <a:r>
              <a:rPr lang="en-US" altLang="en-US" dirty="0"/>
              <a:t>Small business (-)</a:t>
            </a:r>
          </a:p>
          <a:p>
            <a:pPr marL="285750" indent="-285750" fontAlgn="base">
              <a:spcBef>
                <a:spcPct val="40000"/>
              </a:spcBef>
              <a:spcAft>
                <a:spcPct val="0"/>
              </a:spcAft>
              <a:buClr>
                <a:schemeClr val="tx2"/>
              </a:buClr>
              <a:buFont typeface="Arial" panose="020B0604020202020204" pitchFamily="34" charset="0"/>
              <a:buChar char="•"/>
            </a:pPr>
            <a:r>
              <a:rPr lang="en-US" altLang="en-US" dirty="0"/>
              <a:t>Projects outside Tier 1 cities (+/-)</a:t>
            </a:r>
          </a:p>
          <a:p>
            <a:pPr marL="285750" indent="-285750" fontAlgn="base">
              <a:spcBef>
                <a:spcPct val="40000"/>
              </a:spcBef>
              <a:spcAft>
                <a:spcPct val="0"/>
              </a:spcAft>
              <a:buClr>
                <a:schemeClr val="tx2"/>
              </a:buClr>
              <a:buFont typeface="Arial" panose="020B0604020202020204" pitchFamily="34" charset="0"/>
              <a:buChar char="•"/>
            </a:pPr>
            <a:r>
              <a:rPr lang="en-US" altLang="en-US" dirty="0"/>
              <a:t>Direct EB-5 (+/-)</a:t>
            </a:r>
          </a:p>
          <a:p>
            <a:pPr marL="285750" indent="-285750" fontAlgn="base">
              <a:spcBef>
                <a:spcPct val="40000"/>
              </a:spcBef>
              <a:spcAft>
                <a:spcPct val="0"/>
              </a:spcAft>
              <a:buClr>
                <a:schemeClr val="tx2"/>
              </a:buClr>
              <a:buFont typeface="Arial" panose="020B0604020202020204" pitchFamily="34" charset="0"/>
              <a:buChar char="•"/>
            </a:pPr>
            <a:r>
              <a:rPr lang="en-US" altLang="en-US" dirty="0"/>
              <a:t>Franchises (+/-)</a:t>
            </a:r>
          </a:p>
          <a:p>
            <a:pPr marL="285750" indent="-285750" fontAlgn="base">
              <a:spcBef>
                <a:spcPct val="40000"/>
              </a:spcBef>
              <a:spcAft>
                <a:spcPct val="0"/>
              </a:spcAft>
              <a:buClr>
                <a:schemeClr val="tx2"/>
              </a:buClr>
              <a:buFont typeface="Arial" panose="020B0604020202020204" pitchFamily="34" charset="0"/>
              <a:buChar char="•"/>
            </a:pPr>
            <a:r>
              <a:rPr lang="en-US" altLang="en-US" dirty="0"/>
              <a:t>Redeployment projects (+)</a:t>
            </a:r>
          </a:p>
          <a:p>
            <a:pPr marL="285750" indent="-285750" fontAlgn="base">
              <a:spcBef>
                <a:spcPct val="40000"/>
              </a:spcBef>
              <a:spcAft>
                <a:spcPct val="0"/>
              </a:spcAft>
              <a:buClr>
                <a:schemeClr val="tx2"/>
              </a:buClr>
              <a:buFont typeface="Arial" panose="020B0604020202020204" pitchFamily="34" charset="0"/>
              <a:buChar char="•"/>
            </a:pPr>
            <a:r>
              <a:rPr lang="en-US" altLang="en-US" dirty="0"/>
              <a:t>Non-real estate projects (+)</a:t>
            </a:r>
          </a:p>
          <a:p>
            <a:pPr marL="285750" indent="-285750" fontAlgn="base">
              <a:spcBef>
                <a:spcPct val="40000"/>
              </a:spcBef>
              <a:spcAft>
                <a:spcPct val="0"/>
              </a:spcAft>
              <a:buClr>
                <a:schemeClr val="tx2"/>
              </a:buClr>
              <a:buFont typeface="Arial" panose="020B0604020202020204" pitchFamily="34" charset="0"/>
              <a:buChar char="•"/>
            </a:pPr>
            <a:r>
              <a:rPr lang="en-US" altLang="en-US" dirty="0"/>
              <a:t>Projects that depend on EB-5 (+)</a:t>
            </a:r>
          </a:p>
        </p:txBody>
      </p:sp>
      <p:cxnSp>
        <p:nvCxnSpPr>
          <p:cNvPr id="7" name="Straight Connector 6"/>
          <p:cNvCxnSpPr/>
          <p:nvPr/>
        </p:nvCxnSpPr>
        <p:spPr>
          <a:xfrm>
            <a:off x="0" y="1712478"/>
            <a:ext cx="12192000" cy="0"/>
          </a:xfrm>
          <a:prstGeom prst="line">
            <a:avLst/>
          </a:prstGeom>
          <a:ln>
            <a:solidFill>
              <a:srgbClr val="FDB414"/>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711313" y="2347144"/>
            <a:ext cx="5377841" cy="574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096000" y="2347144"/>
            <a:ext cx="5377841" cy="574482"/>
          </a:xfrm>
          <a:prstGeom prst="rect">
            <a:avLst/>
          </a:prstGeom>
          <a:solidFill>
            <a:srgbClr val="006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799203" y="2495886"/>
            <a:ext cx="3215753" cy="276999"/>
          </a:xfrm>
          <a:prstGeom prst="rect">
            <a:avLst/>
          </a:prstGeom>
        </p:spPr>
        <p:txBody>
          <a:bodyPr wrap="none" lIns="0" tIns="0" rIns="0" bIns="0">
            <a:spAutoFit/>
          </a:bodyPr>
          <a:lstStyle/>
          <a:p>
            <a:pPr algn="ctr">
              <a:buClr>
                <a:schemeClr val="tx2"/>
              </a:buClr>
            </a:pPr>
            <a:r>
              <a:rPr lang="en-US" b="1" dirty="0">
                <a:solidFill>
                  <a:srgbClr val="002060"/>
                </a:solidFill>
              </a:rPr>
              <a:t>Potential Future Program Impacts</a:t>
            </a:r>
          </a:p>
        </p:txBody>
      </p:sp>
      <p:sp>
        <p:nvSpPr>
          <p:cNvPr id="15" name="Rectangle 14"/>
          <p:cNvSpPr/>
          <p:nvPr/>
        </p:nvSpPr>
        <p:spPr>
          <a:xfrm>
            <a:off x="7245044" y="2495886"/>
            <a:ext cx="3079754" cy="276999"/>
          </a:xfrm>
          <a:prstGeom prst="rect">
            <a:avLst/>
          </a:prstGeom>
        </p:spPr>
        <p:txBody>
          <a:bodyPr wrap="none" lIns="0" tIns="0" rIns="0" bIns="0">
            <a:spAutoFit/>
          </a:bodyPr>
          <a:lstStyle/>
          <a:p>
            <a:pPr algn="ctr">
              <a:buClr>
                <a:schemeClr val="tx2"/>
              </a:buClr>
            </a:pPr>
            <a:r>
              <a:rPr lang="en-US" b="1" dirty="0">
                <a:solidFill>
                  <a:schemeClr val="bg1"/>
                </a:solidFill>
              </a:rPr>
              <a:t>Potential Future Project Impacts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562" y="2138851"/>
            <a:ext cx="11214876" cy="914096"/>
          </a:xfrm>
        </p:spPr>
        <p:txBody>
          <a:bodyPr/>
          <a:lstStyle/>
          <a:p>
            <a:pPr algn="ctr"/>
            <a:r>
              <a:rPr lang="en-US" sz="6600" dirty="0">
                <a:solidFill>
                  <a:srgbClr val="0064A2"/>
                </a:solidFill>
              </a:rPr>
              <a:t>Questions?</a:t>
            </a:r>
          </a:p>
        </p:txBody>
      </p:sp>
      <p:pic>
        <p:nvPicPr>
          <p:cNvPr id="5" name="Graphic 4"/>
          <p:cNvPicPr>
            <a:picLocks noChangeAspect="1"/>
          </p:cNvPicPr>
          <p:nvPr/>
        </p:nvPicPr>
        <p:blipFill>
          <a:blip r:embed="rId3"/>
          <a:stretch>
            <a:fillRect/>
          </a:stretch>
        </p:blipFill>
        <p:spPr>
          <a:xfrm>
            <a:off x="4360069" y="3386136"/>
            <a:ext cx="3471863" cy="3471863"/>
          </a:xfrm>
          <a:prstGeom prst="rect">
            <a:avLst/>
          </a:prstGeom>
        </p:spPr>
      </p:pic>
      <p:cxnSp>
        <p:nvCxnSpPr>
          <p:cNvPr id="6" name="Straight Connector 5"/>
          <p:cNvCxnSpPr/>
          <p:nvPr/>
        </p:nvCxnSpPr>
        <p:spPr>
          <a:xfrm>
            <a:off x="0" y="1712478"/>
            <a:ext cx="12192000" cy="0"/>
          </a:xfrm>
          <a:prstGeom prst="line">
            <a:avLst/>
          </a:prstGeom>
          <a:ln>
            <a:solidFill>
              <a:srgbClr val="FDB414"/>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1230008" y="710185"/>
            <a:ext cx="15568784" cy="6681216"/>
          </a:xfrm>
          <a:prstGeom prst="rect">
            <a:avLst/>
          </a:prstGeom>
        </p:spPr>
      </p:pic>
      <p:sp>
        <p:nvSpPr>
          <p:cNvPr id="2" name="TextBox 1"/>
          <p:cNvSpPr txBox="1"/>
          <p:nvPr/>
        </p:nvSpPr>
        <p:spPr>
          <a:xfrm>
            <a:off x="3721552" y="2828375"/>
            <a:ext cx="4889048" cy="3162404"/>
          </a:xfrm>
          <a:prstGeom prst="rect">
            <a:avLst/>
          </a:prstGeom>
          <a:noFill/>
        </p:spPr>
        <p:txBody>
          <a:bodyPr wrap="square" rtlCol="0">
            <a:spAutoFit/>
          </a:bodyPr>
          <a:lstStyle/>
          <a:p>
            <a:pPr algn="ctr"/>
            <a:r>
              <a:rPr lang="en-US" sz="2400" b="1" u="sng" dirty="0">
                <a:solidFill>
                  <a:srgbClr val="BDA177"/>
                </a:solidFill>
                <a:latin typeface="Merriweather" charset="0"/>
                <a:ea typeface="Merriweather" charset="0"/>
                <a:cs typeface="Merriweather" charset="0"/>
              </a:rPr>
              <a:t>DISCLAIMER</a:t>
            </a:r>
          </a:p>
          <a:p>
            <a:pPr algn="ctr"/>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a:p>
            <a:pPr algn="ctr"/>
            <a:r>
              <a:rPr lang="en-US" sz="1600" dirty="0">
                <a:solidFill>
                  <a:schemeClr val="bg1">
                    <a:lumMod val="50000"/>
                  </a:schemeClr>
                </a:solidFill>
                <a:ea typeface="Roboto" charset="0"/>
                <a:cs typeface="Roboto" charset="0"/>
              </a:rPr>
              <a:t>This presentation outline and the presentation itself are for general education purposes only and are not intended to provide specific guidance or legal advice about what to do or not to do in any particular case. You should not rely on this general information to make decisions about specific immigration matters. If you are not yourself a lawyer, you should seek the assistance of an immigration lawyer to help you resolve these issues.</a:t>
            </a:r>
            <a:br>
              <a:rPr lang="en-US" sz="1600" dirty="0">
                <a:solidFill>
                  <a:schemeClr val="bg1">
                    <a:lumMod val="50000"/>
                  </a:schemeClr>
                </a:solidFill>
                <a:ea typeface="Roboto" charset="0"/>
                <a:cs typeface="Roboto" charset="0"/>
              </a:rPr>
            </a:br>
            <a:r>
              <a:rPr lang="en-US" sz="1600" dirty="0">
                <a:solidFill>
                  <a:schemeClr val="bg1">
                    <a:lumMod val="50000"/>
                  </a:schemeClr>
                </a:solidFill>
                <a:ea typeface="Roboto" charset="0"/>
                <a:cs typeface="Roboto" charset="0"/>
              </a:rPr>
              <a:t>Thank you.</a:t>
            </a:r>
          </a:p>
          <a:p>
            <a:endParaRPr lang="en-US" sz="13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8562" y="1828435"/>
            <a:ext cx="11214876" cy="4534265"/>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49860" y="4926675"/>
            <a:ext cx="2891417" cy="923330"/>
          </a:xfrm>
          <a:prstGeom prst="rect">
            <a:avLst/>
          </a:prstGeom>
          <a:noFill/>
        </p:spPr>
        <p:txBody>
          <a:bodyPr wrap="square" lIns="0" tIns="0" rIns="0" bIns="0" rtlCol="0">
            <a:spAutoFit/>
          </a:bodyPr>
          <a:lstStyle/>
          <a:p>
            <a:pPr algn="ctr">
              <a:spcAft>
                <a:spcPts val="600"/>
              </a:spcAft>
            </a:pPr>
            <a:r>
              <a:rPr lang="en-US" sz="2000" b="1" dirty="0">
                <a:solidFill>
                  <a:schemeClr val="accent2"/>
                </a:solidFill>
              </a:rPr>
              <a:t>Suzanne </a:t>
            </a:r>
            <a:r>
              <a:rPr lang="en-US" sz="2000" b="1" dirty="0" err="1">
                <a:solidFill>
                  <a:schemeClr val="accent2"/>
                </a:solidFill>
              </a:rPr>
              <a:t>Lazicki</a:t>
            </a:r>
            <a:r>
              <a:rPr lang="en-US" sz="2000" b="1" dirty="0">
                <a:solidFill>
                  <a:schemeClr val="accent2"/>
                </a:solidFill>
              </a:rPr>
              <a:t> </a:t>
            </a:r>
            <a:br>
              <a:rPr lang="en-US" sz="2000" b="1" dirty="0">
                <a:solidFill>
                  <a:srgbClr val="0064A2"/>
                </a:solidFill>
              </a:rPr>
            </a:br>
            <a:r>
              <a:rPr lang="en-US" sz="2000" b="1" dirty="0">
                <a:solidFill>
                  <a:srgbClr val="153D6E"/>
                </a:solidFill>
              </a:rPr>
              <a:t>President</a:t>
            </a:r>
            <a:br>
              <a:rPr lang="en-US" sz="2000" b="1" dirty="0">
                <a:solidFill>
                  <a:srgbClr val="153D6E"/>
                </a:solidFill>
              </a:rPr>
            </a:br>
            <a:r>
              <a:rPr lang="en-US" sz="2000" b="1" dirty="0">
                <a:solidFill>
                  <a:srgbClr val="153D6E"/>
                </a:solidFill>
              </a:rPr>
              <a:t>Lucid Professional Writing</a:t>
            </a:r>
          </a:p>
        </p:txBody>
      </p:sp>
      <p:pic>
        <p:nvPicPr>
          <p:cNvPr id="13" name="Picture 12" descr="Image result for Suzanne Lazicki"/>
          <p:cNvPicPr>
            <a:picLocks noChangeAspect="1" noChangeArrowheads="1"/>
          </p:cNvPicPr>
          <p:nvPr/>
        </p:nvPicPr>
        <p:blipFill rotWithShape="1">
          <a:blip r:embed="rId3" cstate="print"/>
          <a:srcRect/>
          <a:stretch>
            <a:fillRect/>
          </a:stretch>
        </p:blipFill>
        <p:spPr bwMode="auto">
          <a:xfrm>
            <a:off x="880883" y="1928192"/>
            <a:ext cx="2629370" cy="2633570"/>
          </a:xfrm>
          <a:custGeom>
            <a:avLst/>
            <a:gdLst>
              <a:gd name="connsiteX0" fmla="*/ 1300942 w 2601884"/>
              <a:gd name="connsiteY0" fmla="*/ 0 h 2606040"/>
              <a:gd name="connsiteX1" fmla="*/ 2601884 w 2601884"/>
              <a:gd name="connsiteY1" fmla="*/ 1303020 h 2606040"/>
              <a:gd name="connsiteX2" fmla="*/ 1300942 w 2601884"/>
              <a:gd name="connsiteY2" fmla="*/ 2606040 h 2606040"/>
              <a:gd name="connsiteX3" fmla="*/ 0 w 2601884"/>
              <a:gd name="connsiteY3" fmla="*/ 1303020 h 2606040"/>
              <a:gd name="connsiteX4" fmla="*/ 1300942 w 2601884"/>
              <a:gd name="connsiteY4" fmla="*/ 0 h 2606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1884" h="2606040">
                <a:moveTo>
                  <a:pt x="1300942" y="0"/>
                </a:moveTo>
                <a:cubicBezTo>
                  <a:pt x="2019432" y="0"/>
                  <a:pt x="2601884" y="583382"/>
                  <a:pt x="2601884" y="1303020"/>
                </a:cubicBezTo>
                <a:cubicBezTo>
                  <a:pt x="2601884" y="2022658"/>
                  <a:pt x="2019432" y="2606040"/>
                  <a:pt x="1300942" y="2606040"/>
                </a:cubicBezTo>
                <a:cubicBezTo>
                  <a:pt x="582452" y="2606040"/>
                  <a:pt x="0" y="2022658"/>
                  <a:pt x="0" y="1303020"/>
                </a:cubicBezTo>
                <a:cubicBezTo>
                  <a:pt x="0" y="583382"/>
                  <a:pt x="582452" y="0"/>
                  <a:pt x="1300942" y="0"/>
                </a:cubicBezTo>
                <a:close/>
              </a:path>
            </a:pathLst>
          </a:cu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4417024" y="1928192"/>
            <a:ext cx="7165375" cy="2646878"/>
          </a:xfrm>
          <a:prstGeom prst="rect">
            <a:avLst/>
          </a:prstGeom>
          <a:noFill/>
        </p:spPr>
        <p:txBody>
          <a:bodyPr wrap="square" lIns="0" tIns="0" rIns="0" bIns="0" rtlCol="0">
            <a:spAutoFit/>
          </a:bodyPr>
          <a:lstStyle/>
          <a:p>
            <a:pPr marL="285750" indent="-285750">
              <a:spcAft>
                <a:spcPts val="200"/>
              </a:spcAft>
              <a:buClr>
                <a:schemeClr val="tx2"/>
              </a:buClr>
              <a:buFont typeface="Arial" panose="020B0604020202020204" pitchFamily="34" charset="0"/>
              <a:buChar char="•"/>
            </a:pPr>
            <a:r>
              <a:rPr lang="en-US" dirty="0"/>
              <a:t>Lucid Professional Writing specializes in business plans for immigrant and non-immigrant investment</a:t>
            </a:r>
          </a:p>
          <a:p>
            <a:pPr marL="285750" indent="-285750">
              <a:spcAft>
                <a:spcPts val="200"/>
              </a:spcAft>
              <a:buClr>
                <a:schemeClr val="tx2"/>
              </a:buClr>
              <a:buFont typeface="Arial" panose="020B0604020202020204" pitchFamily="34" charset="0"/>
              <a:buChar char="•"/>
            </a:pPr>
            <a:r>
              <a:rPr lang="en-US" dirty="0"/>
              <a:t>Since 2010</a:t>
            </a:r>
          </a:p>
          <a:p>
            <a:pPr marL="285750" indent="-285750">
              <a:spcAft>
                <a:spcPts val="200"/>
              </a:spcAft>
              <a:buClr>
                <a:schemeClr val="tx2"/>
              </a:buClr>
              <a:buFont typeface="Arial" panose="020B0604020202020204" pitchFamily="34" charset="0"/>
              <a:buChar char="•"/>
            </a:pPr>
            <a:r>
              <a:rPr lang="en-US" dirty="0"/>
              <a:t>Author of business plans for over 150 EB-5 regional center projects and 90 direct EB-5 projects</a:t>
            </a:r>
          </a:p>
          <a:p>
            <a:pPr marL="285750" indent="-285750">
              <a:spcAft>
                <a:spcPts val="200"/>
              </a:spcAft>
              <a:buClr>
                <a:schemeClr val="tx2"/>
              </a:buClr>
              <a:buFont typeface="Arial" panose="020B0604020202020204" pitchFamily="34" charset="0"/>
              <a:buChar char="•"/>
            </a:pPr>
            <a:r>
              <a:rPr lang="en-US" dirty="0"/>
              <a:t>Industry thought leader</a:t>
            </a:r>
          </a:p>
          <a:p>
            <a:pPr marL="285750" indent="-285750">
              <a:spcAft>
                <a:spcPts val="200"/>
              </a:spcAft>
              <a:buClr>
                <a:schemeClr val="tx2"/>
              </a:buClr>
              <a:buFont typeface="Arial" panose="020B0604020202020204" pitchFamily="34" charset="0"/>
              <a:buChar char="•"/>
            </a:pPr>
            <a:r>
              <a:rPr lang="en-US" dirty="0"/>
              <a:t>Provides EB-5 news and analysis at https://blog.lucidtext.com/ </a:t>
            </a:r>
          </a:p>
          <a:p>
            <a:pPr marL="285750" indent="-285750">
              <a:spcAft>
                <a:spcPts val="200"/>
              </a:spcAft>
              <a:buClr>
                <a:schemeClr val="tx2"/>
              </a:buClr>
              <a:buFont typeface="Arial" panose="020B0604020202020204" pitchFamily="34" charset="0"/>
              <a:buChar char="•"/>
            </a:pPr>
            <a:r>
              <a:rPr lang="en-US" dirty="0"/>
              <a:t>MBA</a:t>
            </a:r>
          </a:p>
          <a:p>
            <a:pPr marL="285750" indent="-285750">
              <a:spcAft>
                <a:spcPts val="200"/>
              </a:spcAft>
              <a:buClr>
                <a:schemeClr val="tx2"/>
              </a:buClr>
              <a:buFont typeface="Arial" panose="020B0604020202020204" pitchFamily="34" charset="0"/>
              <a:buChar char="•"/>
            </a:pPr>
            <a:r>
              <a:rPr lang="en-US" dirty="0"/>
              <a:t>Top 5 service provider: EB-5 Investors Magazine, 2017 and 2018</a:t>
            </a:r>
          </a:p>
        </p:txBody>
      </p:sp>
      <p:sp>
        <p:nvSpPr>
          <p:cNvPr id="21" name="Rectangle 20"/>
          <p:cNvSpPr/>
          <p:nvPr/>
        </p:nvSpPr>
        <p:spPr>
          <a:xfrm rot="10800000" flipV="1">
            <a:off x="6897757" y="4922729"/>
            <a:ext cx="4533297" cy="1250602"/>
          </a:xfrm>
          <a:prstGeom prst="rect">
            <a:avLst/>
          </a:prstGeom>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7082855" y="4999834"/>
            <a:ext cx="4163101" cy="1096393"/>
            <a:chOff x="7097798" y="5004469"/>
            <a:chExt cx="4163101" cy="1096393"/>
          </a:xfrm>
        </p:grpSpPr>
        <p:sp>
          <p:nvSpPr>
            <p:cNvPr id="23" name="标题 5"/>
            <p:cNvSpPr txBox="1"/>
            <p:nvPr/>
          </p:nvSpPr>
          <p:spPr>
            <a:xfrm>
              <a:off x="7789156" y="5004469"/>
              <a:ext cx="3471743" cy="492443"/>
            </a:xfrm>
            <a:prstGeom prst="rect">
              <a:avLst/>
            </a:prstGeom>
          </p:spPr>
          <p:txBody>
            <a:bodyPr vert="horz" wrap="square" lIns="0" tIns="0" rIns="0" bIns="0" rtlCol="0" anchor="t" anchorCtr="0">
              <a:spAutoFit/>
            </a:bodyPr>
            <a:lstStyle>
              <a:lvl1pPr algn="l" defTabSz="914400" rtl="0" eaLnBrk="1" latinLnBrk="0" hangingPunct="1">
                <a:lnSpc>
                  <a:spcPts val="4600"/>
                </a:lnSpc>
                <a:spcBef>
                  <a:spcPct val="0"/>
                </a:spcBef>
                <a:buNone/>
                <a:defRPr sz="4000" b="1" kern="1200">
                  <a:solidFill>
                    <a:srgbClr val="2B347F"/>
                  </a:solidFill>
                  <a:latin typeface="+mj-lt"/>
                  <a:ea typeface="+mj-ea"/>
                  <a:cs typeface="+mj-cs"/>
                </a:defRPr>
              </a:lvl1pPr>
            </a:lstStyle>
            <a:p>
              <a:pPr>
                <a:lnSpc>
                  <a:spcPct val="100000"/>
                </a:lnSpc>
              </a:pPr>
              <a:r>
                <a:rPr lang="en-US" sz="1600" dirty="0">
                  <a:solidFill>
                    <a:schemeClr val="bg1"/>
                  </a:solidFill>
                  <a:latin typeface="+mn-lt"/>
                </a:rPr>
                <a:t>E-mail Me</a:t>
              </a:r>
              <a:endParaRPr lang="en-US" sz="1600" b="0" u="sng" dirty="0">
                <a:solidFill>
                  <a:schemeClr val="bg1"/>
                </a:solidFill>
                <a:latin typeface="+mn-lt"/>
              </a:endParaRPr>
            </a:p>
            <a:p>
              <a:pPr>
                <a:lnSpc>
                  <a:spcPct val="100000"/>
                </a:lnSpc>
              </a:pPr>
              <a:r>
                <a:rPr lang="en-US" sz="1600" b="0" u="sng" dirty="0">
                  <a:solidFill>
                    <a:schemeClr val="bg1"/>
                  </a:solidFill>
                  <a:latin typeface="+mn-lt"/>
                </a:rPr>
                <a:t>Suzanne@lucidtext.com</a:t>
              </a:r>
            </a:p>
          </p:txBody>
        </p:sp>
        <p:sp>
          <p:nvSpPr>
            <p:cNvPr id="24" name="标题 5"/>
            <p:cNvSpPr txBox="1"/>
            <p:nvPr/>
          </p:nvSpPr>
          <p:spPr>
            <a:xfrm>
              <a:off x="7789157" y="5608419"/>
              <a:ext cx="3126364" cy="492443"/>
            </a:xfrm>
            <a:prstGeom prst="rect">
              <a:avLst/>
            </a:prstGeom>
          </p:spPr>
          <p:txBody>
            <a:bodyPr vert="horz" wrap="square" lIns="0" tIns="0" rIns="0" bIns="0" rtlCol="0" anchor="t" anchorCtr="0">
              <a:spAutoFit/>
            </a:bodyPr>
            <a:lstStyle>
              <a:lvl1pPr algn="l" defTabSz="914400" rtl="0" eaLnBrk="1" latinLnBrk="0" hangingPunct="1">
                <a:lnSpc>
                  <a:spcPts val="4600"/>
                </a:lnSpc>
                <a:spcBef>
                  <a:spcPct val="0"/>
                </a:spcBef>
                <a:buNone/>
                <a:defRPr sz="4000" b="1" kern="1200">
                  <a:solidFill>
                    <a:srgbClr val="2B347F"/>
                  </a:solidFill>
                  <a:latin typeface="+mj-lt"/>
                  <a:ea typeface="+mj-ea"/>
                  <a:cs typeface="+mj-cs"/>
                </a:defRPr>
              </a:lvl1pPr>
            </a:lstStyle>
            <a:p>
              <a:pPr>
                <a:lnSpc>
                  <a:spcPct val="100000"/>
                </a:lnSpc>
              </a:pPr>
              <a:r>
                <a:rPr lang="en-US" sz="1600" dirty="0">
                  <a:solidFill>
                    <a:schemeClr val="bg1"/>
                  </a:solidFill>
                  <a:latin typeface="+mn-lt"/>
                </a:rPr>
                <a:t>Call Me</a:t>
              </a:r>
            </a:p>
            <a:p>
              <a:pPr>
                <a:lnSpc>
                  <a:spcPct val="100000"/>
                </a:lnSpc>
              </a:pPr>
              <a:r>
                <a:rPr lang="en-US" sz="1600" b="0" dirty="0">
                  <a:solidFill>
                    <a:schemeClr val="bg1"/>
                  </a:solidFill>
                  <a:latin typeface="+mn-lt"/>
                </a:rPr>
                <a:t>(626) 660-4030</a:t>
              </a:r>
            </a:p>
          </p:txBody>
        </p:sp>
        <p:sp>
          <p:nvSpPr>
            <p:cNvPr id="25" name="Freeform 24"/>
            <p:cNvSpPr>
              <a:spLocks noEditPoints="1"/>
            </p:cNvSpPr>
            <p:nvPr/>
          </p:nvSpPr>
          <p:spPr bwMode="auto">
            <a:xfrm>
              <a:off x="7097798" y="5049696"/>
              <a:ext cx="438658" cy="328694"/>
            </a:xfrm>
            <a:custGeom>
              <a:avLst/>
              <a:gdLst>
                <a:gd name="T0" fmla="*/ 3145 w 6558"/>
                <a:gd name="T1" fmla="*/ 3022 h 4914"/>
                <a:gd name="T2" fmla="*/ 3208 w 6558"/>
                <a:gd name="T3" fmla="*/ 3059 h 4914"/>
                <a:gd name="T4" fmla="*/ 3278 w 6558"/>
                <a:gd name="T5" fmla="*/ 3071 h 4914"/>
                <a:gd name="T6" fmla="*/ 3350 w 6558"/>
                <a:gd name="T7" fmla="*/ 3059 h 4914"/>
                <a:gd name="T8" fmla="*/ 3413 w 6558"/>
                <a:gd name="T9" fmla="*/ 3022 h 4914"/>
                <a:gd name="T10" fmla="*/ 6170 w 6558"/>
                <a:gd name="T11" fmla="*/ 4789 h 4914"/>
                <a:gd name="T12" fmla="*/ 6009 w 6558"/>
                <a:gd name="T13" fmla="*/ 4868 h 4914"/>
                <a:gd name="T14" fmla="*/ 5832 w 6558"/>
                <a:gd name="T15" fmla="*/ 4910 h 4914"/>
                <a:gd name="T16" fmla="*/ 820 w 6558"/>
                <a:gd name="T17" fmla="*/ 4914 h 4914"/>
                <a:gd name="T18" fmla="*/ 635 w 6558"/>
                <a:gd name="T19" fmla="*/ 4894 h 4914"/>
                <a:gd name="T20" fmla="*/ 465 w 6558"/>
                <a:gd name="T21" fmla="*/ 4833 h 4914"/>
                <a:gd name="T22" fmla="*/ 2484 w 6558"/>
                <a:gd name="T23" fmla="*/ 2445 h 4914"/>
                <a:gd name="T24" fmla="*/ 6474 w 6558"/>
                <a:gd name="T25" fmla="*/ 463 h 4914"/>
                <a:gd name="T26" fmla="*/ 6536 w 6558"/>
                <a:gd name="T27" fmla="*/ 632 h 4914"/>
                <a:gd name="T28" fmla="*/ 6558 w 6558"/>
                <a:gd name="T29" fmla="*/ 819 h 4914"/>
                <a:gd name="T30" fmla="*/ 6552 w 6558"/>
                <a:gd name="T31" fmla="*/ 4181 h 4914"/>
                <a:gd name="T32" fmla="*/ 6518 w 6558"/>
                <a:gd name="T33" fmla="*/ 4342 h 4914"/>
                <a:gd name="T34" fmla="*/ 6453 w 6558"/>
                <a:gd name="T35" fmla="*/ 4491 h 4914"/>
                <a:gd name="T36" fmla="*/ 6431 w 6558"/>
                <a:gd name="T37" fmla="*/ 384 h 4914"/>
                <a:gd name="T38" fmla="*/ 2176 w 6558"/>
                <a:gd name="T39" fmla="*/ 2175 h 4914"/>
                <a:gd name="T40" fmla="*/ 70 w 6558"/>
                <a:gd name="T41" fmla="*/ 4417 h 4914"/>
                <a:gd name="T42" fmla="*/ 18 w 6558"/>
                <a:gd name="T43" fmla="*/ 4262 h 4914"/>
                <a:gd name="T44" fmla="*/ 0 w 6558"/>
                <a:gd name="T45" fmla="*/ 4095 h 4914"/>
                <a:gd name="T46" fmla="*/ 6 w 6558"/>
                <a:gd name="T47" fmla="*/ 724 h 4914"/>
                <a:gd name="T48" fmla="*/ 48 w 6558"/>
                <a:gd name="T49" fmla="*/ 545 h 4914"/>
                <a:gd name="T50" fmla="*/ 127 w 6558"/>
                <a:gd name="T51" fmla="*/ 384 h 4914"/>
                <a:gd name="T52" fmla="*/ 5739 w 6558"/>
                <a:gd name="T53" fmla="*/ 0 h 4914"/>
                <a:gd name="T54" fmla="*/ 5904 w 6558"/>
                <a:gd name="T55" fmla="*/ 18 h 4914"/>
                <a:gd name="T56" fmla="*/ 6057 w 6558"/>
                <a:gd name="T57" fmla="*/ 68 h 4914"/>
                <a:gd name="T58" fmla="*/ 3278 w 6558"/>
                <a:gd name="T59" fmla="*/ 2594 h 4914"/>
                <a:gd name="T60" fmla="*/ 501 w 6558"/>
                <a:gd name="T61" fmla="*/ 68 h 4914"/>
                <a:gd name="T62" fmla="*/ 654 w 6558"/>
                <a:gd name="T63" fmla="*/ 18 h 4914"/>
                <a:gd name="T64" fmla="*/ 820 w 6558"/>
                <a:gd name="T65" fmla="*/ 0 h 4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558" h="4914">
                  <a:moveTo>
                    <a:pt x="2484" y="2445"/>
                  </a:moveTo>
                  <a:lnTo>
                    <a:pt x="3145" y="3022"/>
                  </a:lnTo>
                  <a:lnTo>
                    <a:pt x="3175" y="3043"/>
                  </a:lnTo>
                  <a:lnTo>
                    <a:pt x="3208" y="3059"/>
                  </a:lnTo>
                  <a:lnTo>
                    <a:pt x="3242" y="3069"/>
                  </a:lnTo>
                  <a:lnTo>
                    <a:pt x="3278" y="3071"/>
                  </a:lnTo>
                  <a:lnTo>
                    <a:pt x="3314" y="3069"/>
                  </a:lnTo>
                  <a:lnTo>
                    <a:pt x="3350" y="3059"/>
                  </a:lnTo>
                  <a:lnTo>
                    <a:pt x="3383" y="3043"/>
                  </a:lnTo>
                  <a:lnTo>
                    <a:pt x="3413" y="3022"/>
                  </a:lnTo>
                  <a:lnTo>
                    <a:pt x="4074" y="2445"/>
                  </a:lnTo>
                  <a:lnTo>
                    <a:pt x="6170" y="4789"/>
                  </a:lnTo>
                  <a:lnTo>
                    <a:pt x="6093" y="4833"/>
                  </a:lnTo>
                  <a:lnTo>
                    <a:pt x="6009" y="4868"/>
                  </a:lnTo>
                  <a:lnTo>
                    <a:pt x="5924" y="4894"/>
                  </a:lnTo>
                  <a:lnTo>
                    <a:pt x="5832" y="4910"/>
                  </a:lnTo>
                  <a:lnTo>
                    <a:pt x="5739" y="4914"/>
                  </a:lnTo>
                  <a:lnTo>
                    <a:pt x="820" y="4914"/>
                  </a:lnTo>
                  <a:lnTo>
                    <a:pt x="726" y="4910"/>
                  </a:lnTo>
                  <a:lnTo>
                    <a:pt x="635" y="4894"/>
                  </a:lnTo>
                  <a:lnTo>
                    <a:pt x="549" y="4868"/>
                  </a:lnTo>
                  <a:lnTo>
                    <a:pt x="465" y="4833"/>
                  </a:lnTo>
                  <a:lnTo>
                    <a:pt x="388" y="4789"/>
                  </a:lnTo>
                  <a:lnTo>
                    <a:pt x="2484" y="2445"/>
                  </a:lnTo>
                  <a:close/>
                  <a:moveTo>
                    <a:pt x="6431" y="384"/>
                  </a:moveTo>
                  <a:lnTo>
                    <a:pt x="6474" y="463"/>
                  </a:lnTo>
                  <a:lnTo>
                    <a:pt x="6508" y="545"/>
                  </a:lnTo>
                  <a:lnTo>
                    <a:pt x="6536" y="632"/>
                  </a:lnTo>
                  <a:lnTo>
                    <a:pt x="6552" y="724"/>
                  </a:lnTo>
                  <a:lnTo>
                    <a:pt x="6558" y="819"/>
                  </a:lnTo>
                  <a:lnTo>
                    <a:pt x="6558" y="4095"/>
                  </a:lnTo>
                  <a:lnTo>
                    <a:pt x="6552" y="4181"/>
                  </a:lnTo>
                  <a:lnTo>
                    <a:pt x="6540" y="4262"/>
                  </a:lnTo>
                  <a:lnTo>
                    <a:pt x="6518" y="4342"/>
                  </a:lnTo>
                  <a:lnTo>
                    <a:pt x="6488" y="4417"/>
                  </a:lnTo>
                  <a:lnTo>
                    <a:pt x="6453" y="4491"/>
                  </a:lnTo>
                  <a:lnTo>
                    <a:pt x="4382" y="2175"/>
                  </a:lnTo>
                  <a:lnTo>
                    <a:pt x="6431" y="384"/>
                  </a:lnTo>
                  <a:close/>
                  <a:moveTo>
                    <a:pt x="127" y="384"/>
                  </a:moveTo>
                  <a:lnTo>
                    <a:pt x="2176" y="2175"/>
                  </a:lnTo>
                  <a:lnTo>
                    <a:pt x="105" y="4491"/>
                  </a:lnTo>
                  <a:lnTo>
                    <a:pt x="70" y="4417"/>
                  </a:lnTo>
                  <a:lnTo>
                    <a:pt x="40" y="4342"/>
                  </a:lnTo>
                  <a:lnTo>
                    <a:pt x="18" y="4262"/>
                  </a:lnTo>
                  <a:lnTo>
                    <a:pt x="4" y="4181"/>
                  </a:lnTo>
                  <a:lnTo>
                    <a:pt x="0" y="4095"/>
                  </a:lnTo>
                  <a:lnTo>
                    <a:pt x="0" y="819"/>
                  </a:lnTo>
                  <a:lnTo>
                    <a:pt x="6" y="724"/>
                  </a:lnTo>
                  <a:lnTo>
                    <a:pt x="22" y="632"/>
                  </a:lnTo>
                  <a:lnTo>
                    <a:pt x="48" y="545"/>
                  </a:lnTo>
                  <a:lnTo>
                    <a:pt x="84" y="463"/>
                  </a:lnTo>
                  <a:lnTo>
                    <a:pt x="127" y="384"/>
                  </a:lnTo>
                  <a:close/>
                  <a:moveTo>
                    <a:pt x="820" y="0"/>
                  </a:moveTo>
                  <a:lnTo>
                    <a:pt x="5739" y="0"/>
                  </a:lnTo>
                  <a:lnTo>
                    <a:pt x="5822" y="4"/>
                  </a:lnTo>
                  <a:lnTo>
                    <a:pt x="5904" y="18"/>
                  </a:lnTo>
                  <a:lnTo>
                    <a:pt x="5981" y="40"/>
                  </a:lnTo>
                  <a:lnTo>
                    <a:pt x="6057" y="68"/>
                  </a:lnTo>
                  <a:lnTo>
                    <a:pt x="6128" y="103"/>
                  </a:lnTo>
                  <a:lnTo>
                    <a:pt x="3278" y="2594"/>
                  </a:lnTo>
                  <a:lnTo>
                    <a:pt x="430" y="103"/>
                  </a:lnTo>
                  <a:lnTo>
                    <a:pt x="501" y="68"/>
                  </a:lnTo>
                  <a:lnTo>
                    <a:pt x="577" y="40"/>
                  </a:lnTo>
                  <a:lnTo>
                    <a:pt x="654" y="18"/>
                  </a:lnTo>
                  <a:lnTo>
                    <a:pt x="736" y="4"/>
                  </a:lnTo>
                  <a:lnTo>
                    <a:pt x="820"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dirty="0"/>
            </a:p>
          </p:txBody>
        </p:sp>
        <p:sp>
          <p:nvSpPr>
            <p:cNvPr id="26" name="Freeform 100"/>
            <p:cNvSpPr>
              <a:spLocks noEditPoints="1"/>
            </p:cNvSpPr>
            <p:nvPr/>
          </p:nvSpPr>
          <p:spPr bwMode="auto">
            <a:xfrm>
              <a:off x="7183466" y="5608419"/>
              <a:ext cx="352990" cy="419740"/>
            </a:xfrm>
            <a:custGeom>
              <a:avLst/>
              <a:gdLst>
                <a:gd name="T0" fmla="*/ 88 w 154"/>
                <a:gd name="T1" fmla="*/ 12 h 183"/>
                <a:gd name="T2" fmla="*/ 39 w 154"/>
                <a:gd name="T3" fmla="*/ 14 h 183"/>
                <a:gd name="T4" fmla="*/ 39 w 154"/>
                <a:gd name="T5" fmla="*/ 170 h 183"/>
                <a:gd name="T6" fmla="*/ 87 w 154"/>
                <a:gd name="T7" fmla="*/ 172 h 183"/>
                <a:gd name="T8" fmla="*/ 92 w 154"/>
                <a:gd name="T9" fmla="*/ 159 h 183"/>
                <a:gd name="T10" fmla="*/ 81 w 154"/>
                <a:gd name="T11" fmla="*/ 128 h 183"/>
                <a:gd name="T12" fmla="*/ 73 w 154"/>
                <a:gd name="T13" fmla="*/ 124 h 183"/>
                <a:gd name="T14" fmla="*/ 49 w 154"/>
                <a:gd name="T15" fmla="*/ 134 h 183"/>
                <a:gd name="T16" fmla="*/ 42 w 154"/>
                <a:gd name="T17" fmla="*/ 92 h 183"/>
                <a:gd name="T18" fmla="*/ 49 w 154"/>
                <a:gd name="T19" fmla="*/ 50 h 183"/>
                <a:gd name="T20" fmla="*/ 74 w 154"/>
                <a:gd name="T21" fmla="*/ 61 h 183"/>
                <a:gd name="T22" fmla="*/ 83 w 154"/>
                <a:gd name="T23" fmla="*/ 57 h 183"/>
                <a:gd name="T24" fmla="*/ 93 w 154"/>
                <a:gd name="T25" fmla="*/ 25 h 183"/>
                <a:gd name="T26" fmla="*/ 88 w 154"/>
                <a:gd name="T27" fmla="*/ 12 h 183"/>
                <a:gd name="T28" fmla="*/ 101 w 154"/>
                <a:gd name="T29" fmla="*/ 68 h 183"/>
                <a:gd name="T30" fmla="*/ 108 w 154"/>
                <a:gd name="T31" fmla="*/ 92 h 183"/>
                <a:gd name="T32" fmla="*/ 101 w 154"/>
                <a:gd name="T33" fmla="*/ 116 h 183"/>
                <a:gd name="T34" fmla="*/ 113 w 154"/>
                <a:gd name="T35" fmla="*/ 127 h 183"/>
                <a:gd name="T36" fmla="*/ 124 w 154"/>
                <a:gd name="T37" fmla="*/ 92 h 183"/>
                <a:gd name="T38" fmla="*/ 113 w 154"/>
                <a:gd name="T39" fmla="*/ 57 h 183"/>
                <a:gd name="T40" fmla="*/ 101 w 154"/>
                <a:gd name="T41" fmla="*/ 68 h 183"/>
                <a:gd name="T42" fmla="*/ 135 w 154"/>
                <a:gd name="T43" fmla="*/ 34 h 183"/>
                <a:gd name="T44" fmla="*/ 124 w 154"/>
                <a:gd name="T45" fmla="*/ 46 h 183"/>
                <a:gd name="T46" fmla="*/ 138 w 154"/>
                <a:gd name="T47" fmla="*/ 92 h 183"/>
                <a:gd name="T48" fmla="*/ 124 w 154"/>
                <a:gd name="T49" fmla="*/ 138 h 183"/>
                <a:gd name="T50" fmla="*/ 135 w 154"/>
                <a:gd name="T51" fmla="*/ 150 h 183"/>
                <a:gd name="T52" fmla="*/ 154 w 154"/>
                <a:gd name="T53" fmla="*/ 92 h 183"/>
                <a:gd name="T54" fmla="*/ 135 w 154"/>
                <a:gd name="T55" fmla="*/ 34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4" h="183">
                  <a:moveTo>
                    <a:pt x="88" y="12"/>
                  </a:moveTo>
                  <a:cubicBezTo>
                    <a:pt x="79" y="8"/>
                    <a:pt x="53" y="0"/>
                    <a:pt x="39" y="14"/>
                  </a:cubicBezTo>
                  <a:cubicBezTo>
                    <a:pt x="0" y="54"/>
                    <a:pt x="0" y="132"/>
                    <a:pt x="39" y="170"/>
                  </a:cubicBezTo>
                  <a:cubicBezTo>
                    <a:pt x="53" y="183"/>
                    <a:pt x="78" y="177"/>
                    <a:pt x="87" y="172"/>
                  </a:cubicBezTo>
                  <a:cubicBezTo>
                    <a:pt x="92" y="170"/>
                    <a:pt x="94" y="164"/>
                    <a:pt x="92" y="159"/>
                  </a:cubicBezTo>
                  <a:cubicBezTo>
                    <a:pt x="81" y="128"/>
                    <a:pt x="81" y="128"/>
                    <a:pt x="81" y="128"/>
                  </a:cubicBezTo>
                  <a:cubicBezTo>
                    <a:pt x="80" y="124"/>
                    <a:pt x="76" y="122"/>
                    <a:pt x="73" y="124"/>
                  </a:cubicBezTo>
                  <a:cubicBezTo>
                    <a:pt x="49" y="134"/>
                    <a:pt x="49" y="134"/>
                    <a:pt x="49" y="134"/>
                  </a:cubicBezTo>
                  <a:cubicBezTo>
                    <a:pt x="49" y="134"/>
                    <a:pt x="42" y="118"/>
                    <a:pt x="42" y="92"/>
                  </a:cubicBezTo>
                  <a:cubicBezTo>
                    <a:pt x="42" y="66"/>
                    <a:pt x="49" y="50"/>
                    <a:pt x="49" y="50"/>
                  </a:cubicBezTo>
                  <a:cubicBezTo>
                    <a:pt x="74" y="61"/>
                    <a:pt x="74" y="61"/>
                    <a:pt x="74" y="61"/>
                  </a:cubicBezTo>
                  <a:cubicBezTo>
                    <a:pt x="78" y="63"/>
                    <a:pt x="81" y="61"/>
                    <a:pt x="83" y="57"/>
                  </a:cubicBezTo>
                  <a:cubicBezTo>
                    <a:pt x="93" y="25"/>
                    <a:pt x="93" y="25"/>
                    <a:pt x="93" y="25"/>
                  </a:cubicBezTo>
                  <a:cubicBezTo>
                    <a:pt x="95" y="20"/>
                    <a:pt x="93" y="14"/>
                    <a:pt x="88" y="12"/>
                  </a:cubicBezTo>
                  <a:close/>
                  <a:moveTo>
                    <a:pt x="101" y="68"/>
                  </a:moveTo>
                  <a:cubicBezTo>
                    <a:pt x="106" y="75"/>
                    <a:pt x="108" y="83"/>
                    <a:pt x="108" y="92"/>
                  </a:cubicBezTo>
                  <a:cubicBezTo>
                    <a:pt x="108" y="101"/>
                    <a:pt x="106" y="109"/>
                    <a:pt x="101" y="116"/>
                  </a:cubicBezTo>
                  <a:cubicBezTo>
                    <a:pt x="113" y="127"/>
                    <a:pt x="113" y="127"/>
                    <a:pt x="113" y="127"/>
                  </a:cubicBezTo>
                  <a:cubicBezTo>
                    <a:pt x="120" y="117"/>
                    <a:pt x="124" y="105"/>
                    <a:pt x="124" y="92"/>
                  </a:cubicBezTo>
                  <a:cubicBezTo>
                    <a:pt x="124" y="79"/>
                    <a:pt x="120" y="67"/>
                    <a:pt x="113" y="57"/>
                  </a:cubicBezTo>
                  <a:lnTo>
                    <a:pt x="101" y="68"/>
                  </a:lnTo>
                  <a:close/>
                  <a:moveTo>
                    <a:pt x="135" y="34"/>
                  </a:moveTo>
                  <a:cubicBezTo>
                    <a:pt x="124" y="46"/>
                    <a:pt x="124" y="46"/>
                    <a:pt x="124" y="46"/>
                  </a:cubicBezTo>
                  <a:cubicBezTo>
                    <a:pt x="133" y="59"/>
                    <a:pt x="138" y="75"/>
                    <a:pt x="138" y="92"/>
                  </a:cubicBezTo>
                  <a:cubicBezTo>
                    <a:pt x="138" y="109"/>
                    <a:pt x="133" y="125"/>
                    <a:pt x="124" y="138"/>
                  </a:cubicBezTo>
                  <a:cubicBezTo>
                    <a:pt x="135" y="150"/>
                    <a:pt x="135" y="150"/>
                    <a:pt x="135" y="150"/>
                  </a:cubicBezTo>
                  <a:cubicBezTo>
                    <a:pt x="147" y="133"/>
                    <a:pt x="154" y="113"/>
                    <a:pt x="154" y="92"/>
                  </a:cubicBezTo>
                  <a:cubicBezTo>
                    <a:pt x="154" y="71"/>
                    <a:pt x="147" y="51"/>
                    <a:pt x="135" y="34"/>
                  </a:cubicBezTo>
                  <a:close/>
                </a:path>
              </a:pathLst>
            </a:custGeom>
            <a:solidFill>
              <a:schemeClr val="bg1"/>
            </a:solidFill>
            <a:ln>
              <a:noFill/>
            </a:ln>
          </p:spPr>
          <p:txBody>
            <a:bodyPr vert="horz" wrap="square" lIns="91440" tIns="45720" rIns="91440" bIns="45720" numCol="1" anchor="t" anchorCtr="0" compatLnSpc="1"/>
            <a:lstStyle/>
            <a:p>
              <a:endParaRPr lang="en-US" dirty="0"/>
            </a:p>
          </p:txBody>
        </p:sp>
      </p:grpSp>
      <p:cxnSp>
        <p:nvCxnSpPr>
          <p:cNvPr id="29" name="Straight Connector 28"/>
          <p:cNvCxnSpPr/>
          <p:nvPr/>
        </p:nvCxnSpPr>
        <p:spPr>
          <a:xfrm>
            <a:off x="0" y="1712478"/>
            <a:ext cx="12192000" cy="0"/>
          </a:xfrm>
          <a:prstGeom prst="line">
            <a:avLst/>
          </a:prstGeom>
          <a:ln>
            <a:solidFill>
              <a:srgbClr val="FDB414"/>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2" hidden="1"/>
          <p:cNvPicPr/>
          <p:nvPr/>
        </p:nvPicPr>
        <p:blipFill>
          <a:blip r:embed="rId3"/>
          <a:stretch>
            <a:fillRect/>
          </a:stretch>
        </p:blipFill>
        <p:spPr>
          <a:xfrm>
            <a:off x="1525589" y="1589"/>
            <a:ext cx="1587" cy="1587"/>
          </a:xfrm>
          <a:prstGeom prst="rect">
            <a:avLst/>
          </a:prstGeom>
        </p:spPr>
      </p:pic>
      <p:sp>
        <p:nvSpPr>
          <p:cNvPr id="8" name="Rectangle 7"/>
          <p:cNvSpPr/>
          <p:nvPr/>
        </p:nvSpPr>
        <p:spPr>
          <a:xfrm>
            <a:off x="488562" y="1828435"/>
            <a:ext cx="11214876" cy="4534265"/>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noChangeArrowheads="1"/>
          </p:cNvPicPr>
          <p:nvPr/>
        </p:nvPicPr>
        <p:blipFill rotWithShape="1">
          <a:blip r:embed="rId4">
            <a:extLst>
              <a:ext uri="{28A0092B-C50C-407E-A947-70E740481C1C}">
                <a14:useLocalDpi xmlns:a14="http://schemas.microsoft.com/office/drawing/2010/main" val="0"/>
              </a:ext>
            </a:extLst>
          </a:blip>
          <a:srcRect t="5645" b="13816"/>
          <a:stretch>
            <a:fillRect/>
          </a:stretch>
        </p:blipFill>
        <p:spPr bwMode="auto">
          <a:xfrm>
            <a:off x="1019074" y="1928192"/>
            <a:ext cx="2427426" cy="2518108"/>
          </a:xfrm>
          <a:custGeom>
            <a:avLst/>
            <a:gdLst>
              <a:gd name="connsiteX0" fmla="*/ 1300942 w 2601884"/>
              <a:gd name="connsiteY0" fmla="*/ 0 h 2606040"/>
              <a:gd name="connsiteX1" fmla="*/ 2601884 w 2601884"/>
              <a:gd name="connsiteY1" fmla="*/ 1303020 h 2606040"/>
              <a:gd name="connsiteX2" fmla="*/ 1300942 w 2601884"/>
              <a:gd name="connsiteY2" fmla="*/ 2606040 h 2606040"/>
              <a:gd name="connsiteX3" fmla="*/ 0 w 2601884"/>
              <a:gd name="connsiteY3" fmla="*/ 1303020 h 2606040"/>
              <a:gd name="connsiteX4" fmla="*/ 1300942 w 2601884"/>
              <a:gd name="connsiteY4" fmla="*/ 0 h 2606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1884" h="2606040">
                <a:moveTo>
                  <a:pt x="1300942" y="0"/>
                </a:moveTo>
                <a:cubicBezTo>
                  <a:pt x="2019432" y="0"/>
                  <a:pt x="2601884" y="583382"/>
                  <a:pt x="2601884" y="1303020"/>
                </a:cubicBezTo>
                <a:cubicBezTo>
                  <a:pt x="2601884" y="2022658"/>
                  <a:pt x="2019432" y="2606040"/>
                  <a:pt x="1300942" y="2606040"/>
                </a:cubicBezTo>
                <a:cubicBezTo>
                  <a:pt x="582452" y="2606040"/>
                  <a:pt x="0" y="2022658"/>
                  <a:pt x="0" y="1303020"/>
                </a:cubicBezTo>
                <a:cubicBezTo>
                  <a:pt x="0" y="583382"/>
                  <a:pt x="582452" y="0"/>
                  <a:pt x="1300942" y="0"/>
                </a:cubicBezTo>
                <a:close/>
              </a:path>
            </a:pathLst>
          </a:cu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417024" y="1928192"/>
            <a:ext cx="7165375" cy="2990562"/>
          </a:xfrm>
          <a:prstGeom prst="rect">
            <a:avLst/>
          </a:prstGeom>
          <a:noFill/>
        </p:spPr>
        <p:txBody>
          <a:bodyPr wrap="square" lIns="0" tIns="0" rIns="0" bIns="0" rtlCol="0">
            <a:spAutoFit/>
          </a:bodyPr>
          <a:lstStyle/>
          <a:p>
            <a:pPr marL="225425" indent="-225425">
              <a:buClr>
                <a:schemeClr val="tx2"/>
              </a:buClr>
              <a:buFont typeface="Arial" panose="020B0604020202020204" pitchFamily="34" charset="0"/>
              <a:buChar char="•"/>
            </a:pPr>
            <a:r>
              <a:rPr lang="en-US" sz="1100" b="1" dirty="0">
                <a:solidFill>
                  <a:srgbClr val="0B3568"/>
                </a:solidFill>
              </a:rPr>
              <a:t>Rosenberg &amp; Estis P.C. is known for tenacious and successful representation in all aspects of commercial real estate. For 40+ years, the firm’s sole concentration has been real estate, giving its 80+ attorneys a vast breadth of knowledge and expertise in one of the most expensive and competitive markets in the country. Eric joined the firm in 2005.</a:t>
            </a:r>
          </a:p>
          <a:p>
            <a:pPr marL="225425" indent="-225425">
              <a:buClr>
                <a:schemeClr val="tx2"/>
              </a:buClr>
              <a:buFont typeface="Arial" panose="020B0604020202020204" pitchFamily="34" charset="0"/>
              <a:buChar char="•"/>
            </a:pPr>
            <a:r>
              <a:rPr lang="en-US" sz="1100" b="1" u="sng" dirty="0">
                <a:solidFill>
                  <a:srgbClr val="0B3568"/>
                </a:solidFill>
              </a:rPr>
              <a:t>Eric’s notable work: </a:t>
            </a:r>
            <a:endParaRPr lang="en-US" sz="1100" dirty="0">
              <a:solidFill>
                <a:srgbClr val="0B3568"/>
              </a:solidFill>
            </a:endParaRPr>
          </a:p>
          <a:p>
            <a:pPr marL="463550" lvl="1" indent="-238125">
              <a:spcBef>
                <a:spcPts val="200"/>
              </a:spcBef>
              <a:spcAft>
                <a:spcPts val="200"/>
              </a:spcAft>
              <a:buClr>
                <a:schemeClr val="tx2"/>
              </a:buClr>
              <a:buFont typeface="Helvetica" panose="020B0604020202020204" pitchFamily="34" charset="0"/>
              <a:buChar char="−"/>
            </a:pPr>
            <a:r>
              <a:rPr lang="en-US" sz="1100" dirty="0"/>
              <a:t>Lead counsel representing the EB-5 lender in a $279 million construction mezzanine loan for a mixed use (retail/hotel/residential condominium) project located in Chelsea, New York. </a:t>
            </a:r>
          </a:p>
          <a:p>
            <a:pPr marL="463550" lvl="1" indent="-238125">
              <a:spcBef>
                <a:spcPts val="200"/>
              </a:spcBef>
              <a:spcAft>
                <a:spcPts val="200"/>
              </a:spcAft>
              <a:buClr>
                <a:schemeClr val="tx2"/>
              </a:buClr>
              <a:buFont typeface="Helvetica" panose="020B0604020202020204" pitchFamily="34" charset="0"/>
              <a:buChar char="−"/>
            </a:pPr>
            <a:r>
              <a:rPr lang="en-US" sz="1100" dirty="0"/>
              <a:t>Lead counsel representing the EB-5 lender in a $249 million construction mezzanine loan for a redevelopment in downtown Brooklyn, New York.</a:t>
            </a:r>
          </a:p>
          <a:p>
            <a:pPr marL="463550" lvl="1" indent="-238125">
              <a:spcBef>
                <a:spcPts val="200"/>
              </a:spcBef>
              <a:spcAft>
                <a:spcPts val="200"/>
              </a:spcAft>
              <a:buClr>
                <a:schemeClr val="tx2"/>
              </a:buClr>
              <a:buFont typeface="Helvetica" panose="020B0604020202020204" pitchFamily="34" charset="0"/>
              <a:buChar char="−"/>
            </a:pPr>
            <a:r>
              <a:rPr lang="en-US" sz="1100" dirty="0"/>
              <a:t>Lead counsel representing the EB-5 lender in a $200 million construction mezzanine loan for a mixed-use (retail/hotel) project in the Times Square district in New York.</a:t>
            </a:r>
          </a:p>
          <a:p>
            <a:pPr marL="463550" lvl="1" indent="-238125">
              <a:spcBef>
                <a:spcPts val="200"/>
              </a:spcBef>
              <a:spcAft>
                <a:spcPts val="200"/>
              </a:spcAft>
              <a:buClr>
                <a:schemeClr val="tx2"/>
              </a:buClr>
              <a:buFont typeface="Helvetica" panose="020B0604020202020204" pitchFamily="34" charset="0"/>
              <a:buChar char="−"/>
            </a:pPr>
            <a:r>
              <a:rPr lang="en-US" sz="1100" dirty="0"/>
              <a:t>Lead counsel representing the EB-5 lender in a $96 million construction mezzanine loan for a mixed-use (retail/hotel) project in Boca Raton, Florida.</a:t>
            </a:r>
          </a:p>
          <a:p>
            <a:pPr marL="463550" lvl="1" indent="-238125">
              <a:spcBef>
                <a:spcPts val="200"/>
              </a:spcBef>
              <a:spcAft>
                <a:spcPts val="200"/>
              </a:spcAft>
              <a:buClr>
                <a:schemeClr val="tx2"/>
              </a:buClr>
              <a:buFont typeface="Helvetica" panose="020B0604020202020204" pitchFamily="34" charset="0"/>
              <a:buChar char="−"/>
            </a:pPr>
            <a:r>
              <a:rPr lang="en-US" sz="1100" dirty="0"/>
              <a:t>Lead counsel representing an EB-5 preferred equity investor in a $75 million investment in a mixed use (hotel/retail/condominium) project in West Hollywood, California.</a:t>
            </a:r>
          </a:p>
          <a:p>
            <a:pPr marL="463550" lvl="1" indent="-238125">
              <a:spcBef>
                <a:spcPts val="200"/>
              </a:spcBef>
              <a:spcAft>
                <a:spcPts val="200"/>
              </a:spcAft>
              <a:buClr>
                <a:schemeClr val="tx2"/>
              </a:buClr>
              <a:buFont typeface="Helvetica" panose="020B0604020202020204" pitchFamily="34" charset="0"/>
              <a:buChar char="−"/>
            </a:pPr>
            <a:r>
              <a:rPr lang="en-US" sz="1100" dirty="0"/>
              <a:t>Lead acquisition, development and finance counsel to developer in a $69 million senior construction and mezzanine loan in connection with a mixed use condominium development located on Wooster Street, New York</a:t>
            </a:r>
            <a:endParaRPr lang="en-US" sz="1400" dirty="0"/>
          </a:p>
        </p:txBody>
      </p:sp>
      <p:sp>
        <p:nvSpPr>
          <p:cNvPr id="11" name="TextBox 10"/>
          <p:cNvSpPr txBox="1"/>
          <p:nvPr/>
        </p:nvSpPr>
        <p:spPr>
          <a:xfrm>
            <a:off x="749860" y="4926675"/>
            <a:ext cx="2891417" cy="923330"/>
          </a:xfrm>
          <a:prstGeom prst="rect">
            <a:avLst/>
          </a:prstGeom>
          <a:noFill/>
        </p:spPr>
        <p:txBody>
          <a:bodyPr wrap="square" lIns="0" tIns="0" rIns="0" bIns="0" rtlCol="0">
            <a:spAutoFit/>
          </a:bodyPr>
          <a:lstStyle/>
          <a:p>
            <a:pPr algn="ctr">
              <a:spcAft>
                <a:spcPts val="600"/>
              </a:spcAft>
            </a:pPr>
            <a:r>
              <a:rPr lang="en-US" sz="2000" b="1" dirty="0">
                <a:solidFill>
                  <a:schemeClr val="accent2"/>
                </a:solidFill>
              </a:rPr>
              <a:t>Eric S. Orenstein</a:t>
            </a:r>
            <a:br>
              <a:rPr lang="en-US" sz="2000" b="1" dirty="0">
                <a:solidFill>
                  <a:srgbClr val="0064A2"/>
                </a:solidFill>
              </a:rPr>
            </a:br>
            <a:r>
              <a:rPr lang="en-US" sz="2000" b="1" dirty="0">
                <a:solidFill>
                  <a:srgbClr val="153D6E"/>
                </a:solidFill>
              </a:rPr>
              <a:t>Member,</a:t>
            </a:r>
            <a:br>
              <a:rPr lang="en-US" sz="2000" b="1" dirty="0">
                <a:solidFill>
                  <a:srgbClr val="153D6E"/>
                </a:solidFill>
              </a:rPr>
            </a:br>
            <a:r>
              <a:rPr lang="en-US" sz="2000" b="1" dirty="0">
                <a:solidFill>
                  <a:srgbClr val="153D6E"/>
                </a:solidFill>
              </a:rPr>
              <a:t>Rosenberg &amp; </a:t>
            </a:r>
            <a:r>
              <a:rPr lang="en-US" sz="2000" b="1" dirty="0" err="1">
                <a:solidFill>
                  <a:srgbClr val="153D6E"/>
                </a:solidFill>
              </a:rPr>
              <a:t>Estis</a:t>
            </a:r>
            <a:r>
              <a:rPr lang="en-US" sz="2000" b="1" dirty="0">
                <a:solidFill>
                  <a:srgbClr val="153D6E"/>
                </a:solidFill>
              </a:rPr>
              <a:t>, P.C.</a:t>
            </a:r>
          </a:p>
        </p:txBody>
      </p:sp>
      <p:sp>
        <p:nvSpPr>
          <p:cNvPr id="19" name="Rectangle 18"/>
          <p:cNvSpPr/>
          <p:nvPr/>
        </p:nvSpPr>
        <p:spPr>
          <a:xfrm rot="10800000" flipV="1">
            <a:off x="6897757" y="4922729"/>
            <a:ext cx="4533297" cy="1250602"/>
          </a:xfrm>
          <a:prstGeom prst="rect">
            <a:avLst/>
          </a:prstGeom>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7082855" y="4999834"/>
            <a:ext cx="4163101" cy="1096393"/>
            <a:chOff x="7097798" y="5004469"/>
            <a:chExt cx="4163101" cy="1096393"/>
          </a:xfrm>
        </p:grpSpPr>
        <p:sp>
          <p:nvSpPr>
            <p:cNvPr id="21" name="标题 5"/>
            <p:cNvSpPr txBox="1"/>
            <p:nvPr/>
          </p:nvSpPr>
          <p:spPr>
            <a:xfrm>
              <a:off x="7789156" y="5004469"/>
              <a:ext cx="3471743" cy="492443"/>
            </a:xfrm>
            <a:prstGeom prst="rect">
              <a:avLst/>
            </a:prstGeom>
          </p:spPr>
          <p:txBody>
            <a:bodyPr vert="horz" wrap="square" lIns="0" tIns="0" rIns="0" bIns="0" rtlCol="0" anchor="t" anchorCtr="0">
              <a:spAutoFit/>
            </a:bodyPr>
            <a:lstStyle>
              <a:lvl1pPr algn="l" defTabSz="914400" rtl="0" eaLnBrk="1" latinLnBrk="0" hangingPunct="1">
                <a:lnSpc>
                  <a:spcPts val="4600"/>
                </a:lnSpc>
                <a:spcBef>
                  <a:spcPct val="0"/>
                </a:spcBef>
                <a:buNone/>
                <a:defRPr sz="4000" b="1" kern="1200">
                  <a:solidFill>
                    <a:srgbClr val="2B347F"/>
                  </a:solidFill>
                  <a:latin typeface="+mj-lt"/>
                  <a:ea typeface="+mj-ea"/>
                  <a:cs typeface="+mj-cs"/>
                </a:defRPr>
              </a:lvl1pPr>
            </a:lstStyle>
            <a:p>
              <a:pPr>
                <a:lnSpc>
                  <a:spcPct val="100000"/>
                </a:lnSpc>
              </a:pPr>
              <a:r>
                <a:rPr lang="en-US" sz="1600" dirty="0">
                  <a:solidFill>
                    <a:schemeClr val="bg1"/>
                  </a:solidFill>
                  <a:latin typeface="+mn-lt"/>
                </a:rPr>
                <a:t>E-mail Me</a:t>
              </a:r>
              <a:endParaRPr lang="en-US" sz="1600" b="0" u="sng" dirty="0">
                <a:solidFill>
                  <a:schemeClr val="bg1"/>
                </a:solidFill>
                <a:latin typeface="+mn-lt"/>
              </a:endParaRPr>
            </a:p>
            <a:p>
              <a:pPr>
                <a:lnSpc>
                  <a:spcPct val="100000"/>
                </a:lnSpc>
              </a:pPr>
              <a:r>
                <a:rPr lang="en-US" sz="1600" b="0" u="sng" dirty="0">
                  <a:solidFill>
                    <a:schemeClr val="bg1"/>
                  </a:solidFill>
                  <a:latin typeface="+mn-lt"/>
                </a:rPr>
                <a:t>eorenstein@rosenbergestis.com</a:t>
              </a:r>
            </a:p>
          </p:txBody>
        </p:sp>
        <p:sp>
          <p:nvSpPr>
            <p:cNvPr id="22" name="标题 5"/>
            <p:cNvSpPr txBox="1"/>
            <p:nvPr/>
          </p:nvSpPr>
          <p:spPr>
            <a:xfrm>
              <a:off x="7789157" y="5608419"/>
              <a:ext cx="3126364" cy="492443"/>
            </a:xfrm>
            <a:prstGeom prst="rect">
              <a:avLst/>
            </a:prstGeom>
          </p:spPr>
          <p:txBody>
            <a:bodyPr vert="horz" wrap="square" lIns="0" tIns="0" rIns="0" bIns="0" rtlCol="0" anchor="t" anchorCtr="0">
              <a:spAutoFit/>
            </a:bodyPr>
            <a:lstStyle>
              <a:lvl1pPr algn="l" defTabSz="914400" rtl="0" eaLnBrk="1" latinLnBrk="0" hangingPunct="1">
                <a:lnSpc>
                  <a:spcPts val="4600"/>
                </a:lnSpc>
                <a:spcBef>
                  <a:spcPct val="0"/>
                </a:spcBef>
                <a:buNone/>
                <a:defRPr sz="4000" b="1" kern="1200">
                  <a:solidFill>
                    <a:srgbClr val="2B347F"/>
                  </a:solidFill>
                  <a:latin typeface="+mj-lt"/>
                  <a:ea typeface="+mj-ea"/>
                  <a:cs typeface="+mj-cs"/>
                </a:defRPr>
              </a:lvl1pPr>
            </a:lstStyle>
            <a:p>
              <a:pPr>
                <a:lnSpc>
                  <a:spcPct val="100000"/>
                </a:lnSpc>
              </a:pPr>
              <a:r>
                <a:rPr lang="en-US" sz="1600" dirty="0">
                  <a:solidFill>
                    <a:schemeClr val="bg1"/>
                  </a:solidFill>
                  <a:latin typeface="+mn-lt"/>
                </a:rPr>
                <a:t>Call Me</a:t>
              </a:r>
            </a:p>
            <a:p>
              <a:pPr>
                <a:lnSpc>
                  <a:spcPct val="100000"/>
                </a:lnSpc>
              </a:pPr>
              <a:r>
                <a:rPr lang="en-US" sz="1600" b="0" dirty="0">
                  <a:solidFill>
                    <a:schemeClr val="bg1"/>
                  </a:solidFill>
                  <a:latin typeface="+mn-lt"/>
                </a:rPr>
                <a:t>(212) 551-8438</a:t>
              </a:r>
            </a:p>
          </p:txBody>
        </p:sp>
        <p:sp>
          <p:nvSpPr>
            <p:cNvPr id="23" name="Freeform 24"/>
            <p:cNvSpPr>
              <a:spLocks noEditPoints="1"/>
            </p:cNvSpPr>
            <p:nvPr/>
          </p:nvSpPr>
          <p:spPr bwMode="auto">
            <a:xfrm>
              <a:off x="7097798" y="5049696"/>
              <a:ext cx="438658" cy="328694"/>
            </a:xfrm>
            <a:custGeom>
              <a:avLst/>
              <a:gdLst>
                <a:gd name="T0" fmla="*/ 3145 w 6558"/>
                <a:gd name="T1" fmla="*/ 3022 h 4914"/>
                <a:gd name="T2" fmla="*/ 3208 w 6558"/>
                <a:gd name="T3" fmla="*/ 3059 h 4914"/>
                <a:gd name="T4" fmla="*/ 3278 w 6558"/>
                <a:gd name="T5" fmla="*/ 3071 h 4914"/>
                <a:gd name="T6" fmla="*/ 3350 w 6558"/>
                <a:gd name="T7" fmla="*/ 3059 h 4914"/>
                <a:gd name="T8" fmla="*/ 3413 w 6558"/>
                <a:gd name="T9" fmla="*/ 3022 h 4914"/>
                <a:gd name="T10" fmla="*/ 6170 w 6558"/>
                <a:gd name="T11" fmla="*/ 4789 h 4914"/>
                <a:gd name="T12" fmla="*/ 6009 w 6558"/>
                <a:gd name="T13" fmla="*/ 4868 h 4914"/>
                <a:gd name="T14" fmla="*/ 5832 w 6558"/>
                <a:gd name="T15" fmla="*/ 4910 h 4914"/>
                <a:gd name="T16" fmla="*/ 820 w 6558"/>
                <a:gd name="T17" fmla="*/ 4914 h 4914"/>
                <a:gd name="T18" fmla="*/ 635 w 6558"/>
                <a:gd name="T19" fmla="*/ 4894 h 4914"/>
                <a:gd name="T20" fmla="*/ 465 w 6558"/>
                <a:gd name="T21" fmla="*/ 4833 h 4914"/>
                <a:gd name="T22" fmla="*/ 2484 w 6558"/>
                <a:gd name="T23" fmla="*/ 2445 h 4914"/>
                <a:gd name="T24" fmla="*/ 6474 w 6558"/>
                <a:gd name="T25" fmla="*/ 463 h 4914"/>
                <a:gd name="T26" fmla="*/ 6536 w 6558"/>
                <a:gd name="T27" fmla="*/ 632 h 4914"/>
                <a:gd name="T28" fmla="*/ 6558 w 6558"/>
                <a:gd name="T29" fmla="*/ 819 h 4914"/>
                <a:gd name="T30" fmla="*/ 6552 w 6558"/>
                <a:gd name="T31" fmla="*/ 4181 h 4914"/>
                <a:gd name="T32" fmla="*/ 6518 w 6558"/>
                <a:gd name="T33" fmla="*/ 4342 h 4914"/>
                <a:gd name="T34" fmla="*/ 6453 w 6558"/>
                <a:gd name="T35" fmla="*/ 4491 h 4914"/>
                <a:gd name="T36" fmla="*/ 6431 w 6558"/>
                <a:gd name="T37" fmla="*/ 384 h 4914"/>
                <a:gd name="T38" fmla="*/ 2176 w 6558"/>
                <a:gd name="T39" fmla="*/ 2175 h 4914"/>
                <a:gd name="T40" fmla="*/ 70 w 6558"/>
                <a:gd name="T41" fmla="*/ 4417 h 4914"/>
                <a:gd name="T42" fmla="*/ 18 w 6558"/>
                <a:gd name="T43" fmla="*/ 4262 h 4914"/>
                <a:gd name="T44" fmla="*/ 0 w 6558"/>
                <a:gd name="T45" fmla="*/ 4095 h 4914"/>
                <a:gd name="T46" fmla="*/ 6 w 6558"/>
                <a:gd name="T47" fmla="*/ 724 h 4914"/>
                <a:gd name="T48" fmla="*/ 48 w 6558"/>
                <a:gd name="T49" fmla="*/ 545 h 4914"/>
                <a:gd name="T50" fmla="*/ 127 w 6558"/>
                <a:gd name="T51" fmla="*/ 384 h 4914"/>
                <a:gd name="T52" fmla="*/ 5739 w 6558"/>
                <a:gd name="T53" fmla="*/ 0 h 4914"/>
                <a:gd name="T54" fmla="*/ 5904 w 6558"/>
                <a:gd name="T55" fmla="*/ 18 h 4914"/>
                <a:gd name="T56" fmla="*/ 6057 w 6558"/>
                <a:gd name="T57" fmla="*/ 68 h 4914"/>
                <a:gd name="T58" fmla="*/ 3278 w 6558"/>
                <a:gd name="T59" fmla="*/ 2594 h 4914"/>
                <a:gd name="T60" fmla="*/ 501 w 6558"/>
                <a:gd name="T61" fmla="*/ 68 h 4914"/>
                <a:gd name="T62" fmla="*/ 654 w 6558"/>
                <a:gd name="T63" fmla="*/ 18 h 4914"/>
                <a:gd name="T64" fmla="*/ 820 w 6558"/>
                <a:gd name="T65" fmla="*/ 0 h 4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558" h="4914">
                  <a:moveTo>
                    <a:pt x="2484" y="2445"/>
                  </a:moveTo>
                  <a:lnTo>
                    <a:pt x="3145" y="3022"/>
                  </a:lnTo>
                  <a:lnTo>
                    <a:pt x="3175" y="3043"/>
                  </a:lnTo>
                  <a:lnTo>
                    <a:pt x="3208" y="3059"/>
                  </a:lnTo>
                  <a:lnTo>
                    <a:pt x="3242" y="3069"/>
                  </a:lnTo>
                  <a:lnTo>
                    <a:pt x="3278" y="3071"/>
                  </a:lnTo>
                  <a:lnTo>
                    <a:pt x="3314" y="3069"/>
                  </a:lnTo>
                  <a:lnTo>
                    <a:pt x="3350" y="3059"/>
                  </a:lnTo>
                  <a:lnTo>
                    <a:pt x="3383" y="3043"/>
                  </a:lnTo>
                  <a:lnTo>
                    <a:pt x="3413" y="3022"/>
                  </a:lnTo>
                  <a:lnTo>
                    <a:pt x="4074" y="2445"/>
                  </a:lnTo>
                  <a:lnTo>
                    <a:pt x="6170" y="4789"/>
                  </a:lnTo>
                  <a:lnTo>
                    <a:pt x="6093" y="4833"/>
                  </a:lnTo>
                  <a:lnTo>
                    <a:pt x="6009" y="4868"/>
                  </a:lnTo>
                  <a:lnTo>
                    <a:pt x="5924" y="4894"/>
                  </a:lnTo>
                  <a:lnTo>
                    <a:pt x="5832" y="4910"/>
                  </a:lnTo>
                  <a:lnTo>
                    <a:pt x="5739" y="4914"/>
                  </a:lnTo>
                  <a:lnTo>
                    <a:pt x="820" y="4914"/>
                  </a:lnTo>
                  <a:lnTo>
                    <a:pt x="726" y="4910"/>
                  </a:lnTo>
                  <a:lnTo>
                    <a:pt x="635" y="4894"/>
                  </a:lnTo>
                  <a:lnTo>
                    <a:pt x="549" y="4868"/>
                  </a:lnTo>
                  <a:lnTo>
                    <a:pt x="465" y="4833"/>
                  </a:lnTo>
                  <a:lnTo>
                    <a:pt x="388" y="4789"/>
                  </a:lnTo>
                  <a:lnTo>
                    <a:pt x="2484" y="2445"/>
                  </a:lnTo>
                  <a:close/>
                  <a:moveTo>
                    <a:pt x="6431" y="384"/>
                  </a:moveTo>
                  <a:lnTo>
                    <a:pt x="6474" y="463"/>
                  </a:lnTo>
                  <a:lnTo>
                    <a:pt x="6508" y="545"/>
                  </a:lnTo>
                  <a:lnTo>
                    <a:pt x="6536" y="632"/>
                  </a:lnTo>
                  <a:lnTo>
                    <a:pt x="6552" y="724"/>
                  </a:lnTo>
                  <a:lnTo>
                    <a:pt x="6558" y="819"/>
                  </a:lnTo>
                  <a:lnTo>
                    <a:pt x="6558" y="4095"/>
                  </a:lnTo>
                  <a:lnTo>
                    <a:pt x="6552" y="4181"/>
                  </a:lnTo>
                  <a:lnTo>
                    <a:pt x="6540" y="4262"/>
                  </a:lnTo>
                  <a:lnTo>
                    <a:pt x="6518" y="4342"/>
                  </a:lnTo>
                  <a:lnTo>
                    <a:pt x="6488" y="4417"/>
                  </a:lnTo>
                  <a:lnTo>
                    <a:pt x="6453" y="4491"/>
                  </a:lnTo>
                  <a:lnTo>
                    <a:pt x="4382" y="2175"/>
                  </a:lnTo>
                  <a:lnTo>
                    <a:pt x="6431" y="384"/>
                  </a:lnTo>
                  <a:close/>
                  <a:moveTo>
                    <a:pt x="127" y="384"/>
                  </a:moveTo>
                  <a:lnTo>
                    <a:pt x="2176" y="2175"/>
                  </a:lnTo>
                  <a:lnTo>
                    <a:pt x="105" y="4491"/>
                  </a:lnTo>
                  <a:lnTo>
                    <a:pt x="70" y="4417"/>
                  </a:lnTo>
                  <a:lnTo>
                    <a:pt x="40" y="4342"/>
                  </a:lnTo>
                  <a:lnTo>
                    <a:pt x="18" y="4262"/>
                  </a:lnTo>
                  <a:lnTo>
                    <a:pt x="4" y="4181"/>
                  </a:lnTo>
                  <a:lnTo>
                    <a:pt x="0" y="4095"/>
                  </a:lnTo>
                  <a:lnTo>
                    <a:pt x="0" y="819"/>
                  </a:lnTo>
                  <a:lnTo>
                    <a:pt x="6" y="724"/>
                  </a:lnTo>
                  <a:lnTo>
                    <a:pt x="22" y="632"/>
                  </a:lnTo>
                  <a:lnTo>
                    <a:pt x="48" y="545"/>
                  </a:lnTo>
                  <a:lnTo>
                    <a:pt x="84" y="463"/>
                  </a:lnTo>
                  <a:lnTo>
                    <a:pt x="127" y="384"/>
                  </a:lnTo>
                  <a:close/>
                  <a:moveTo>
                    <a:pt x="820" y="0"/>
                  </a:moveTo>
                  <a:lnTo>
                    <a:pt x="5739" y="0"/>
                  </a:lnTo>
                  <a:lnTo>
                    <a:pt x="5822" y="4"/>
                  </a:lnTo>
                  <a:lnTo>
                    <a:pt x="5904" y="18"/>
                  </a:lnTo>
                  <a:lnTo>
                    <a:pt x="5981" y="40"/>
                  </a:lnTo>
                  <a:lnTo>
                    <a:pt x="6057" y="68"/>
                  </a:lnTo>
                  <a:lnTo>
                    <a:pt x="6128" y="103"/>
                  </a:lnTo>
                  <a:lnTo>
                    <a:pt x="3278" y="2594"/>
                  </a:lnTo>
                  <a:lnTo>
                    <a:pt x="430" y="103"/>
                  </a:lnTo>
                  <a:lnTo>
                    <a:pt x="501" y="68"/>
                  </a:lnTo>
                  <a:lnTo>
                    <a:pt x="577" y="40"/>
                  </a:lnTo>
                  <a:lnTo>
                    <a:pt x="654" y="18"/>
                  </a:lnTo>
                  <a:lnTo>
                    <a:pt x="736" y="4"/>
                  </a:lnTo>
                  <a:lnTo>
                    <a:pt x="820"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dirty="0"/>
            </a:p>
          </p:txBody>
        </p:sp>
        <p:sp>
          <p:nvSpPr>
            <p:cNvPr id="24" name="Freeform 100"/>
            <p:cNvSpPr>
              <a:spLocks noEditPoints="1"/>
            </p:cNvSpPr>
            <p:nvPr/>
          </p:nvSpPr>
          <p:spPr bwMode="auto">
            <a:xfrm>
              <a:off x="7183466" y="5608419"/>
              <a:ext cx="352990" cy="419740"/>
            </a:xfrm>
            <a:custGeom>
              <a:avLst/>
              <a:gdLst>
                <a:gd name="T0" fmla="*/ 88 w 154"/>
                <a:gd name="T1" fmla="*/ 12 h 183"/>
                <a:gd name="T2" fmla="*/ 39 w 154"/>
                <a:gd name="T3" fmla="*/ 14 h 183"/>
                <a:gd name="T4" fmla="*/ 39 w 154"/>
                <a:gd name="T5" fmla="*/ 170 h 183"/>
                <a:gd name="T6" fmla="*/ 87 w 154"/>
                <a:gd name="T7" fmla="*/ 172 h 183"/>
                <a:gd name="T8" fmla="*/ 92 w 154"/>
                <a:gd name="T9" fmla="*/ 159 h 183"/>
                <a:gd name="T10" fmla="*/ 81 w 154"/>
                <a:gd name="T11" fmla="*/ 128 h 183"/>
                <a:gd name="T12" fmla="*/ 73 w 154"/>
                <a:gd name="T13" fmla="*/ 124 h 183"/>
                <a:gd name="T14" fmla="*/ 49 w 154"/>
                <a:gd name="T15" fmla="*/ 134 h 183"/>
                <a:gd name="T16" fmla="*/ 42 w 154"/>
                <a:gd name="T17" fmla="*/ 92 h 183"/>
                <a:gd name="T18" fmla="*/ 49 w 154"/>
                <a:gd name="T19" fmla="*/ 50 h 183"/>
                <a:gd name="T20" fmla="*/ 74 w 154"/>
                <a:gd name="T21" fmla="*/ 61 h 183"/>
                <a:gd name="T22" fmla="*/ 83 w 154"/>
                <a:gd name="T23" fmla="*/ 57 h 183"/>
                <a:gd name="T24" fmla="*/ 93 w 154"/>
                <a:gd name="T25" fmla="*/ 25 h 183"/>
                <a:gd name="T26" fmla="*/ 88 w 154"/>
                <a:gd name="T27" fmla="*/ 12 h 183"/>
                <a:gd name="T28" fmla="*/ 101 w 154"/>
                <a:gd name="T29" fmla="*/ 68 h 183"/>
                <a:gd name="T30" fmla="*/ 108 w 154"/>
                <a:gd name="T31" fmla="*/ 92 h 183"/>
                <a:gd name="T32" fmla="*/ 101 w 154"/>
                <a:gd name="T33" fmla="*/ 116 h 183"/>
                <a:gd name="T34" fmla="*/ 113 w 154"/>
                <a:gd name="T35" fmla="*/ 127 h 183"/>
                <a:gd name="T36" fmla="*/ 124 w 154"/>
                <a:gd name="T37" fmla="*/ 92 h 183"/>
                <a:gd name="T38" fmla="*/ 113 w 154"/>
                <a:gd name="T39" fmla="*/ 57 h 183"/>
                <a:gd name="T40" fmla="*/ 101 w 154"/>
                <a:gd name="T41" fmla="*/ 68 h 183"/>
                <a:gd name="T42" fmla="*/ 135 w 154"/>
                <a:gd name="T43" fmla="*/ 34 h 183"/>
                <a:gd name="T44" fmla="*/ 124 w 154"/>
                <a:gd name="T45" fmla="*/ 46 h 183"/>
                <a:gd name="T46" fmla="*/ 138 w 154"/>
                <a:gd name="T47" fmla="*/ 92 h 183"/>
                <a:gd name="T48" fmla="*/ 124 w 154"/>
                <a:gd name="T49" fmla="*/ 138 h 183"/>
                <a:gd name="T50" fmla="*/ 135 w 154"/>
                <a:gd name="T51" fmla="*/ 150 h 183"/>
                <a:gd name="T52" fmla="*/ 154 w 154"/>
                <a:gd name="T53" fmla="*/ 92 h 183"/>
                <a:gd name="T54" fmla="*/ 135 w 154"/>
                <a:gd name="T55" fmla="*/ 34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4" h="183">
                  <a:moveTo>
                    <a:pt x="88" y="12"/>
                  </a:moveTo>
                  <a:cubicBezTo>
                    <a:pt x="79" y="8"/>
                    <a:pt x="53" y="0"/>
                    <a:pt x="39" y="14"/>
                  </a:cubicBezTo>
                  <a:cubicBezTo>
                    <a:pt x="0" y="54"/>
                    <a:pt x="0" y="132"/>
                    <a:pt x="39" y="170"/>
                  </a:cubicBezTo>
                  <a:cubicBezTo>
                    <a:pt x="53" y="183"/>
                    <a:pt x="78" y="177"/>
                    <a:pt x="87" y="172"/>
                  </a:cubicBezTo>
                  <a:cubicBezTo>
                    <a:pt x="92" y="170"/>
                    <a:pt x="94" y="164"/>
                    <a:pt x="92" y="159"/>
                  </a:cubicBezTo>
                  <a:cubicBezTo>
                    <a:pt x="81" y="128"/>
                    <a:pt x="81" y="128"/>
                    <a:pt x="81" y="128"/>
                  </a:cubicBezTo>
                  <a:cubicBezTo>
                    <a:pt x="80" y="124"/>
                    <a:pt x="76" y="122"/>
                    <a:pt x="73" y="124"/>
                  </a:cubicBezTo>
                  <a:cubicBezTo>
                    <a:pt x="49" y="134"/>
                    <a:pt x="49" y="134"/>
                    <a:pt x="49" y="134"/>
                  </a:cubicBezTo>
                  <a:cubicBezTo>
                    <a:pt x="49" y="134"/>
                    <a:pt x="42" y="118"/>
                    <a:pt x="42" y="92"/>
                  </a:cubicBezTo>
                  <a:cubicBezTo>
                    <a:pt x="42" y="66"/>
                    <a:pt x="49" y="50"/>
                    <a:pt x="49" y="50"/>
                  </a:cubicBezTo>
                  <a:cubicBezTo>
                    <a:pt x="74" y="61"/>
                    <a:pt x="74" y="61"/>
                    <a:pt x="74" y="61"/>
                  </a:cubicBezTo>
                  <a:cubicBezTo>
                    <a:pt x="78" y="63"/>
                    <a:pt x="81" y="61"/>
                    <a:pt x="83" y="57"/>
                  </a:cubicBezTo>
                  <a:cubicBezTo>
                    <a:pt x="93" y="25"/>
                    <a:pt x="93" y="25"/>
                    <a:pt x="93" y="25"/>
                  </a:cubicBezTo>
                  <a:cubicBezTo>
                    <a:pt x="95" y="20"/>
                    <a:pt x="93" y="14"/>
                    <a:pt x="88" y="12"/>
                  </a:cubicBezTo>
                  <a:close/>
                  <a:moveTo>
                    <a:pt x="101" y="68"/>
                  </a:moveTo>
                  <a:cubicBezTo>
                    <a:pt x="106" y="75"/>
                    <a:pt x="108" y="83"/>
                    <a:pt x="108" y="92"/>
                  </a:cubicBezTo>
                  <a:cubicBezTo>
                    <a:pt x="108" y="101"/>
                    <a:pt x="106" y="109"/>
                    <a:pt x="101" y="116"/>
                  </a:cubicBezTo>
                  <a:cubicBezTo>
                    <a:pt x="113" y="127"/>
                    <a:pt x="113" y="127"/>
                    <a:pt x="113" y="127"/>
                  </a:cubicBezTo>
                  <a:cubicBezTo>
                    <a:pt x="120" y="117"/>
                    <a:pt x="124" y="105"/>
                    <a:pt x="124" y="92"/>
                  </a:cubicBezTo>
                  <a:cubicBezTo>
                    <a:pt x="124" y="79"/>
                    <a:pt x="120" y="67"/>
                    <a:pt x="113" y="57"/>
                  </a:cubicBezTo>
                  <a:lnTo>
                    <a:pt x="101" y="68"/>
                  </a:lnTo>
                  <a:close/>
                  <a:moveTo>
                    <a:pt x="135" y="34"/>
                  </a:moveTo>
                  <a:cubicBezTo>
                    <a:pt x="124" y="46"/>
                    <a:pt x="124" y="46"/>
                    <a:pt x="124" y="46"/>
                  </a:cubicBezTo>
                  <a:cubicBezTo>
                    <a:pt x="133" y="59"/>
                    <a:pt x="138" y="75"/>
                    <a:pt x="138" y="92"/>
                  </a:cubicBezTo>
                  <a:cubicBezTo>
                    <a:pt x="138" y="109"/>
                    <a:pt x="133" y="125"/>
                    <a:pt x="124" y="138"/>
                  </a:cubicBezTo>
                  <a:cubicBezTo>
                    <a:pt x="135" y="150"/>
                    <a:pt x="135" y="150"/>
                    <a:pt x="135" y="150"/>
                  </a:cubicBezTo>
                  <a:cubicBezTo>
                    <a:pt x="147" y="133"/>
                    <a:pt x="154" y="113"/>
                    <a:pt x="154" y="92"/>
                  </a:cubicBezTo>
                  <a:cubicBezTo>
                    <a:pt x="154" y="71"/>
                    <a:pt x="147" y="51"/>
                    <a:pt x="135" y="34"/>
                  </a:cubicBezTo>
                  <a:close/>
                </a:path>
              </a:pathLst>
            </a:custGeom>
            <a:solidFill>
              <a:schemeClr val="bg1"/>
            </a:solidFill>
            <a:ln>
              <a:noFill/>
            </a:ln>
          </p:spPr>
          <p:txBody>
            <a:bodyPr vert="horz" wrap="square" lIns="91440" tIns="45720" rIns="91440" bIns="45720" numCol="1" anchor="t" anchorCtr="0" compatLnSpc="1"/>
            <a:lstStyle/>
            <a:p>
              <a:endParaRPr lang="en-US" dirty="0"/>
            </a:p>
          </p:txBody>
        </p:sp>
      </p:grpSp>
      <p:cxnSp>
        <p:nvCxnSpPr>
          <p:cNvPr id="25" name="Straight Connector 24"/>
          <p:cNvCxnSpPr/>
          <p:nvPr/>
        </p:nvCxnSpPr>
        <p:spPr>
          <a:xfrm>
            <a:off x="0" y="1712478"/>
            <a:ext cx="12192000" cy="0"/>
          </a:xfrm>
          <a:prstGeom prst="line">
            <a:avLst/>
          </a:prstGeom>
          <a:ln>
            <a:solidFill>
              <a:srgbClr val="FDB414"/>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88562" y="1828435"/>
            <a:ext cx="11214876" cy="4534265"/>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417024" y="1928192"/>
            <a:ext cx="7165375" cy="2523768"/>
          </a:xfrm>
          <a:prstGeom prst="rect">
            <a:avLst/>
          </a:prstGeom>
          <a:noFill/>
        </p:spPr>
        <p:txBody>
          <a:bodyPr wrap="square" lIns="0" tIns="0" rIns="0" bIns="0" rtlCol="0">
            <a:spAutoFit/>
          </a:bodyPr>
          <a:lstStyle/>
          <a:p>
            <a:pPr marL="285750" indent="-285750">
              <a:spcAft>
                <a:spcPts val="200"/>
              </a:spcAft>
              <a:buClr>
                <a:schemeClr val="tx2"/>
              </a:buClr>
              <a:buFont typeface="Arial" panose="020B0604020202020204" pitchFamily="34" charset="0"/>
              <a:buChar char="•"/>
            </a:pPr>
            <a:r>
              <a:rPr lang="en-US" sz="1400" dirty="0"/>
              <a:t>EB5 Affiliate Network (EB5AN) is a national EB-5 regional center operator, consulting firm and asset manager with 15 approved regional centers covering 27 full states; 300+ EB-5 project transactions since 2013 with 100% USCIS approval</a:t>
            </a:r>
          </a:p>
          <a:p>
            <a:pPr marL="285750" indent="-285750">
              <a:spcAft>
                <a:spcPts val="200"/>
              </a:spcAft>
              <a:buClr>
                <a:schemeClr val="tx2"/>
              </a:buClr>
              <a:buFont typeface="Arial" panose="020B0604020202020204" pitchFamily="34" charset="0"/>
              <a:buChar char="•"/>
            </a:pPr>
            <a:r>
              <a:rPr lang="en-US" sz="1400" dirty="0"/>
              <a:t>EB5AN supports EB-5 project developers and investors by providing a turnkey EB-5 project documentation solution and immediate regional center sponsorship to qualified projects</a:t>
            </a:r>
          </a:p>
          <a:p>
            <a:pPr marL="285750" indent="-285750">
              <a:spcAft>
                <a:spcPts val="200"/>
              </a:spcAft>
              <a:buClr>
                <a:schemeClr val="tx2"/>
              </a:buClr>
              <a:buFont typeface="Arial" panose="020B0604020202020204" pitchFamily="34" charset="0"/>
              <a:buChar char="•"/>
            </a:pPr>
            <a:r>
              <a:rPr lang="en-US" sz="1400" dirty="0"/>
              <a:t>Previously served as the Director of Corporate Strategy and Expansion for Golfer Jack Nicklaus </a:t>
            </a:r>
          </a:p>
          <a:p>
            <a:pPr marL="285750" indent="-285750">
              <a:spcAft>
                <a:spcPts val="200"/>
              </a:spcAft>
              <a:buClr>
                <a:schemeClr val="tx2"/>
              </a:buClr>
              <a:buFont typeface="Arial" panose="020B0604020202020204" pitchFamily="34" charset="0"/>
              <a:buChar char="•"/>
            </a:pPr>
            <a:r>
              <a:rPr lang="en-US" sz="1400" dirty="0"/>
              <a:t>Previously employed by the Boston Consulting Group (BCG), one of the top management consulting firms</a:t>
            </a:r>
          </a:p>
          <a:p>
            <a:pPr marL="285750" indent="-285750">
              <a:spcAft>
                <a:spcPts val="200"/>
              </a:spcAft>
              <a:buClr>
                <a:schemeClr val="tx2"/>
              </a:buClr>
              <a:buFont typeface="Arial" panose="020B0604020202020204" pitchFamily="34" charset="0"/>
              <a:buChar char="•"/>
            </a:pPr>
            <a:r>
              <a:rPr lang="en-US" sz="1400" dirty="0"/>
              <a:t>Forbes Magazine 30 Under 30 National Winner </a:t>
            </a:r>
          </a:p>
          <a:p>
            <a:pPr marL="285750" indent="-285750">
              <a:spcAft>
                <a:spcPts val="200"/>
              </a:spcAft>
              <a:buClr>
                <a:schemeClr val="tx2"/>
              </a:buClr>
              <a:buFont typeface="Arial" panose="020B0604020202020204" pitchFamily="34" charset="0"/>
              <a:buChar char="•"/>
            </a:pPr>
            <a:r>
              <a:rPr lang="en-US" sz="1400" dirty="0"/>
              <a:t>B.A. in Economics from Yale University</a:t>
            </a:r>
          </a:p>
          <a:p>
            <a:pPr marL="285750" indent="-285750">
              <a:spcAft>
                <a:spcPts val="200"/>
              </a:spcAft>
              <a:buClr>
                <a:schemeClr val="tx2"/>
              </a:buClr>
              <a:buFont typeface="Arial" panose="020B0604020202020204" pitchFamily="34" charset="0"/>
              <a:buChar char="•"/>
            </a:pPr>
            <a:r>
              <a:rPr lang="en-US" sz="1400" dirty="0"/>
              <a:t>M.B.A. in from Stanford University</a:t>
            </a:r>
          </a:p>
        </p:txBody>
      </p:sp>
      <p:pic>
        <p:nvPicPr>
          <p:cNvPr id="17" name="Picture 16"/>
          <p:cNvPicPr/>
          <p:nvPr/>
        </p:nvPicPr>
        <p:blipFill rotWithShape="1">
          <a:blip r:embed="rId2" cstate="print">
            <a:extLst>
              <a:ext uri="{28A0092B-C50C-407E-A947-70E740481C1C}">
                <a14:useLocalDpi xmlns:a14="http://schemas.microsoft.com/office/drawing/2010/main" val="0"/>
              </a:ext>
            </a:extLst>
          </a:blip>
          <a:srcRect l="5917" t="9233" r="44212" b="24209"/>
          <a:stretch>
            <a:fillRect/>
          </a:stretch>
        </p:blipFill>
        <p:spPr>
          <a:xfrm>
            <a:off x="1054440" y="2035446"/>
            <a:ext cx="2412660" cy="2416514"/>
          </a:xfrm>
          <a:custGeom>
            <a:avLst/>
            <a:gdLst>
              <a:gd name="connsiteX0" fmla="*/ 1300942 w 2601884"/>
              <a:gd name="connsiteY0" fmla="*/ 0 h 2606040"/>
              <a:gd name="connsiteX1" fmla="*/ 2601884 w 2601884"/>
              <a:gd name="connsiteY1" fmla="*/ 1303020 h 2606040"/>
              <a:gd name="connsiteX2" fmla="*/ 1300942 w 2601884"/>
              <a:gd name="connsiteY2" fmla="*/ 2606040 h 2606040"/>
              <a:gd name="connsiteX3" fmla="*/ 0 w 2601884"/>
              <a:gd name="connsiteY3" fmla="*/ 1303020 h 2606040"/>
              <a:gd name="connsiteX4" fmla="*/ 1300942 w 2601884"/>
              <a:gd name="connsiteY4" fmla="*/ 0 h 2606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1884" h="2606040">
                <a:moveTo>
                  <a:pt x="1300942" y="0"/>
                </a:moveTo>
                <a:cubicBezTo>
                  <a:pt x="2019432" y="0"/>
                  <a:pt x="2601884" y="583382"/>
                  <a:pt x="2601884" y="1303020"/>
                </a:cubicBezTo>
                <a:cubicBezTo>
                  <a:pt x="2601884" y="2022658"/>
                  <a:pt x="2019432" y="2606040"/>
                  <a:pt x="1300942" y="2606040"/>
                </a:cubicBezTo>
                <a:cubicBezTo>
                  <a:pt x="582452" y="2606040"/>
                  <a:pt x="0" y="2022658"/>
                  <a:pt x="0" y="1303020"/>
                </a:cubicBezTo>
                <a:cubicBezTo>
                  <a:pt x="0" y="583382"/>
                  <a:pt x="582452" y="0"/>
                  <a:pt x="1300942" y="0"/>
                </a:cubicBezTo>
                <a:close/>
              </a:path>
            </a:pathLst>
          </a:custGeom>
          <a:noFill/>
          <a:effectLst>
            <a:outerShdw blurRad="50800" dist="38100" dir="5400000" algn="t" rotWithShape="0">
              <a:prstClr val="black">
                <a:alpha val="40000"/>
              </a:prstClr>
            </a:outerShdw>
          </a:effectLst>
        </p:spPr>
      </p:pic>
      <p:sp>
        <p:nvSpPr>
          <p:cNvPr id="22" name="TextBox 21"/>
          <p:cNvSpPr txBox="1"/>
          <p:nvPr/>
        </p:nvSpPr>
        <p:spPr>
          <a:xfrm>
            <a:off x="822051" y="4926675"/>
            <a:ext cx="2891417" cy="923330"/>
          </a:xfrm>
          <a:prstGeom prst="rect">
            <a:avLst/>
          </a:prstGeom>
          <a:noFill/>
        </p:spPr>
        <p:txBody>
          <a:bodyPr wrap="square" lIns="0" tIns="0" rIns="0" bIns="0" rtlCol="0">
            <a:spAutoFit/>
          </a:bodyPr>
          <a:lstStyle/>
          <a:p>
            <a:pPr algn="ctr">
              <a:spcAft>
                <a:spcPts val="600"/>
              </a:spcAft>
            </a:pPr>
            <a:r>
              <a:rPr lang="en-US" sz="2000" b="1" dirty="0">
                <a:solidFill>
                  <a:schemeClr val="accent2"/>
                </a:solidFill>
              </a:rPr>
              <a:t>Sam Silverman</a:t>
            </a:r>
            <a:br>
              <a:rPr lang="en-US" sz="2000" b="1" dirty="0">
                <a:solidFill>
                  <a:srgbClr val="0064A2"/>
                </a:solidFill>
              </a:rPr>
            </a:br>
            <a:r>
              <a:rPr lang="en-US" sz="2000" b="1" dirty="0">
                <a:solidFill>
                  <a:srgbClr val="153D6E"/>
                </a:solidFill>
              </a:rPr>
              <a:t>Managing Partner, </a:t>
            </a:r>
            <a:br>
              <a:rPr lang="en-US" sz="2000" b="1" dirty="0">
                <a:solidFill>
                  <a:srgbClr val="153D6E"/>
                </a:solidFill>
              </a:rPr>
            </a:br>
            <a:r>
              <a:rPr lang="en-US" sz="2000" b="1" dirty="0">
                <a:solidFill>
                  <a:srgbClr val="153D6E"/>
                </a:solidFill>
              </a:rPr>
              <a:t>EB5 Affiliate Network</a:t>
            </a:r>
          </a:p>
        </p:txBody>
      </p:sp>
      <p:sp>
        <p:nvSpPr>
          <p:cNvPr id="26" name="Rectangle 25"/>
          <p:cNvSpPr/>
          <p:nvPr/>
        </p:nvSpPr>
        <p:spPr>
          <a:xfrm rot="10800000" flipV="1">
            <a:off x="6897757" y="4922729"/>
            <a:ext cx="4533297" cy="1250602"/>
          </a:xfrm>
          <a:prstGeom prst="rect">
            <a:avLst/>
          </a:prstGeom>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7082855" y="4999834"/>
            <a:ext cx="4163101" cy="1096393"/>
            <a:chOff x="7097798" y="5004469"/>
            <a:chExt cx="4163101" cy="1096393"/>
          </a:xfrm>
        </p:grpSpPr>
        <p:sp>
          <p:nvSpPr>
            <p:cNvPr id="28" name="标题 5"/>
            <p:cNvSpPr txBox="1"/>
            <p:nvPr/>
          </p:nvSpPr>
          <p:spPr>
            <a:xfrm>
              <a:off x="7789156" y="5004469"/>
              <a:ext cx="3471743" cy="492443"/>
            </a:xfrm>
            <a:prstGeom prst="rect">
              <a:avLst/>
            </a:prstGeom>
          </p:spPr>
          <p:txBody>
            <a:bodyPr vert="horz" wrap="square" lIns="0" tIns="0" rIns="0" bIns="0" rtlCol="0" anchor="t" anchorCtr="0">
              <a:spAutoFit/>
            </a:bodyPr>
            <a:lstStyle>
              <a:lvl1pPr algn="l" defTabSz="914400" rtl="0" eaLnBrk="1" latinLnBrk="0" hangingPunct="1">
                <a:lnSpc>
                  <a:spcPts val="4600"/>
                </a:lnSpc>
                <a:spcBef>
                  <a:spcPct val="0"/>
                </a:spcBef>
                <a:buNone/>
                <a:defRPr sz="4000" b="1" kern="1200">
                  <a:solidFill>
                    <a:srgbClr val="2B347F"/>
                  </a:solidFill>
                  <a:latin typeface="+mj-lt"/>
                  <a:ea typeface="+mj-ea"/>
                  <a:cs typeface="+mj-cs"/>
                </a:defRPr>
              </a:lvl1pPr>
            </a:lstStyle>
            <a:p>
              <a:pPr>
                <a:lnSpc>
                  <a:spcPct val="100000"/>
                </a:lnSpc>
              </a:pPr>
              <a:r>
                <a:rPr lang="en-US" sz="1600" dirty="0">
                  <a:solidFill>
                    <a:schemeClr val="bg1"/>
                  </a:solidFill>
                  <a:latin typeface="+mn-lt"/>
                </a:rPr>
                <a:t>E-mail Me</a:t>
              </a:r>
              <a:endParaRPr lang="en-US" sz="1600" b="0" u="sng" dirty="0">
                <a:solidFill>
                  <a:schemeClr val="bg1"/>
                </a:solidFill>
                <a:latin typeface="+mn-lt"/>
              </a:endParaRPr>
            </a:p>
            <a:p>
              <a:pPr>
                <a:lnSpc>
                  <a:spcPct val="100000"/>
                </a:lnSpc>
              </a:pPr>
              <a:r>
                <a:rPr lang="en-US" sz="1600" b="0" u="sng" dirty="0">
                  <a:solidFill>
                    <a:schemeClr val="bg1"/>
                  </a:solidFill>
                  <a:latin typeface="+mn-lt"/>
                </a:rPr>
                <a:t>Sam.Silverman@EB5AN.com</a:t>
              </a:r>
            </a:p>
          </p:txBody>
        </p:sp>
        <p:sp>
          <p:nvSpPr>
            <p:cNvPr id="29" name="标题 5"/>
            <p:cNvSpPr txBox="1"/>
            <p:nvPr/>
          </p:nvSpPr>
          <p:spPr>
            <a:xfrm>
              <a:off x="7789157" y="5608419"/>
              <a:ext cx="3126364" cy="492443"/>
            </a:xfrm>
            <a:prstGeom prst="rect">
              <a:avLst/>
            </a:prstGeom>
          </p:spPr>
          <p:txBody>
            <a:bodyPr vert="horz" wrap="square" lIns="0" tIns="0" rIns="0" bIns="0" rtlCol="0" anchor="t" anchorCtr="0">
              <a:spAutoFit/>
            </a:bodyPr>
            <a:lstStyle>
              <a:lvl1pPr algn="l" defTabSz="914400" rtl="0" eaLnBrk="1" latinLnBrk="0" hangingPunct="1">
                <a:lnSpc>
                  <a:spcPts val="4600"/>
                </a:lnSpc>
                <a:spcBef>
                  <a:spcPct val="0"/>
                </a:spcBef>
                <a:buNone/>
                <a:defRPr sz="4000" b="1" kern="1200">
                  <a:solidFill>
                    <a:srgbClr val="2B347F"/>
                  </a:solidFill>
                  <a:latin typeface="+mj-lt"/>
                  <a:ea typeface="+mj-ea"/>
                  <a:cs typeface="+mj-cs"/>
                </a:defRPr>
              </a:lvl1pPr>
            </a:lstStyle>
            <a:p>
              <a:pPr>
                <a:lnSpc>
                  <a:spcPct val="100000"/>
                </a:lnSpc>
              </a:pPr>
              <a:r>
                <a:rPr lang="en-US" sz="1600" dirty="0">
                  <a:solidFill>
                    <a:schemeClr val="bg1"/>
                  </a:solidFill>
                  <a:latin typeface="+mn-lt"/>
                </a:rPr>
                <a:t>Call Me</a:t>
              </a:r>
            </a:p>
            <a:p>
              <a:pPr>
                <a:lnSpc>
                  <a:spcPct val="100000"/>
                </a:lnSpc>
              </a:pPr>
              <a:r>
                <a:rPr lang="en-US" sz="1600" b="0" dirty="0">
                  <a:solidFill>
                    <a:schemeClr val="bg1"/>
                  </a:solidFill>
                </a:rPr>
                <a:t>(800) 288-9138</a:t>
              </a:r>
              <a:endParaRPr lang="en-US" sz="1600" b="0" dirty="0">
                <a:solidFill>
                  <a:srgbClr val="C00000"/>
                </a:solidFill>
              </a:endParaRPr>
            </a:p>
          </p:txBody>
        </p:sp>
        <p:sp>
          <p:nvSpPr>
            <p:cNvPr id="30" name="Freeform 24"/>
            <p:cNvSpPr>
              <a:spLocks noEditPoints="1"/>
            </p:cNvSpPr>
            <p:nvPr/>
          </p:nvSpPr>
          <p:spPr bwMode="auto">
            <a:xfrm>
              <a:off x="7097798" y="5049696"/>
              <a:ext cx="438658" cy="328694"/>
            </a:xfrm>
            <a:custGeom>
              <a:avLst/>
              <a:gdLst>
                <a:gd name="T0" fmla="*/ 3145 w 6558"/>
                <a:gd name="T1" fmla="*/ 3022 h 4914"/>
                <a:gd name="T2" fmla="*/ 3208 w 6558"/>
                <a:gd name="T3" fmla="*/ 3059 h 4914"/>
                <a:gd name="T4" fmla="*/ 3278 w 6558"/>
                <a:gd name="T5" fmla="*/ 3071 h 4914"/>
                <a:gd name="T6" fmla="*/ 3350 w 6558"/>
                <a:gd name="T7" fmla="*/ 3059 h 4914"/>
                <a:gd name="T8" fmla="*/ 3413 w 6558"/>
                <a:gd name="T9" fmla="*/ 3022 h 4914"/>
                <a:gd name="T10" fmla="*/ 6170 w 6558"/>
                <a:gd name="T11" fmla="*/ 4789 h 4914"/>
                <a:gd name="T12" fmla="*/ 6009 w 6558"/>
                <a:gd name="T13" fmla="*/ 4868 h 4914"/>
                <a:gd name="T14" fmla="*/ 5832 w 6558"/>
                <a:gd name="T15" fmla="*/ 4910 h 4914"/>
                <a:gd name="T16" fmla="*/ 820 w 6558"/>
                <a:gd name="T17" fmla="*/ 4914 h 4914"/>
                <a:gd name="T18" fmla="*/ 635 w 6558"/>
                <a:gd name="T19" fmla="*/ 4894 h 4914"/>
                <a:gd name="T20" fmla="*/ 465 w 6558"/>
                <a:gd name="T21" fmla="*/ 4833 h 4914"/>
                <a:gd name="T22" fmla="*/ 2484 w 6558"/>
                <a:gd name="T23" fmla="*/ 2445 h 4914"/>
                <a:gd name="T24" fmla="*/ 6474 w 6558"/>
                <a:gd name="T25" fmla="*/ 463 h 4914"/>
                <a:gd name="T26" fmla="*/ 6536 w 6558"/>
                <a:gd name="T27" fmla="*/ 632 h 4914"/>
                <a:gd name="T28" fmla="*/ 6558 w 6558"/>
                <a:gd name="T29" fmla="*/ 819 h 4914"/>
                <a:gd name="T30" fmla="*/ 6552 w 6558"/>
                <a:gd name="T31" fmla="*/ 4181 h 4914"/>
                <a:gd name="T32" fmla="*/ 6518 w 6558"/>
                <a:gd name="T33" fmla="*/ 4342 h 4914"/>
                <a:gd name="T34" fmla="*/ 6453 w 6558"/>
                <a:gd name="T35" fmla="*/ 4491 h 4914"/>
                <a:gd name="T36" fmla="*/ 6431 w 6558"/>
                <a:gd name="T37" fmla="*/ 384 h 4914"/>
                <a:gd name="T38" fmla="*/ 2176 w 6558"/>
                <a:gd name="T39" fmla="*/ 2175 h 4914"/>
                <a:gd name="T40" fmla="*/ 70 w 6558"/>
                <a:gd name="T41" fmla="*/ 4417 h 4914"/>
                <a:gd name="T42" fmla="*/ 18 w 6558"/>
                <a:gd name="T43" fmla="*/ 4262 h 4914"/>
                <a:gd name="T44" fmla="*/ 0 w 6558"/>
                <a:gd name="T45" fmla="*/ 4095 h 4914"/>
                <a:gd name="T46" fmla="*/ 6 w 6558"/>
                <a:gd name="T47" fmla="*/ 724 h 4914"/>
                <a:gd name="T48" fmla="*/ 48 w 6558"/>
                <a:gd name="T49" fmla="*/ 545 h 4914"/>
                <a:gd name="T50" fmla="*/ 127 w 6558"/>
                <a:gd name="T51" fmla="*/ 384 h 4914"/>
                <a:gd name="T52" fmla="*/ 5739 w 6558"/>
                <a:gd name="T53" fmla="*/ 0 h 4914"/>
                <a:gd name="T54" fmla="*/ 5904 w 6558"/>
                <a:gd name="T55" fmla="*/ 18 h 4914"/>
                <a:gd name="T56" fmla="*/ 6057 w 6558"/>
                <a:gd name="T57" fmla="*/ 68 h 4914"/>
                <a:gd name="T58" fmla="*/ 3278 w 6558"/>
                <a:gd name="T59" fmla="*/ 2594 h 4914"/>
                <a:gd name="T60" fmla="*/ 501 w 6558"/>
                <a:gd name="T61" fmla="*/ 68 h 4914"/>
                <a:gd name="T62" fmla="*/ 654 w 6558"/>
                <a:gd name="T63" fmla="*/ 18 h 4914"/>
                <a:gd name="T64" fmla="*/ 820 w 6558"/>
                <a:gd name="T65" fmla="*/ 0 h 4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558" h="4914">
                  <a:moveTo>
                    <a:pt x="2484" y="2445"/>
                  </a:moveTo>
                  <a:lnTo>
                    <a:pt x="3145" y="3022"/>
                  </a:lnTo>
                  <a:lnTo>
                    <a:pt x="3175" y="3043"/>
                  </a:lnTo>
                  <a:lnTo>
                    <a:pt x="3208" y="3059"/>
                  </a:lnTo>
                  <a:lnTo>
                    <a:pt x="3242" y="3069"/>
                  </a:lnTo>
                  <a:lnTo>
                    <a:pt x="3278" y="3071"/>
                  </a:lnTo>
                  <a:lnTo>
                    <a:pt x="3314" y="3069"/>
                  </a:lnTo>
                  <a:lnTo>
                    <a:pt x="3350" y="3059"/>
                  </a:lnTo>
                  <a:lnTo>
                    <a:pt x="3383" y="3043"/>
                  </a:lnTo>
                  <a:lnTo>
                    <a:pt x="3413" y="3022"/>
                  </a:lnTo>
                  <a:lnTo>
                    <a:pt x="4074" y="2445"/>
                  </a:lnTo>
                  <a:lnTo>
                    <a:pt x="6170" y="4789"/>
                  </a:lnTo>
                  <a:lnTo>
                    <a:pt x="6093" y="4833"/>
                  </a:lnTo>
                  <a:lnTo>
                    <a:pt x="6009" y="4868"/>
                  </a:lnTo>
                  <a:lnTo>
                    <a:pt x="5924" y="4894"/>
                  </a:lnTo>
                  <a:lnTo>
                    <a:pt x="5832" y="4910"/>
                  </a:lnTo>
                  <a:lnTo>
                    <a:pt x="5739" y="4914"/>
                  </a:lnTo>
                  <a:lnTo>
                    <a:pt x="820" y="4914"/>
                  </a:lnTo>
                  <a:lnTo>
                    <a:pt x="726" y="4910"/>
                  </a:lnTo>
                  <a:lnTo>
                    <a:pt x="635" y="4894"/>
                  </a:lnTo>
                  <a:lnTo>
                    <a:pt x="549" y="4868"/>
                  </a:lnTo>
                  <a:lnTo>
                    <a:pt x="465" y="4833"/>
                  </a:lnTo>
                  <a:lnTo>
                    <a:pt x="388" y="4789"/>
                  </a:lnTo>
                  <a:lnTo>
                    <a:pt x="2484" y="2445"/>
                  </a:lnTo>
                  <a:close/>
                  <a:moveTo>
                    <a:pt x="6431" y="384"/>
                  </a:moveTo>
                  <a:lnTo>
                    <a:pt x="6474" y="463"/>
                  </a:lnTo>
                  <a:lnTo>
                    <a:pt x="6508" y="545"/>
                  </a:lnTo>
                  <a:lnTo>
                    <a:pt x="6536" y="632"/>
                  </a:lnTo>
                  <a:lnTo>
                    <a:pt x="6552" y="724"/>
                  </a:lnTo>
                  <a:lnTo>
                    <a:pt x="6558" y="819"/>
                  </a:lnTo>
                  <a:lnTo>
                    <a:pt x="6558" y="4095"/>
                  </a:lnTo>
                  <a:lnTo>
                    <a:pt x="6552" y="4181"/>
                  </a:lnTo>
                  <a:lnTo>
                    <a:pt x="6540" y="4262"/>
                  </a:lnTo>
                  <a:lnTo>
                    <a:pt x="6518" y="4342"/>
                  </a:lnTo>
                  <a:lnTo>
                    <a:pt x="6488" y="4417"/>
                  </a:lnTo>
                  <a:lnTo>
                    <a:pt x="6453" y="4491"/>
                  </a:lnTo>
                  <a:lnTo>
                    <a:pt x="4382" y="2175"/>
                  </a:lnTo>
                  <a:lnTo>
                    <a:pt x="6431" y="384"/>
                  </a:lnTo>
                  <a:close/>
                  <a:moveTo>
                    <a:pt x="127" y="384"/>
                  </a:moveTo>
                  <a:lnTo>
                    <a:pt x="2176" y="2175"/>
                  </a:lnTo>
                  <a:lnTo>
                    <a:pt x="105" y="4491"/>
                  </a:lnTo>
                  <a:lnTo>
                    <a:pt x="70" y="4417"/>
                  </a:lnTo>
                  <a:lnTo>
                    <a:pt x="40" y="4342"/>
                  </a:lnTo>
                  <a:lnTo>
                    <a:pt x="18" y="4262"/>
                  </a:lnTo>
                  <a:lnTo>
                    <a:pt x="4" y="4181"/>
                  </a:lnTo>
                  <a:lnTo>
                    <a:pt x="0" y="4095"/>
                  </a:lnTo>
                  <a:lnTo>
                    <a:pt x="0" y="819"/>
                  </a:lnTo>
                  <a:lnTo>
                    <a:pt x="6" y="724"/>
                  </a:lnTo>
                  <a:lnTo>
                    <a:pt x="22" y="632"/>
                  </a:lnTo>
                  <a:lnTo>
                    <a:pt x="48" y="545"/>
                  </a:lnTo>
                  <a:lnTo>
                    <a:pt x="84" y="463"/>
                  </a:lnTo>
                  <a:lnTo>
                    <a:pt x="127" y="384"/>
                  </a:lnTo>
                  <a:close/>
                  <a:moveTo>
                    <a:pt x="820" y="0"/>
                  </a:moveTo>
                  <a:lnTo>
                    <a:pt x="5739" y="0"/>
                  </a:lnTo>
                  <a:lnTo>
                    <a:pt x="5822" y="4"/>
                  </a:lnTo>
                  <a:lnTo>
                    <a:pt x="5904" y="18"/>
                  </a:lnTo>
                  <a:lnTo>
                    <a:pt x="5981" y="40"/>
                  </a:lnTo>
                  <a:lnTo>
                    <a:pt x="6057" y="68"/>
                  </a:lnTo>
                  <a:lnTo>
                    <a:pt x="6128" y="103"/>
                  </a:lnTo>
                  <a:lnTo>
                    <a:pt x="3278" y="2594"/>
                  </a:lnTo>
                  <a:lnTo>
                    <a:pt x="430" y="103"/>
                  </a:lnTo>
                  <a:lnTo>
                    <a:pt x="501" y="68"/>
                  </a:lnTo>
                  <a:lnTo>
                    <a:pt x="577" y="40"/>
                  </a:lnTo>
                  <a:lnTo>
                    <a:pt x="654" y="18"/>
                  </a:lnTo>
                  <a:lnTo>
                    <a:pt x="736" y="4"/>
                  </a:lnTo>
                  <a:lnTo>
                    <a:pt x="820"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dirty="0"/>
            </a:p>
          </p:txBody>
        </p:sp>
        <p:sp>
          <p:nvSpPr>
            <p:cNvPr id="31" name="Freeform 100"/>
            <p:cNvSpPr>
              <a:spLocks noEditPoints="1"/>
            </p:cNvSpPr>
            <p:nvPr/>
          </p:nvSpPr>
          <p:spPr bwMode="auto">
            <a:xfrm>
              <a:off x="7183466" y="5608419"/>
              <a:ext cx="352990" cy="419740"/>
            </a:xfrm>
            <a:custGeom>
              <a:avLst/>
              <a:gdLst>
                <a:gd name="T0" fmla="*/ 88 w 154"/>
                <a:gd name="T1" fmla="*/ 12 h 183"/>
                <a:gd name="T2" fmla="*/ 39 w 154"/>
                <a:gd name="T3" fmla="*/ 14 h 183"/>
                <a:gd name="T4" fmla="*/ 39 w 154"/>
                <a:gd name="T5" fmla="*/ 170 h 183"/>
                <a:gd name="T6" fmla="*/ 87 w 154"/>
                <a:gd name="T7" fmla="*/ 172 h 183"/>
                <a:gd name="T8" fmla="*/ 92 w 154"/>
                <a:gd name="T9" fmla="*/ 159 h 183"/>
                <a:gd name="T10" fmla="*/ 81 w 154"/>
                <a:gd name="T11" fmla="*/ 128 h 183"/>
                <a:gd name="T12" fmla="*/ 73 w 154"/>
                <a:gd name="T13" fmla="*/ 124 h 183"/>
                <a:gd name="T14" fmla="*/ 49 w 154"/>
                <a:gd name="T15" fmla="*/ 134 h 183"/>
                <a:gd name="T16" fmla="*/ 42 w 154"/>
                <a:gd name="T17" fmla="*/ 92 h 183"/>
                <a:gd name="T18" fmla="*/ 49 w 154"/>
                <a:gd name="T19" fmla="*/ 50 h 183"/>
                <a:gd name="T20" fmla="*/ 74 w 154"/>
                <a:gd name="T21" fmla="*/ 61 h 183"/>
                <a:gd name="T22" fmla="*/ 83 w 154"/>
                <a:gd name="T23" fmla="*/ 57 h 183"/>
                <a:gd name="T24" fmla="*/ 93 w 154"/>
                <a:gd name="T25" fmla="*/ 25 h 183"/>
                <a:gd name="T26" fmla="*/ 88 w 154"/>
                <a:gd name="T27" fmla="*/ 12 h 183"/>
                <a:gd name="T28" fmla="*/ 101 w 154"/>
                <a:gd name="T29" fmla="*/ 68 h 183"/>
                <a:gd name="T30" fmla="*/ 108 w 154"/>
                <a:gd name="T31" fmla="*/ 92 h 183"/>
                <a:gd name="T32" fmla="*/ 101 w 154"/>
                <a:gd name="T33" fmla="*/ 116 h 183"/>
                <a:gd name="T34" fmla="*/ 113 w 154"/>
                <a:gd name="T35" fmla="*/ 127 h 183"/>
                <a:gd name="T36" fmla="*/ 124 w 154"/>
                <a:gd name="T37" fmla="*/ 92 h 183"/>
                <a:gd name="T38" fmla="*/ 113 w 154"/>
                <a:gd name="T39" fmla="*/ 57 h 183"/>
                <a:gd name="T40" fmla="*/ 101 w 154"/>
                <a:gd name="T41" fmla="*/ 68 h 183"/>
                <a:gd name="T42" fmla="*/ 135 w 154"/>
                <a:gd name="T43" fmla="*/ 34 h 183"/>
                <a:gd name="T44" fmla="*/ 124 w 154"/>
                <a:gd name="T45" fmla="*/ 46 h 183"/>
                <a:gd name="T46" fmla="*/ 138 w 154"/>
                <a:gd name="T47" fmla="*/ 92 h 183"/>
                <a:gd name="T48" fmla="*/ 124 w 154"/>
                <a:gd name="T49" fmla="*/ 138 h 183"/>
                <a:gd name="T50" fmla="*/ 135 w 154"/>
                <a:gd name="T51" fmla="*/ 150 h 183"/>
                <a:gd name="T52" fmla="*/ 154 w 154"/>
                <a:gd name="T53" fmla="*/ 92 h 183"/>
                <a:gd name="T54" fmla="*/ 135 w 154"/>
                <a:gd name="T55" fmla="*/ 34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4" h="183">
                  <a:moveTo>
                    <a:pt x="88" y="12"/>
                  </a:moveTo>
                  <a:cubicBezTo>
                    <a:pt x="79" y="8"/>
                    <a:pt x="53" y="0"/>
                    <a:pt x="39" y="14"/>
                  </a:cubicBezTo>
                  <a:cubicBezTo>
                    <a:pt x="0" y="54"/>
                    <a:pt x="0" y="132"/>
                    <a:pt x="39" y="170"/>
                  </a:cubicBezTo>
                  <a:cubicBezTo>
                    <a:pt x="53" y="183"/>
                    <a:pt x="78" y="177"/>
                    <a:pt x="87" y="172"/>
                  </a:cubicBezTo>
                  <a:cubicBezTo>
                    <a:pt x="92" y="170"/>
                    <a:pt x="94" y="164"/>
                    <a:pt x="92" y="159"/>
                  </a:cubicBezTo>
                  <a:cubicBezTo>
                    <a:pt x="81" y="128"/>
                    <a:pt x="81" y="128"/>
                    <a:pt x="81" y="128"/>
                  </a:cubicBezTo>
                  <a:cubicBezTo>
                    <a:pt x="80" y="124"/>
                    <a:pt x="76" y="122"/>
                    <a:pt x="73" y="124"/>
                  </a:cubicBezTo>
                  <a:cubicBezTo>
                    <a:pt x="49" y="134"/>
                    <a:pt x="49" y="134"/>
                    <a:pt x="49" y="134"/>
                  </a:cubicBezTo>
                  <a:cubicBezTo>
                    <a:pt x="49" y="134"/>
                    <a:pt x="42" y="118"/>
                    <a:pt x="42" y="92"/>
                  </a:cubicBezTo>
                  <a:cubicBezTo>
                    <a:pt x="42" y="66"/>
                    <a:pt x="49" y="50"/>
                    <a:pt x="49" y="50"/>
                  </a:cubicBezTo>
                  <a:cubicBezTo>
                    <a:pt x="74" y="61"/>
                    <a:pt x="74" y="61"/>
                    <a:pt x="74" y="61"/>
                  </a:cubicBezTo>
                  <a:cubicBezTo>
                    <a:pt x="78" y="63"/>
                    <a:pt x="81" y="61"/>
                    <a:pt x="83" y="57"/>
                  </a:cubicBezTo>
                  <a:cubicBezTo>
                    <a:pt x="93" y="25"/>
                    <a:pt x="93" y="25"/>
                    <a:pt x="93" y="25"/>
                  </a:cubicBezTo>
                  <a:cubicBezTo>
                    <a:pt x="95" y="20"/>
                    <a:pt x="93" y="14"/>
                    <a:pt x="88" y="12"/>
                  </a:cubicBezTo>
                  <a:close/>
                  <a:moveTo>
                    <a:pt x="101" y="68"/>
                  </a:moveTo>
                  <a:cubicBezTo>
                    <a:pt x="106" y="75"/>
                    <a:pt x="108" y="83"/>
                    <a:pt x="108" y="92"/>
                  </a:cubicBezTo>
                  <a:cubicBezTo>
                    <a:pt x="108" y="101"/>
                    <a:pt x="106" y="109"/>
                    <a:pt x="101" y="116"/>
                  </a:cubicBezTo>
                  <a:cubicBezTo>
                    <a:pt x="113" y="127"/>
                    <a:pt x="113" y="127"/>
                    <a:pt x="113" y="127"/>
                  </a:cubicBezTo>
                  <a:cubicBezTo>
                    <a:pt x="120" y="117"/>
                    <a:pt x="124" y="105"/>
                    <a:pt x="124" y="92"/>
                  </a:cubicBezTo>
                  <a:cubicBezTo>
                    <a:pt x="124" y="79"/>
                    <a:pt x="120" y="67"/>
                    <a:pt x="113" y="57"/>
                  </a:cubicBezTo>
                  <a:lnTo>
                    <a:pt x="101" y="68"/>
                  </a:lnTo>
                  <a:close/>
                  <a:moveTo>
                    <a:pt x="135" y="34"/>
                  </a:moveTo>
                  <a:cubicBezTo>
                    <a:pt x="124" y="46"/>
                    <a:pt x="124" y="46"/>
                    <a:pt x="124" y="46"/>
                  </a:cubicBezTo>
                  <a:cubicBezTo>
                    <a:pt x="133" y="59"/>
                    <a:pt x="138" y="75"/>
                    <a:pt x="138" y="92"/>
                  </a:cubicBezTo>
                  <a:cubicBezTo>
                    <a:pt x="138" y="109"/>
                    <a:pt x="133" y="125"/>
                    <a:pt x="124" y="138"/>
                  </a:cubicBezTo>
                  <a:cubicBezTo>
                    <a:pt x="135" y="150"/>
                    <a:pt x="135" y="150"/>
                    <a:pt x="135" y="150"/>
                  </a:cubicBezTo>
                  <a:cubicBezTo>
                    <a:pt x="147" y="133"/>
                    <a:pt x="154" y="113"/>
                    <a:pt x="154" y="92"/>
                  </a:cubicBezTo>
                  <a:cubicBezTo>
                    <a:pt x="154" y="71"/>
                    <a:pt x="147" y="51"/>
                    <a:pt x="135" y="34"/>
                  </a:cubicBezTo>
                  <a:close/>
                </a:path>
              </a:pathLst>
            </a:custGeom>
            <a:solidFill>
              <a:schemeClr val="bg1"/>
            </a:solidFill>
            <a:ln>
              <a:noFill/>
            </a:ln>
          </p:spPr>
          <p:txBody>
            <a:bodyPr vert="horz" wrap="square" lIns="91440" tIns="45720" rIns="91440" bIns="45720" numCol="1" anchor="t" anchorCtr="0" compatLnSpc="1"/>
            <a:lstStyle/>
            <a:p>
              <a:endParaRPr lang="en-US" dirty="0"/>
            </a:p>
          </p:txBody>
        </p:sp>
      </p:grpSp>
      <p:cxnSp>
        <p:nvCxnSpPr>
          <p:cNvPr id="32" name="Straight Connector 31"/>
          <p:cNvCxnSpPr/>
          <p:nvPr/>
        </p:nvCxnSpPr>
        <p:spPr>
          <a:xfrm>
            <a:off x="0" y="1712478"/>
            <a:ext cx="12192000" cy="0"/>
          </a:xfrm>
          <a:prstGeom prst="line">
            <a:avLst/>
          </a:prstGeom>
          <a:ln>
            <a:solidFill>
              <a:srgbClr val="FDB414"/>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88562" y="1828435"/>
            <a:ext cx="11214876" cy="4534265"/>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utoShape 110" descr="Homeier Law PC"/>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7" name="AutoShape 114" descr="Homeier Law PC"/>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14" name="Picture 13" descr="Image result for jor law"/>
          <p:cNvPicPr>
            <a:picLocks noChangeAspect="1" noChangeArrowheads="1"/>
          </p:cNvPicPr>
          <p:nvPr/>
        </p:nvPicPr>
        <p:blipFill rotWithShape="1">
          <a:blip r:embed="rId3">
            <a:extLst>
              <a:ext uri="{28A0092B-C50C-407E-A947-70E740481C1C}">
                <a14:useLocalDpi xmlns:a14="http://schemas.microsoft.com/office/drawing/2010/main" val="0"/>
              </a:ext>
            </a:extLst>
          </a:blip>
          <a:srcRect l="80" r="80"/>
          <a:stretch>
            <a:fillRect/>
          </a:stretch>
        </p:blipFill>
        <p:spPr bwMode="auto">
          <a:xfrm>
            <a:off x="1004918" y="1947764"/>
            <a:ext cx="2525682" cy="2529716"/>
          </a:xfrm>
          <a:custGeom>
            <a:avLst/>
            <a:gdLst>
              <a:gd name="connsiteX0" fmla="*/ 1300942 w 2601884"/>
              <a:gd name="connsiteY0" fmla="*/ 0 h 2606040"/>
              <a:gd name="connsiteX1" fmla="*/ 2601884 w 2601884"/>
              <a:gd name="connsiteY1" fmla="*/ 1303020 h 2606040"/>
              <a:gd name="connsiteX2" fmla="*/ 1300942 w 2601884"/>
              <a:gd name="connsiteY2" fmla="*/ 2606040 h 2606040"/>
              <a:gd name="connsiteX3" fmla="*/ 0 w 2601884"/>
              <a:gd name="connsiteY3" fmla="*/ 1303020 h 2606040"/>
              <a:gd name="connsiteX4" fmla="*/ 1300942 w 2601884"/>
              <a:gd name="connsiteY4" fmla="*/ 0 h 2606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1884" h="2606040">
                <a:moveTo>
                  <a:pt x="1300942" y="0"/>
                </a:moveTo>
                <a:cubicBezTo>
                  <a:pt x="2019432" y="0"/>
                  <a:pt x="2601884" y="583382"/>
                  <a:pt x="2601884" y="1303020"/>
                </a:cubicBezTo>
                <a:cubicBezTo>
                  <a:pt x="2601884" y="2022658"/>
                  <a:pt x="2019432" y="2606040"/>
                  <a:pt x="1300942" y="2606040"/>
                </a:cubicBezTo>
                <a:cubicBezTo>
                  <a:pt x="582452" y="2606040"/>
                  <a:pt x="0" y="2022658"/>
                  <a:pt x="0" y="1303020"/>
                </a:cubicBezTo>
                <a:cubicBezTo>
                  <a:pt x="0" y="583382"/>
                  <a:pt x="582452" y="0"/>
                  <a:pt x="1300942" y="0"/>
                </a:cubicBezTo>
                <a:close/>
              </a:path>
            </a:pathLst>
          </a:cu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647114" y="4926675"/>
            <a:ext cx="3277771" cy="615553"/>
          </a:xfrm>
          <a:prstGeom prst="rect">
            <a:avLst/>
          </a:prstGeom>
          <a:noFill/>
        </p:spPr>
        <p:txBody>
          <a:bodyPr wrap="square" lIns="0" tIns="0" rIns="0" bIns="0" rtlCol="0">
            <a:spAutoFit/>
          </a:bodyPr>
          <a:lstStyle/>
          <a:p>
            <a:pPr algn="ctr">
              <a:spcAft>
                <a:spcPts val="600"/>
              </a:spcAft>
            </a:pPr>
            <a:r>
              <a:rPr lang="en-US" sz="2000" b="1" dirty="0" err="1">
                <a:solidFill>
                  <a:schemeClr val="accent2"/>
                </a:solidFill>
              </a:rPr>
              <a:t>Jor</a:t>
            </a:r>
            <a:r>
              <a:rPr lang="en-US" sz="2000" b="1" dirty="0">
                <a:solidFill>
                  <a:schemeClr val="accent2"/>
                </a:solidFill>
              </a:rPr>
              <a:t> Law</a:t>
            </a:r>
            <a:br>
              <a:rPr lang="en-US" sz="2000" b="1" dirty="0">
                <a:solidFill>
                  <a:srgbClr val="0064A2"/>
                </a:solidFill>
              </a:rPr>
            </a:br>
            <a:r>
              <a:rPr lang="en-US" sz="2000" b="1" dirty="0">
                <a:solidFill>
                  <a:srgbClr val="153D6E"/>
                </a:solidFill>
              </a:rPr>
              <a:t>Corporate/Securities Attorney</a:t>
            </a:r>
          </a:p>
        </p:txBody>
      </p:sp>
      <p:sp>
        <p:nvSpPr>
          <p:cNvPr id="19" name="Rectangle 18"/>
          <p:cNvSpPr/>
          <p:nvPr/>
        </p:nvSpPr>
        <p:spPr>
          <a:xfrm rot="10800000" flipV="1">
            <a:off x="6897757" y="4922729"/>
            <a:ext cx="4533297" cy="1250602"/>
          </a:xfrm>
          <a:prstGeom prst="rect">
            <a:avLst/>
          </a:prstGeom>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7082855" y="5045061"/>
            <a:ext cx="438658" cy="978463"/>
            <a:chOff x="7097798" y="5049696"/>
            <a:chExt cx="438658" cy="978463"/>
          </a:xfrm>
        </p:grpSpPr>
        <p:sp>
          <p:nvSpPr>
            <p:cNvPr id="23" name="Freeform 24"/>
            <p:cNvSpPr>
              <a:spLocks noEditPoints="1"/>
            </p:cNvSpPr>
            <p:nvPr/>
          </p:nvSpPr>
          <p:spPr bwMode="auto">
            <a:xfrm>
              <a:off x="7097798" y="5049696"/>
              <a:ext cx="438658" cy="328694"/>
            </a:xfrm>
            <a:custGeom>
              <a:avLst/>
              <a:gdLst>
                <a:gd name="T0" fmla="*/ 3145 w 6558"/>
                <a:gd name="T1" fmla="*/ 3022 h 4914"/>
                <a:gd name="T2" fmla="*/ 3208 w 6558"/>
                <a:gd name="T3" fmla="*/ 3059 h 4914"/>
                <a:gd name="T4" fmla="*/ 3278 w 6558"/>
                <a:gd name="T5" fmla="*/ 3071 h 4914"/>
                <a:gd name="T6" fmla="*/ 3350 w 6558"/>
                <a:gd name="T7" fmla="*/ 3059 h 4914"/>
                <a:gd name="T8" fmla="*/ 3413 w 6558"/>
                <a:gd name="T9" fmla="*/ 3022 h 4914"/>
                <a:gd name="T10" fmla="*/ 6170 w 6558"/>
                <a:gd name="T11" fmla="*/ 4789 h 4914"/>
                <a:gd name="T12" fmla="*/ 6009 w 6558"/>
                <a:gd name="T13" fmla="*/ 4868 h 4914"/>
                <a:gd name="T14" fmla="*/ 5832 w 6558"/>
                <a:gd name="T15" fmla="*/ 4910 h 4914"/>
                <a:gd name="T16" fmla="*/ 820 w 6558"/>
                <a:gd name="T17" fmla="*/ 4914 h 4914"/>
                <a:gd name="T18" fmla="*/ 635 w 6558"/>
                <a:gd name="T19" fmla="*/ 4894 h 4914"/>
                <a:gd name="T20" fmla="*/ 465 w 6558"/>
                <a:gd name="T21" fmla="*/ 4833 h 4914"/>
                <a:gd name="T22" fmla="*/ 2484 w 6558"/>
                <a:gd name="T23" fmla="*/ 2445 h 4914"/>
                <a:gd name="T24" fmla="*/ 6474 w 6558"/>
                <a:gd name="T25" fmla="*/ 463 h 4914"/>
                <a:gd name="T26" fmla="*/ 6536 w 6558"/>
                <a:gd name="T27" fmla="*/ 632 h 4914"/>
                <a:gd name="T28" fmla="*/ 6558 w 6558"/>
                <a:gd name="T29" fmla="*/ 819 h 4914"/>
                <a:gd name="T30" fmla="*/ 6552 w 6558"/>
                <a:gd name="T31" fmla="*/ 4181 h 4914"/>
                <a:gd name="T32" fmla="*/ 6518 w 6558"/>
                <a:gd name="T33" fmla="*/ 4342 h 4914"/>
                <a:gd name="T34" fmla="*/ 6453 w 6558"/>
                <a:gd name="T35" fmla="*/ 4491 h 4914"/>
                <a:gd name="T36" fmla="*/ 6431 w 6558"/>
                <a:gd name="T37" fmla="*/ 384 h 4914"/>
                <a:gd name="T38" fmla="*/ 2176 w 6558"/>
                <a:gd name="T39" fmla="*/ 2175 h 4914"/>
                <a:gd name="T40" fmla="*/ 70 w 6558"/>
                <a:gd name="T41" fmla="*/ 4417 h 4914"/>
                <a:gd name="T42" fmla="*/ 18 w 6558"/>
                <a:gd name="T43" fmla="*/ 4262 h 4914"/>
                <a:gd name="T44" fmla="*/ 0 w 6558"/>
                <a:gd name="T45" fmla="*/ 4095 h 4914"/>
                <a:gd name="T46" fmla="*/ 6 w 6558"/>
                <a:gd name="T47" fmla="*/ 724 h 4914"/>
                <a:gd name="T48" fmla="*/ 48 w 6558"/>
                <a:gd name="T49" fmla="*/ 545 h 4914"/>
                <a:gd name="T50" fmla="*/ 127 w 6558"/>
                <a:gd name="T51" fmla="*/ 384 h 4914"/>
                <a:gd name="T52" fmla="*/ 5739 w 6558"/>
                <a:gd name="T53" fmla="*/ 0 h 4914"/>
                <a:gd name="T54" fmla="*/ 5904 w 6558"/>
                <a:gd name="T55" fmla="*/ 18 h 4914"/>
                <a:gd name="T56" fmla="*/ 6057 w 6558"/>
                <a:gd name="T57" fmla="*/ 68 h 4914"/>
                <a:gd name="T58" fmla="*/ 3278 w 6558"/>
                <a:gd name="T59" fmla="*/ 2594 h 4914"/>
                <a:gd name="T60" fmla="*/ 501 w 6558"/>
                <a:gd name="T61" fmla="*/ 68 h 4914"/>
                <a:gd name="T62" fmla="*/ 654 w 6558"/>
                <a:gd name="T63" fmla="*/ 18 h 4914"/>
                <a:gd name="T64" fmla="*/ 820 w 6558"/>
                <a:gd name="T65" fmla="*/ 0 h 4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558" h="4914">
                  <a:moveTo>
                    <a:pt x="2484" y="2445"/>
                  </a:moveTo>
                  <a:lnTo>
                    <a:pt x="3145" y="3022"/>
                  </a:lnTo>
                  <a:lnTo>
                    <a:pt x="3175" y="3043"/>
                  </a:lnTo>
                  <a:lnTo>
                    <a:pt x="3208" y="3059"/>
                  </a:lnTo>
                  <a:lnTo>
                    <a:pt x="3242" y="3069"/>
                  </a:lnTo>
                  <a:lnTo>
                    <a:pt x="3278" y="3071"/>
                  </a:lnTo>
                  <a:lnTo>
                    <a:pt x="3314" y="3069"/>
                  </a:lnTo>
                  <a:lnTo>
                    <a:pt x="3350" y="3059"/>
                  </a:lnTo>
                  <a:lnTo>
                    <a:pt x="3383" y="3043"/>
                  </a:lnTo>
                  <a:lnTo>
                    <a:pt x="3413" y="3022"/>
                  </a:lnTo>
                  <a:lnTo>
                    <a:pt x="4074" y="2445"/>
                  </a:lnTo>
                  <a:lnTo>
                    <a:pt x="6170" y="4789"/>
                  </a:lnTo>
                  <a:lnTo>
                    <a:pt x="6093" y="4833"/>
                  </a:lnTo>
                  <a:lnTo>
                    <a:pt x="6009" y="4868"/>
                  </a:lnTo>
                  <a:lnTo>
                    <a:pt x="5924" y="4894"/>
                  </a:lnTo>
                  <a:lnTo>
                    <a:pt x="5832" y="4910"/>
                  </a:lnTo>
                  <a:lnTo>
                    <a:pt x="5739" y="4914"/>
                  </a:lnTo>
                  <a:lnTo>
                    <a:pt x="820" y="4914"/>
                  </a:lnTo>
                  <a:lnTo>
                    <a:pt x="726" y="4910"/>
                  </a:lnTo>
                  <a:lnTo>
                    <a:pt x="635" y="4894"/>
                  </a:lnTo>
                  <a:lnTo>
                    <a:pt x="549" y="4868"/>
                  </a:lnTo>
                  <a:lnTo>
                    <a:pt x="465" y="4833"/>
                  </a:lnTo>
                  <a:lnTo>
                    <a:pt x="388" y="4789"/>
                  </a:lnTo>
                  <a:lnTo>
                    <a:pt x="2484" y="2445"/>
                  </a:lnTo>
                  <a:close/>
                  <a:moveTo>
                    <a:pt x="6431" y="384"/>
                  </a:moveTo>
                  <a:lnTo>
                    <a:pt x="6474" y="463"/>
                  </a:lnTo>
                  <a:lnTo>
                    <a:pt x="6508" y="545"/>
                  </a:lnTo>
                  <a:lnTo>
                    <a:pt x="6536" y="632"/>
                  </a:lnTo>
                  <a:lnTo>
                    <a:pt x="6552" y="724"/>
                  </a:lnTo>
                  <a:lnTo>
                    <a:pt x="6558" y="819"/>
                  </a:lnTo>
                  <a:lnTo>
                    <a:pt x="6558" y="4095"/>
                  </a:lnTo>
                  <a:lnTo>
                    <a:pt x="6552" y="4181"/>
                  </a:lnTo>
                  <a:lnTo>
                    <a:pt x="6540" y="4262"/>
                  </a:lnTo>
                  <a:lnTo>
                    <a:pt x="6518" y="4342"/>
                  </a:lnTo>
                  <a:lnTo>
                    <a:pt x="6488" y="4417"/>
                  </a:lnTo>
                  <a:lnTo>
                    <a:pt x="6453" y="4491"/>
                  </a:lnTo>
                  <a:lnTo>
                    <a:pt x="4382" y="2175"/>
                  </a:lnTo>
                  <a:lnTo>
                    <a:pt x="6431" y="384"/>
                  </a:lnTo>
                  <a:close/>
                  <a:moveTo>
                    <a:pt x="127" y="384"/>
                  </a:moveTo>
                  <a:lnTo>
                    <a:pt x="2176" y="2175"/>
                  </a:lnTo>
                  <a:lnTo>
                    <a:pt x="105" y="4491"/>
                  </a:lnTo>
                  <a:lnTo>
                    <a:pt x="70" y="4417"/>
                  </a:lnTo>
                  <a:lnTo>
                    <a:pt x="40" y="4342"/>
                  </a:lnTo>
                  <a:lnTo>
                    <a:pt x="18" y="4262"/>
                  </a:lnTo>
                  <a:lnTo>
                    <a:pt x="4" y="4181"/>
                  </a:lnTo>
                  <a:lnTo>
                    <a:pt x="0" y="4095"/>
                  </a:lnTo>
                  <a:lnTo>
                    <a:pt x="0" y="819"/>
                  </a:lnTo>
                  <a:lnTo>
                    <a:pt x="6" y="724"/>
                  </a:lnTo>
                  <a:lnTo>
                    <a:pt x="22" y="632"/>
                  </a:lnTo>
                  <a:lnTo>
                    <a:pt x="48" y="545"/>
                  </a:lnTo>
                  <a:lnTo>
                    <a:pt x="84" y="463"/>
                  </a:lnTo>
                  <a:lnTo>
                    <a:pt x="127" y="384"/>
                  </a:lnTo>
                  <a:close/>
                  <a:moveTo>
                    <a:pt x="820" y="0"/>
                  </a:moveTo>
                  <a:lnTo>
                    <a:pt x="5739" y="0"/>
                  </a:lnTo>
                  <a:lnTo>
                    <a:pt x="5822" y="4"/>
                  </a:lnTo>
                  <a:lnTo>
                    <a:pt x="5904" y="18"/>
                  </a:lnTo>
                  <a:lnTo>
                    <a:pt x="5981" y="40"/>
                  </a:lnTo>
                  <a:lnTo>
                    <a:pt x="6057" y="68"/>
                  </a:lnTo>
                  <a:lnTo>
                    <a:pt x="6128" y="103"/>
                  </a:lnTo>
                  <a:lnTo>
                    <a:pt x="3278" y="2594"/>
                  </a:lnTo>
                  <a:lnTo>
                    <a:pt x="430" y="103"/>
                  </a:lnTo>
                  <a:lnTo>
                    <a:pt x="501" y="68"/>
                  </a:lnTo>
                  <a:lnTo>
                    <a:pt x="577" y="40"/>
                  </a:lnTo>
                  <a:lnTo>
                    <a:pt x="654" y="18"/>
                  </a:lnTo>
                  <a:lnTo>
                    <a:pt x="736" y="4"/>
                  </a:lnTo>
                  <a:lnTo>
                    <a:pt x="820"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dirty="0"/>
            </a:p>
          </p:txBody>
        </p:sp>
        <p:sp>
          <p:nvSpPr>
            <p:cNvPr id="24" name="Freeform 100"/>
            <p:cNvSpPr>
              <a:spLocks noEditPoints="1"/>
            </p:cNvSpPr>
            <p:nvPr/>
          </p:nvSpPr>
          <p:spPr bwMode="auto">
            <a:xfrm>
              <a:off x="7183466" y="5608419"/>
              <a:ext cx="352990" cy="419740"/>
            </a:xfrm>
            <a:custGeom>
              <a:avLst/>
              <a:gdLst>
                <a:gd name="T0" fmla="*/ 88 w 154"/>
                <a:gd name="T1" fmla="*/ 12 h 183"/>
                <a:gd name="T2" fmla="*/ 39 w 154"/>
                <a:gd name="T3" fmla="*/ 14 h 183"/>
                <a:gd name="T4" fmla="*/ 39 w 154"/>
                <a:gd name="T5" fmla="*/ 170 h 183"/>
                <a:gd name="T6" fmla="*/ 87 w 154"/>
                <a:gd name="T7" fmla="*/ 172 h 183"/>
                <a:gd name="T8" fmla="*/ 92 w 154"/>
                <a:gd name="T9" fmla="*/ 159 h 183"/>
                <a:gd name="T10" fmla="*/ 81 w 154"/>
                <a:gd name="T11" fmla="*/ 128 h 183"/>
                <a:gd name="T12" fmla="*/ 73 w 154"/>
                <a:gd name="T13" fmla="*/ 124 h 183"/>
                <a:gd name="T14" fmla="*/ 49 w 154"/>
                <a:gd name="T15" fmla="*/ 134 h 183"/>
                <a:gd name="T16" fmla="*/ 42 w 154"/>
                <a:gd name="T17" fmla="*/ 92 h 183"/>
                <a:gd name="T18" fmla="*/ 49 w 154"/>
                <a:gd name="T19" fmla="*/ 50 h 183"/>
                <a:gd name="T20" fmla="*/ 74 w 154"/>
                <a:gd name="T21" fmla="*/ 61 h 183"/>
                <a:gd name="T22" fmla="*/ 83 w 154"/>
                <a:gd name="T23" fmla="*/ 57 h 183"/>
                <a:gd name="T24" fmla="*/ 93 w 154"/>
                <a:gd name="T25" fmla="*/ 25 h 183"/>
                <a:gd name="T26" fmla="*/ 88 w 154"/>
                <a:gd name="T27" fmla="*/ 12 h 183"/>
                <a:gd name="T28" fmla="*/ 101 w 154"/>
                <a:gd name="T29" fmla="*/ 68 h 183"/>
                <a:gd name="T30" fmla="*/ 108 w 154"/>
                <a:gd name="T31" fmla="*/ 92 h 183"/>
                <a:gd name="T32" fmla="*/ 101 w 154"/>
                <a:gd name="T33" fmla="*/ 116 h 183"/>
                <a:gd name="T34" fmla="*/ 113 w 154"/>
                <a:gd name="T35" fmla="*/ 127 h 183"/>
                <a:gd name="T36" fmla="*/ 124 w 154"/>
                <a:gd name="T37" fmla="*/ 92 h 183"/>
                <a:gd name="T38" fmla="*/ 113 w 154"/>
                <a:gd name="T39" fmla="*/ 57 h 183"/>
                <a:gd name="T40" fmla="*/ 101 w 154"/>
                <a:gd name="T41" fmla="*/ 68 h 183"/>
                <a:gd name="T42" fmla="*/ 135 w 154"/>
                <a:gd name="T43" fmla="*/ 34 h 183"/>
                <a:gd name="T44" fmla="*/ 124 w 154"/>
                <a:gd name="T45" fmla="*/ 46 h 183"/>
                <a:gd name="T46" fmla="*/ 138 w 154"/>
                <a:gd name="T47" fmla="*/ 92 h 183"/>
                <a:gd name="T48" fmla="*/ 124 w 154"/>
                <a:gd name="T49" fmla="*/ 138 h 183"/>
                <a:gd name="T50" fmla="*/ 135 w 154"/>
                <a:gd name="T51" fmla="*/ 150 h 183"/>
                <a:gd name="T52" fmla="*/ 154 w 154"/>
                <a:gd name="T53" fmla="*/ 92 h 183"/>
                <a:gd name="T54" fmla="*/ 135 w 154"/>
                <a:gd name="T55" fmla="*/ 34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4" h="183">
                  <a:moveTo>
                    <a:pt x="88" y="12"/>
                  </a:moveTo>
                  <a:cubicBezTo>
                    <a:pt x="79" y="8"/>
                    <a:pt x="53" y="0"/>
                    <a:pt x="39" y="14"/>
                  </a:cubicBezTo>
                  <a:cubicBezTo>
                    <a:pt x="0" y="54"/>
                    <a:pt x="0" y="132"/>
                    <a:pt x="39" y="170"/>
                  </a:cubicBezTo>
                  <a:cubicBezTo>
                    <a:pt x="53" y="183"/>
                    <a:pt x="78" y="177"/>
                    <a:pt x="87" y="172"/>
                  </a:cubicBezTo>
                  <a:cubicBezTo>
                    <a:pt x="92" y="170"/>
                    <a:pt x="94" y="164"/>
                    <a:pt x="92" y="159"/>
                  </a:cubicBezTo>
                  <a:cubicBezTo>
                    <a:pt x="81" y="128"/>
                    <a:pt x="81" y="128"/>
                    <a:pt x="81" y="128"/>
                  </a:cubicBezTo>
                  <a:cubicBezTo>
                    <a:pt x="80" y="124"/>
                    <a:pt x="76" y="122"/>
                    <a:pt x="73" y="124"/>
                  </a:cubicBezTo>
                  <a:cubicBezTo>
                    <a:pt x="49" y="134"/>
                    <a:pt x="49" y="134"/>
                    <a:pt x="49" y="134"/>
                  </a:cubicBezTo>
                  <a:cubicBezTo>
                    <a:pt x="49" y="134"/>
                    <a:pt x="42" y="118"/>
                    <a:pt x="42" y="92"/>
                  </a:cubicBezTo>
                  <a:cubicBezTo>
                    <a:pt x="42" y="66"/>
                    <a:pt x="49" y="50"/>
                    <a:pt x="49" y="50"/>
                  </a:cubicBezTo>
                  <a:cubicBezTo>
                    <a:pt x="74" y="61"/>
                    <a:pt x="74" y="61"/>
                    <a:pt x="74" y="61"/>
                  </a:cubicBezTo>
                  <a:cubicBezTo>
                    <a:pt x="78" y="63"/>
                    <a:pt x="81" y="61"/>
                    <a:pt x="83" y="57"/>
                  </a:cubicBezTo>
                  <a:cubicBezTo>
                    <a:pt x="93" y="25"/>
                    <a:pt x="93" y="25"/>
                    <a:pt x="93" y="25"/>
                  </a:cubicBezTo>
                  <a:cubicBezTo>
                    <a:pt x="95" y="20"/>
                    <a:pt x="93" y="14"/>
                    <a:pt x="88" y="12"/>
                  </a:cubicBezTo>
                  <a:close/>
                  <a:moveTo>
                    <a:pt x="101" y="68"/>
                  </a:moveTo>
                  <a:cubicBezTo>
                    <a:pt x="106" y="75"/>
                    <a:pt x="108" y="83"/>
                    <a:pt x="108" y="92"/>
                  </a:cubicBezTo>
                  <a:cubicBezTo>
                    <a:pt x="108" y="101"/>
                    <a:pt x="106" y="109"/>
                    <a:pt x="101" y="116"/>
                  </a:cubicBezTo>
                  <a:cubicBezTo>
                    <a:pt x="113" y="127"/>
                    <a:pt x="113" y="127"/>
                    <a:pt x="113" y="127"/>
                  </a:cubicBezTo>
                  <a:cubicBezTo>
                    <a:pt x="120" y="117"/>
                    <a:pt x="124" y="105"/>
                    <a:pt x="124" y="92"/>
                  </a:cubicBezTo>
                  <a:cubicBezTo>
                    <a:pt x="124" y="79"/>
                    <a:pt x="120" y="67"/>
                    <a:pt x="113" y="57"/>
                  </a:cubicBezTo>
                  <a:lnTo>
                    <a:pt x="101" y="68"/>
                  </a:lnTo>
                  <a:close/>
                  <a:moveTo>
                    <a:pt x="135" y="34"/>
                  </a:moveTo>
                  <a:cubicBezTo>
                    <a:pt x="124" y="46"/>
                    <a:pt x="124" y="46"/>
                    <a:pt x="124" y="46"/>
                  </a:cubicBezTo>
                  <a:cubicBezTo>
                    <a:pt x="133" y="59"/>
                    <a:pt x="138" y="75"/>
                    <a:pt x="138" y="92"/>
                  </a:cubicBezTo>
                  <a:cubicBezTo>
                    <a:pt x="138" y="109"/>
                    <a:pt x="133" y="125"/>
                    <a:pt x="124" y="138"/>
                  </a:cubicBezTo>
                  <a:cubicBezTo>
                    <a:pt x="135" y="150"/>
                    <a:pt x="135" y="150"/>
                    <a:pt x="135" y="150"/>
                  </a:cubicBezTo>
                  <a:cubicBezTo>
                    <a:pt x="147" y="133"/>
                    <a:pt x="154" y="113"/>
                    <a:pt x="154" y="92"/>
                  </a:cubicBezTo>
                  <a:cubicBezTo>
                    <a:pt x="154" y="71"/>
                    <a:pt x="147" y="51"/>
                    <a:pt x="135" y="34"/>
                  </a:cubicBezTo>
                  <a:close/>
                </a:path>
              </a:pathLst>
            </a:custGeom>
            <a:solidFill>
              <a:schemeClr val="bg1"/>
            </a:solidFill>
            <a:ln>
              <a:noFill/>
            </a:ln>
          </p:spPr>
          <p:txBody>
            <a:bodyPr vert="horz" wrap="square" lIns="91440" tIns="45720" rIns="91440" bIns="45720" numCol="1" anchor="t" anchorCtr="0" compatLnSpc="1"/>
            <a:lstStyle/>
            <a:p>
              <a:endParaRPr lang="en-US" dirty="0"/>
            </a:p>
          </p:txBody>
        </p:sp>
      </p:grpSp>
      <p:cxnSp>
        <p:nvCxnSpPr>
          <p:cNvPr id="26" name="Straight Connector 25"/>
          <p:cNvCxnSpPr/>
          <p:nvPr/>
        </p:nvCxnSpPr>
        <p:spPr>
          <a:xfrm>
            <a:off x="0" y="1712478"/>
            <a:ext cx="12192000" cy="0"/>
          </a:xfrm>
          <a:prstGeom prst="line">
            <a:avLst/>
          </a:prstGeom>
          <a:ln>
            <a:solidFill>
              <a:srgbClr val="FDB414"/>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417024" y="1928192"/>
            <a:ext cx="7165375" cy="2344231"/>
          </a:xfrm>
          <a:prstGeom prst="rect">
            <a:avLst/>
          </a:prstGeom>
          <a:noFill/>
        </p:spPr>
        <p:txBody>
          <a:bodyPr wrap="square" lIns="0" tIns="0" rIns="0" bIns="0" rtlCol="0">
            <a:spAutoFit/>
          </a:bodyPr>
          <a:lstStyle/>
          <a:p>
            <a:pPr marL="285750" indent="-285750">
              <a:spcAft>
                <a:spcPts val="200"/>
              </a:spcAft>
              <a:buClr>
                <a:schemeClr val="tx2"/>
              </a:buClr>
              <a:buFont typeface="Arial" panose="020B0604020202020204" pitchFamily="34" charset="0"/>
              <a:buChar char="•"/>
            </a:pPr>
            <a:r>
              <a:rPr lang="en-US" sz="1600" dirty="0"/>
              <a:t>Co-founder of </a:t>
            </a:r>
            <a:r>
              <a:rPr lang="en-US" sz="1600" dirty="0" err="1"/>
              <a:t>Homeier</a:t>
            </a:r>
            <a:r>
              <a:rPr lang="en-US" sz="1600" dirty="0"/>
              <a:t> Law PC</a:t>
            </a:r>
          </a:p>
          <a:p>
            <a:pPr marL="285750" indent="-285750">
              <a:spcAft>
                <a:spcPts val="200"/>
              </a:spcAft>
              <a:buClr>
                <a:schemeClr val="tx2"/>
              </a:buClr>
              <a:buFont typeface="Arial" panose="020B0604020202020204" pitchFamily="34" charset="0"/>
              <a:buChar char="•"/>
            </a:pPr>
            <a:r>
              <a:rPr lang="en-US" sz="1600" dirty="0"/>
              <a:t>Co-founder of VerifyInvestor.com, the dominant accredited investor verification service in the world</a:t>
            </a:r>
          </a:p>
          <a:p>
            <a:pPr marL="285750" indent="-285750">
              <a:spcAft>
                <a:spcPts val="200"/>
              </a:spcAft>
              <a:buClr>
                <a:schemeClr val="tx2"/>
              </a:buClr>
              <a:buFont typeface="Arial" panose="020B0604020202020204" pitchFamily="34" charset="0"/>
              <a:buChar char="•"/>
            </a:pPr>
            <a:r>
              <a:rPr lang="en-US" sz="1600" dirty="0"/>
              <a:t>Created EB-5 practice at </a:t>
            </a:r>
            <a:r>
              <a:rPr lang="en-US" sz="1600" dirty="0" err="1"/>
              <a:t>Homeier</a:t>
            </a:r>
            <a:r>
              <a:rPr lang="en-US" sz="1600" dirty="0"/>
              <a:t> Law PC which has been recognized as an industry leader with experience representing well over 500 different EB-5 matters</a:t>
            </a:r>
          </a:p>
          <a:p>
            <a:pPr marL="285750" indent="-285750">
              <a:spcAft>
                <a:spcPts val="200"/>
              </a:spcAft>
              <a:buClr>
                <a:schemeClr val="tx2"/>
              </a:buClr>
              <a:buFont typeface="Arial" panose="020B0604020202020204" pitchFamily="34" charset="0"/>
              <a:buChar char="•"/>
            </a:pPr>
            <a:r>
              <a:rPr lang="en-US" sz="1600" dirty="0"/>
              <a:t>Influencer in </a:t>
            </a:r>
            <a:r>
              <a:rPr lang="en-US" sz="1600" dirty="0" err="1"/>
              <a:t>crowdfunding</a:t>
            </a:r>
            <a:r>
              <a:rPr lang="en-US" sz="1600" dirty="0"/>
              <a:t> industry</a:t>
            </a:r>
          </a:p>
          <a:p>
            <a:pPr marL="285750" indent="-285750">
              <a:spcAft>
                <a:spcPts val="200"/>
              </a:spcAft>
              <a:buClr>
                <a:schemeClr val="tx2"/>
              </a:buClr>
              <a:buFont typeface="Arial" panose="020B0604020202020204" pitchFamily="34" charset="0"/>
              <a:buChar char="•"/>
            </a:pPr>
            <a:r>
              <a:rPr lang="en-US" sz="1600" dirty="0"/>
              <a:t>Pioneer in building out the ecosystem for digitizing and trading securities on the </a:t>
            </a:r>
            <a:r>
              <a:rPr lang="en-US" sz="1600" dirty="0" err="1"/>
              <a:t>blockchain</a:t>
            </a:r>
            <a:r>
              <a:rPr lang="en-US" sz="1600" dirty="0"/>
              <a:t> and other distributer ledger technologies</a:t>
            </a:r>
          </a:p>
          <a:p>
            <a:pPr marL="285750" indent="-285750">
              <a:spcAft>
                <a:spcPts val="200"/>
              </a:spcAft>
              <a:buClr>
                <a:schemeClr val="tx2"/>
              </a:buClr>
              <a:buFont typeface="Arial" panose="020B0604020202020204" pitchFamily="34" charset="0"/>
              <a:buChar char="•"/>
            </a:pPr>
            <a:r>
              <a:rPr lang="en-US" sz="1600" dirty="0"/>
              <a:t>Expert on attracting and verifying accredited investors</a:t>
            </a:r>
          </a:p>
        </p:txBody>
      </p:sp>
      <p:sp>
        <p:nvSpPr>
          <p:cNvPr id="18" name="标题 5"/>
          <p:cNvSpPr txBox="1"/>
          <p:nvPr/>
        </p:nvSpPr>
        <p:spPr>
          <a:xfrm>
            <a:off x="7774213" y="4999834"/>
            <a:ext cx="3471743" cy="492443"/>
          </a:xfrm>
          <a:prstGeom prst="rect">
            <a:avLst/>
          </a:prstGeom>
        </p:spPr>
        <p:txBody>
          <a:bodyPr vert="horz" wrap="square" lIns="0" tIns="0" rIns="0" bIns="0" rtlCol="0" anchor="t" anchorCtr="0">
            <a:spAutoFit/>
          </a:bodyPr>
          <a:lstStyle>
            <a:lvl1pPr algn="l" defTabSz="914400" rtl="0" eaLnBrk="1" latinLnBrk="0" hangingPunct="1">
              <a:lnSpc>
                <a:spcPts val="4600"/>
              </a:lnSpc>
              <a:spcBef>
                <a:spcPct val="0"/>
              </a:spcBef>
              <a:buNone/>
              <a:defRPr sz="4000" b="1" kern="1200">
                <a:solidFill>
                  <a:srgbClr val="2B347F"/>
                </a:solidFill>
                <a:latin typeface="+mj-lt"/>
                <a:ea typeface="+mj-ea"/>
                <a:cs typeface="+mj-cs"/>
              </a:defRPr>
            </a:lvl1pPr>
          </a:lstStyle>
          <a:p>
            <a:pPr>
              <a:lnSpc>
                <a:spcPct val="100000"/>
              </a:lnSpc>
            </a:pPr>
            <a:r>
              <a:rPr lang="en-US" sz="1600" dirty="0">
                <a:solidFill>
                  <a:schemeClr val="bg1"/>
                </a:solidFill>
                <a:latin typeface="+mn-lt"/>
              </a:rPr>
              <a:t>E-mail Me</a:t>
            </a:r>
            <a:endParaRPr lang="en-US" sz="1600" b="0" u="sng" dirty="0">
              <a:solidFill>
                <a:schemeClr val="bg1"/>
              </a:solidFill>
              <a:latin typeface="+mn-lt"/>
            </a:endParaRPr>
          </a:p>
          <a:p>
            <a:pPr>
              <a:lnSpc>
                <a:spcPct val="100000"/>
              </a:lnSpc>
            </a:pPr>
            <a:r>
              <a:rPr lang="en-US" sz="1600" b="0" u="sng" dirty="0">
                <a:solidFill>
                  <a:schemeClr val="bg1"/>
                </a:solidFill>
                <a:latin typeface="+mn-lt"/>
              </a:rPr>
              <a:t>Jor@homeierlaw.com</a:t>
            </a:r>
          </a:p>
        </p:txBody>
      </p:sp>
      <p:sp>
        <p:nvSpPr>
          <p:cNvPr id="25" name="标题 5"/>
          <p:cNvSpPr txBox="1"/>
          <p:nvPr/>
        </p:nvSpPr>
        <p:spPr>
          <a:xfrm>
            <a:off x="7774214" y="5603784"/>
            <a:ext cx="3126364" cy="492443"/>
          </a:xfrm>
          <a:prstGeom prst="rect">
            <a:avLst/>
          </a:prstGeom>
        </p:spPr>
        <p:txBody>
          <a:bodyPr vert="horz" wrap="square" lIns="0" tIns="0" rIns="0" bIns="0" rtlCol="0" anchor="t" anchorCtr="0">
            <a:spAutoFit/>
          </a:bodyPr>
          <a:lstStyle>
            <a:lvl1pPr algn="l" defTabSz="914400" rtl="0" eaLnBrk="1" latinLnBrk="0" hangingPunct="1">
              <a:lnSpc>
                <a:spcPts val="4600"/>
              </a:lnSpc>
              <a:spcBef>
                <a:spcPct val="0"/>
              </a:spcBef>
              <a:buNone/>
              <a:defRPr sz="4000" b="1" kern="1200">
                <a:solidFill>
                  <a:srgbClr val="2B347F"/>
                </a:solidFill>
                <a:latin typeface="+mj-lt"/>
                <a:ea typeface="+mj-ea"/>
                <a:cs typeface="+mj-cs"/>
              </a:defRPr>
            </a:lvl1pPr>
          </a:lstStyle>
          <a:p>
            <a:pPr>
              <a:lnSpc>
                <a:spcPct val="100000"/>
              </a:lnSpc>
            </a:pPr>
            <a:r>
              <a:rPr lang="en-US" sz="1600" dirty="0">
                <a:solidFill>
                  <a:schemeClr val="bg1"/>
                </a:solidFill>
                <a:latin typeface="+mn-lt"/>
              </a:rPr>
              <a:t>Call Me</a:t>
            </a:r>
          </a:p>
          <a:p>
            <a:pPr>
              <a:lnSpc>
                <a:spcPct val="100000"/>
              </a:lnSpc>
            </a:pPr>
            <a:r>
              <a:rPr lang="en-US" sz="1600" b="0" dirty="0">
                <a:solidFill>
                  <a:schemeClr val="bg1"/>
                </a:solidFill>
              </a:rPr>
              <a:t>(818) 450-1550</a:t>
            </a:r>
            <a:endParaRPr lang="en-US" sz="1600" b="0" dirty="0">
              <a:solidFill>
                <a:srgbClr val="C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8562" y="1828435"/>
            <a:ext cx="11214876" cy="4534265"/>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417024" y="1928192"/>
            <a:ext cx="7165375" cy="2092325"/>
          </a:xfrm>
          <a:prstGeom prst="rect">
            <a:avLst/>
          </a:prstGeom>
          <a:noFill/>
        </p:spPr>
        <p:txBody>
          <a:bodyPr wrap="square" lIns="0" tIns="0" rIns="0" bIns="0" rtlCol="0">
            <a:spAutoFit/>
          </a:bodyPr>
          <a:lstStyle/>
          <a:p>
            <a:pPr marL="285750" indent="-285750">
              <a:spcAft>
                <a:spcPts val="200"/>
              </a:spcAft>
              <a:buClr>
                <a:schemeClr val="tx2"/>
              </a:buClr>
              <a:buFont typeface="Arial" panose="020B0604020202020204" pitchFamily="34" charset="0"/>
              <a:buChar char="•"/>
            </a:pPr>
            <a:r>
              <a:rPr lang="en-CA" altLang="en-US" dirty="0"/>
              <a:t>P</a:t>
            </a:r>
            <a:r>
              <a:rPr lang="en-US" dirty="0"/>
              <a:t>rovider of </a:t>
            </a:r>
            <a:r>
              <a:rPr lang="en-US" b="1" dirty="0"/>
              <a:t>business plans, feasibility studies and economic reports</a:t>
            </a:r>
          </a:p>
          <a:p>
            <a:pPr marL="285750" indent="-285750">
              <a:spcAft>
                <a:spcPts val="200"/>
              </a:spcAft>
              <a:buClr>
                <a:schemeClr val="tx2"/>
              </a:buClr>
              <a:buFont typeface="Arial" panose="020B0604020202020204" pitchFamily="34" charset="0"/>
              <a:buChar char="•"/>
            </a:pPr>
            <a:r>
              <a:rPr lang="en-US" dirty="0"/>
              <a:t>Since 2010</a:t>
            </a:r>
          </a:p>
          <a:p>
            <a:pPr marL="285750" indent="-285750">
              <a:spcAft>
                <a:spcPts val="200"/>
              </a:spcAft>
              <a:buClr>
                <a:schemeClr val="tx2"/>
              </a:buClr>
              <a:buFont typeface="Arial" panose="020B0604020202020204" pitchFamily="34" charset="0"/>
              <a:buChar char="•"/>
            </a:pPr>
            <a:r>
              <a:rPr lang="en-US" dirty="0"/>
              <a:t>Involved in projects raising over $3 billion in EB-5 capital</a:t>
            </a:r>
          </a:p>
          <a:p>
            <a:pPr marL="285750" indent="-285750">
              <a:spcAft>
                <a:spcPts val="200"/>
              </a:spcAft>
              <a:buClr>
                <a:schemeClr val="tx2"/>
              </a:buClr>
              <a:buFont typeface="Arial" panose="020B0604020202020204" pitchFamily="34" charset="0"/>
              <a:buChar char="•"/>
            </a:pPr>
            <a:r>
              <a:rPr lang="en-US" dirty="0"/>
              <a:t>Author of The EB-5 Definitive Guide</a:t>
            </a:r>
          </a:p>
          <a:p>
            <a:pPr marL="285750" indent="-285750">
              <a:spcAft>
                <a:spcPts val="200"/>
              </a:spcAft>
              <a:buClr>
                <a:schemeClr val="tx2"/>
              </a:buClr>
              <a:buFont typeface="Arial" panose="020B0604020202020204" pitchFamily="34" charset="0"/>
              <a:buChar char="•"/>
            </a:pPr>
            <a:r>
              <a:rPr lang="en-US" dirty="0"/>
              <a:t>Regular blogger and speaker at industry events</a:t>
            </a:r>
          </a:p>
          <a:p>
            <a:pPr marL="285750" indent="-285750">
              <a:spcAft>
                <a:spcPts val="200"/>
              </a:spcAft>
              <a:buClr>
                <a:schemeClr val="tx2"/>
              </a:buClr>
              <a:buFont typeface="Arial" panose="020B0604020202020204" pitchFamily="34" charset="0"/>
              <a:buChar char="•"/>
            </a:pPr>
            <a:r>
              <a:rPr lang="en-US" dirty="0"/>
              <a:t>Top 5 service provider: EB-5 Investors Magazine, 2017 and 2018</a:t>
            </a:r>
          </a:p>
          <a:p>
            <a:pPr marL="285750" indent="-285750">
              <a:spcAft>
                <a:spcPts val="200"/>
              </a:spcAft>
              <a:buClr>
                <a:schemeClr val="tx2"/>
              </a:buClr>
              <a:buFont typeface="Arial" panose="020B0604020202020204" pitchFamily="34" charset="0"/>
              <a:buChar char="•"/>
            </a:pPr>
            <a:r>
              <a:rPr lang="en-US" dirty="0"/>
              <a:t>NES Medallion Partner</a:t>
            </a:r>
          </a:p>
        </p:txBody>
      </p:sp>
      <p:sp>
        <p:nvSpPr>
          <p:cNvPr id="3" name="TextBox 2"/>
          <p:cNvSpPr txBox="1"/>
          <p:nvPr/>
        </p:nvSpPr>
        <p:spPr>
          <a:xfrm>
            <a:off x="749860" y="4926675"/>
            <a:ext cx="2891417" cy="923330"/>
          </a:xfrm>
          <a:prstGeom prst="rect">
            <a:avLst/>
          </a:prstGeom>
          <a:noFill/>
        </p:spPr>
        <p:txBody>
          <a:bodyPr wrap="square" lIns="0" tIns="0" rIns="0" bIns="0" rtlCol="0">
            <a:spAutoFit/>
          </a:bodyPr>
          <a:lstStyle/>
          <a:p>
            <a:pPr algn="ctr">
              <a:spcAft>
                <a:spcPts val="600"/>
              </a:spcAft>
            </a:pPr>
            <a:r>
              <a:rPr lang="en-US" sz="2000" b="1" dirty="0">
                <a:solidFill>
                  <a:schemeClr val="accent2"/>
                </a:solidFill>
              </a:rPr>
              <a:t>Phil Cohen</a:t>
            </a:r>
            <a:br>
              <a:rPr lang="en-US" sz="2000" b="1" dirty="0">
                <a:solidFill>
                  <a:srgbClr val="0064A2"/>
                </a:solidFill>
              </a:rPr>
            </a:br>
            <a:r>
              <a:rPr lang="en-US" sz="2000" b="1" dirty="0">
                <a:solidFill>
                  <a:srgbClr val="153D6E"/>
                </a:solidFill>
              </a:rPr>
              <a:t>President</a:t>
            </a:r>
            <a:br>
              <a:rPr lang="en-US" sz="2000" b="1" dirty="0">
                <a:solidFill>
                  <a:srgbClr val="153D6E"/>
                </a:solidFill>
              </a:rPr>
            </a:br>
            <a:r>
              <a:rPr lang="en-US" sz="2000" b="1" dirty="0">
                <a:solidFill>
                  <a:srgbClr val="153D6E"/>
                </a:solidFill>
              </a:rPr>
              <a:t>Strategic Element Inc.</a:t>
            </a:r>
          </a:p>
        </p:txBody>
      </p:sp>
      <p:sp>
        <p:nvSpPr>
          <p:cNvPr id="12" name="Rectangle 11"/>
          <p:cNvSpPr/>
          <p:nvPr/>
        </p:nvSpPr>
        <p:spPr>
          <a:xfrm rot="10800000" flipV="1">
            <a:off x="6897757" y="4922729"/>
            <a:ext cx="4533297" cy="1250602"/>
          </a:xfrm>
          <a:prstGeom prst="rect">
            <a:avLst/>
          </a:prstGeom>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7082855" y="4999834"/>
            <a:ext cx="4163101" cy="1096393"/>
            <a:chOff x="7097798" y="5004469"/>
            <a:chExt cx="4163101" cy="1096393"/>
          </a:xfrm>
        </p:grpSpPr>
        <p:sp>
          <p:nvSpPr>
            <p:cNvPr id="14" name="标题 5"/>
            <p:cNvSpPr txBox="1"/>
            <p:nvPr/>
          </p:nvSpPr>
          <p:spPr>
            <a:xfrm>
              <a:off x="7789156" y="5004469"/>
              <a:ext cx="3471743" cy="492443"/>
            </a:xfrm>
            <a:prstGeom prst="rect">
              <a:avLst/>
            </a:prstGeom>
          </p:spPr>
          <p:txBody>
            <a:bodyPr vert="horz" wrap="square" lIns="0" tIns="0" rIns="0" bIns="0" rtlCol="0" anchor="t" anchorCtr="0">
              <a:spAutoFit/>
            </a:bodyPr>
            <a:lstStyle>
              <a:lvl1pPr algn="l" defTabSz="914400" rtl="0" eaLnBrk="1" latinLnBrk="0" hangingPunct="1">
                <a:lnSpc>
                  <a:spcPts val="4600"/>
                </a:lnSpc>
                <a:spcBef>
                  <a:spcPct val="0"/>
                </a:spcBef>
                <a:buNone/>
                <a:defRPr sz="4000" b="1" kern="1200">
                  <a:solidFill>
                    <a:srgbClr val="2B347F"/>
                  </a:solidFill>
                  <a:latin typeface="+mj-lt"/>
                  <a:ea typeface="+mj-ea"/>
                  <a:cs typeface="+mj-cs"/>
                </a:defRPr>
              </a:lvl1pPr>
            </a:lstStyle>
            <a:p>
              <a:pPr>
                <a:lnSpc>
                  <a:spcPct val="100000"/>
                </a:lnSpc>
              </a:pPr>
              <a:r>
                <a:rPr lang="en-US" sz="1600" dirty="0">
                  <a:solidFill>
                    <a:schemeClr val="bg1"/>
                  </a:solidFill>
                  <a:latin typeface="+mn-lt"/>
                </a:rPr>
                <a:t>E-mail Me</a:t>
              </a:r>
              <a:endParaRPr lang="en-US" sz="1600" b="0" u="sng" dirty="0">
                <a:solidFill>
                  <a:schemeClr val="bg1"/>
                </a:solidFill>
                <a:latin typeface="+mn-lt"/>
              </a:endParaRPr>
            </a:p>
            <a:p>
              <a:pPr>
                <a:lnSpc>
                  <a:spcPct val="100000"/>
                </a:lnSpc>
              </a:pPr>
              <a:r>
                <a:rPr lang="en-US" sz="1600" b="0" u="sng" dirty="0">
                  <a:solidFill>
                    <a:schemeClr val="bg1"/>
                  </a:solidFill>
                  <a:latin typeface="+mn-lt"/>
                </a:rPr>
                <a:t>Pcohen@StrategicElementConsulting.com</a:t>
              </a:r>
              <a:endParaRPr lang="en-US" sz="1600" b="0" dirty="0">
                <a:solidFill>
                  <a:schemeClr val="bg1"/>
                </a:solidFill>
                <a:latin typeface="+mn-lt"/>
              </a:endParaRPr>
            </a:p>
          </p:txBody>
        </p:sp>
        <p:sp>
          <p:nvSpPr>
            <p:cNvPr id="15" name="标题 5"/>
            <p:cNvSpPr txBox="1"/>
            <p:nvPr/>
          </p:nvSpPr>
          <p:spPr>
            <a:xfrm>
              <a:off x="7789157" y="5608419"/>
              <a:ext cx="3126364" cy="492443"/>
            </a:xfrm>
            <a:prstGeom prst="rect">
              <a:avLst/>
            </a:prstGeom>
          </p:spPr>
          <p:txBody>
            <a:bodyPr vert="horz" wrap="square" lIns="0" tIns="0" rIns="0" bIns="0" rtlCol="0" anchor="t" anchorCtr="0">
              <a:spAutoFit/>
            </a:bodyPr>
            <a:lstStyle>
              <a:lvl1pPr algn="l" defTabSz="914400" rtl="0" eaLnBrk="1" latinLnBrk="0" hangingPunct="1">
                <a:lnSpc>
                  <a:spcPts val="4600"/>
                </a:lnSpc>
                <a:spcBef>
                  <a:spcPct val="0"/>
                </a:spcBef>
                <a:buNone/>
                <a:defRPr sz="4000" b="1" kern="1200">
                  <a:solidFill>
                    <a:srgbClr val="2B347F"/>
                  </a:solidFill>
                  <a:latin typeface="+mj-lt"/>
                  <a:ea typeface="+mj-ea"/>
                  <a:cs typeface="+mj-cs"/>
                </a:defRPr>
              </a:lvl1pPr>
            </a:lstStyle>
            <a:p>
              <a:pPr>
                <a:lnSpc>
                  <a:spcPct val="100000"/>
                </a:lnSpc>
              </a:pPr>
              <a:r>
                <a:rPr lang="en-US" sz="1600" dirty="0">
                  <a:solidFill>
                    <a:schemeClr val="bg1"/>
                  </a:solidFill>
                  <a:latin typeface="+mn-lt"/>
                </a:rPr>
                <a:t>Call Me</a:t>
              </a:r>
            </a:p>
            <a:p>
              <a:pPr>
                <a:lnSpc>
                  <a:spcPct val="100000"/>
                </a:lnSpc>
              </a:pPr>
              <a:r>
                <a:rPr lang="en-US" sz="1600" b="0" dirty="0">
                  <a:solidFill>
                    <a:schemeClr val="bg1"/>
                  </a:solidFill>
                  <a:latin typeface="+mn-lt"/>
                </a:rPr>
                <a:t>(888) 834-5565</a:t>
              </a:r>
              <a:endParaRPr lang="en-US" sz="1600" b="0" dirty="0">
                <a:solidFill>
                  <a:srgbClr val="C00000"/>
                </a:solidFill>
                <a:latin typeface="+mn-lt"/>
              </a:endParaRPr>
            </a:p>
          </p:txBody>
        </p:sp>
        <p:sp>
          <p:nvSpPr>
            <p:cNvPr id="16" name="Freeform 24"/>
            <p:cNvSpPr>
              <a:spLocks noEditPoints="1"/>
            </p:cNvSpPr>
            <p:nvPr/>
          </p:nvSpPr>
          <p:spPr bwMode="auto">
            <a:xfrm>
              <a:off x="7097798" y="5049696"/>
              <a:ext cx="438658" cy="328694"/>
            </a:xfrm>
            <a:custGeom>
              <a:avLst/>
              <a:gdLst>
                <a:gd name="T0" fmla="*/ 3145 w 6558"/>
                <a:gd name="T1" fmla="*/ 3022 h 4914"/>
                <a:gd name="T2" fmla="*/ 3208 w 6558"/>
                <a:gd name="T3" fmla="*/ 3059 h 4914"/>
                <a:gd name="T4" fmla="*/ 3278 w 6558"/>
                <a:gd name="T5" fmla="*/ 3071 h 4914"/>
                <a:gd name="T6" fmla="*/ 3350 w 6558"/>
                <a:gd name="T7" fmla="*/ 3059 h 4914"/>
                <a:gd name="T8" fmla="*/ 3413 w 6558"/>
                <a:gd name="T9" fmla="*/ 3022 h 4914"/>
                <a:gd name="T10" fmla="*/ 6170 w 6558"/>
                <a:gd name="T11" fmla="*/ 4789 h 4914"/>
                <a:gd name="T12" fmla="*/ 6009 w 6558"/>
                <a:gd name="T13" fmla="*/ 4868 h 4914"/>
                <a:gd name="T14" fmla="*/ 5832 w 6558"/>
                <a:gd name="T15" fmla="*/ 4910 h 4914"/>
                <a:gd name="T16" fmla="*/ 820 w 6558"/>
                <a:gd name="T17" fmla="*/ 4914 h 4914"/>
                <a:gd name="T18" fmla="*/ 635 w 6558"/>
                <a:gd name="T19" fmla="*/ 4894 h 4914"/>
                <a:gd name="T20" fmla="*/ 465 w 6558"/>
                <a:gd name="T21" fmla="*/ 4833 h 4914"/>
                <a:gd name="T22" fmla="*/ 2484 w 6558"/>
                <a:gd name="T23" fmla="*/ 2445 h 4914"/>
                <a:gd name="T24" fmla="*/ 6474 w 6558"/>
                <a:gd name="T25" fmla="*/ 463 h 4914"/>
                <a:gd name="T26" fmla="*/ 6536 w 6558"/>
                <a:gd name="T27" fmla="*/ 632 h 4914"/>
                <a:gd name="T28" fmla="*/ 6558 w 6558"/>
                <a:gd name="T29" fmla="*/ 819 h 4914"/>
                <a:gd name="T30" fmla="*/ 6552 w 6558"/>
                <a:gd name="T31" fmla="*/ 4181 h 4914"/>
                <a:gd name="T32" fmla="*/ 6518 w 6558"/>
                <a:gd name="T33" fmla="*/ 4342 h 4914"/>
                <a:gd name="T34" fmla="*/ 6453 w 6558"/>
                <a:gd name="T35" fmla="*/ 4491 h 4914"/>
                <a:gd name="T36" fmla="*/ 6431 w 6558"/>
                <a:gd name="T37" fmla="*/ 384 h 4914"/>
                <a:gd name="T38" fmla="*/ 2176 w 6558"/>
                <a:gd name="T39" fmla="*/ 2175 h 4914"/>
                <a:gd name="T40" fmla="*/ 70 w 6558"/>
                <a:gd name="T41" fmla="*/ 4417 h 4914"/>
                <a:gd name="T42" fmla="*/ 18 w 6558"/>
                <a:gd name="T43" fmla="*/ 4262 h 4914"/>
                <a:gd name="T44" fmla="*/ 0 w 6558"/>
                <a:gd name="T45" fmla="*/ 4095 h 4914"/>
                <a:gd name="T46" fmla="*/ 6 w 6558"/>
                <a:gd name="T47" fmla="*/ 724 h 4914"/>
                <a:gd name="T48" fmla="*/ 48 w 6558"/>
                <a:gd name="T49" fmla="*/ 545 h 4914"/>
                <a:gd name="T50" fmla="*/ 127 w 6558"/>
                <a:gd name="T51" fmla="*/ 384 h 4914"/>
                <a:gd name="T52" fmla="*/ 5739 w 6558"/>
                <a:gd name="T53" fmla="*/ 0 h 4914"/>
                <a:gd name="T54" fmla="*/ 5904 w 6558"/>
                <a:gd name="T55" fmla="*/ 18 h 4914"/>
                <a:gd name="T56" fmla="*/ 6057 w 6558"/>
                <a:gd name="T57" fmla="*/ 68 h 4914"/>
                <a:gd name="T58" fmla="*/ 3278 w 6558"/>
                <a:gd name="T59" fmla="*/ 2594 h 4914"/>
                <a:gd name="T60" fmla="*/ 501 w 6558"/>
                <a:gd name="T61" fmla="*/ 68 h 4914"/>
                <a:gd name="T62" fmla="*/ 654 w 6558"/>
                <a:gd name="T63" fmla="*/ 18 h 4914"/>
                <a:gd name="T64" fmla="*/ 820 w 6558"/>
                <a:gd name="T65" fmla="*/ 0 h 4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558" h="4914">
                  <a:moveTo>
                    <a:pt x="2484" y="2445"/>
                  </a:moveTo>
                  <a:lnTo>
                    <a:pt x="3145" y="3022"/>
                  </a:lnTo>
                  <a:lnTo>
                    <a:pt x="3175" y="3043"/>
                  </a:lnTo>
                  <a:lnTo>
                    <a:pt x="3208" y="3059"/>
                  </a:lnTo>
                  <a:lnTo>
                    <a:pt x="3242" y="3069"/>
                  </a:lnTo>
                  <a:lnTo>
                    <a:pt x="3278" y="3071"/>
                  </a:lnTo>
                  <a:lnTo>
                    <a:pt x="3314" y="3069"/>
                  </a:lnTo>
                  <a:lnTo>
                    <a:pt x="3350" y="3059"/>
                  </a:lnTo>
                  <a:lnTo>
                    <a:pt x="3383" y="3043"/>
                  </a:lnTo>
                  <a:lnTo>
                    <a:pt x="3413" y="3022"/>
                  </a:lnTo>
                  <a:lnTo>
                    <a:pt x="4074" y="2445"/>
                  </a:lnTo>
                  <a:lnTo>
                    <a:pt x="6170" y="4789"/>
                  </a:lnTo>
                  <a:lnTo>
                    <a:pt x="6093" y="4833"/>
                  </a:lnTo>
                  <a:lnTo>
                    <a:pt x="6009" y="4868"/>
                  </a:lnTo>
                  <a:lnTo>
                    <a:pt x="5924" y="4894"/>
                  </a:lnTo>
                  <a:lnTo>
                    <a:pt x="5832" y="4910"/>
                  </a:lnTo>
                  <a:lnTo>
                    <a:pt x="5739" y="4914"/>
                  </a:lnTo>
                  <a:lnTo>
                    <a:pt x="820" y="4914"/>
                  </a:lnTo>
                  <a:lnTo>
                    <a:pt x="726" y="4910"/>
                  </a:lnTo>
                  <a:lnTo>
                    <a:pt x="635" y="4894"/>
                  </a:lnTo>
                  <a:lnTo>
                    <a:pt x="549" y="4868"/>
                  </a:lnTo>
                  <a:lnTo>
                    <a:pt x="465" y="4833"/>
                  </a:lnTo>
                  <a:lnTo>
                    <a:pt x="388" y="4789"/>
                  </a:lnTo>
                  <a:lnTo>
                    <a:pt x="2484" y="2445"/>
                  </a:lnTo>
                  <a:close/>
                  <a:moveTo>
                    <a:pt x="6431" y="384"/>
                  </a:moveTo>
                  <a:lnTo>
                    <a:pt x="6474" y="463"/>
                  </a:lnTo>
                  <a:lnTo>
                    <a:pt x="6508" y="545"/>
                  </a:lnTo>
                  <a:lnTo>
                    <a:pt x="6536" y="632"/>
                  </a:lnTo>
                  <a:lnTo>
                    <a:pt x="6552" y="724"/>
                  </a:lnTo>
                  <a:lnTo>
                    <a:pt x="6558" y="819"/>
                  </a:lnTo>
                  <a:lnTo>
                    <a:pt x="6558" y="4095"/>
                  </a:lnTo>
                  <a:lnTo>
                    <a:pt x="6552" y="4181"/>
                  </a:lnTo>
                  <a:lnTo>
                    <a:pt x="6540" y="4262"/>
                  </a:lnTo>
                  <a:lnTo>
                    <a:pt x="6518" y="4342"/>
                  </a:lnTo>
                  <a:lnTo>
                    <a:pt x="6488" y="4417"/>
                  </a:lnTo>
                  <a:lnTo>
                    <a:pt x="6453" y="4491"/>
                  </a:lnTo>
                  <a:lnTo>
                    <a:pt x="4382" y="2175"/>
                  </a:lnTo>
                  <a:lnTo>
                    <a:pt x="6431" y="384"/>
                  </a:lnTo>
                  <a:close/>
                  <a:moveTo>
                    <a:pt x="127" y="384"/>
                  </a:moveTo>
                  <a:lnTo>
                    <a:pt x="2176" y="2175"/>
                  </a:lnTo>
                  <a:lnTo>
                    <a:pt x="105" y="4491"/>
                  </a:lnTo>
                  <a:lnTo>
                    <a:pt x="70" y="4417"/>
                  </a:lnTo>
                  <a:lnTo>
                    <a:pt x="40" y="4342"/>
                  </a:lnTo>
                  <a:lnTo>
                    <a:pt x="18" y="4262"/>
                  </a:lnTo>
                  <a:lnTo>
                    <a:pt x="4" y="4181"/>
                  </a:lnTo>
                  <a:lnTo>
                    <a:pt x="0" y="4095"/>
                  </a:lnTo>
                  <a:lnTo>
                    <a:pt x="0" y="819"/>
                  </a:lnTo>
                  <a:lnTo>
                    <a:pt x="6" y="724"/>
                  </a:lnTo>
                  <a:lnTo>
                    <a:pt x="22" y="632"/>
                  </a:lnTo>
                  <a:lnTo>
                    <a:pt x="48" y="545"/>
                  </a:lnTo>
                  <a:lnTo>
                    <a:pt x="84" y="463"/>
                  </a:lnTo>
                  <a:lnTo>
                    <a:pt x="127" y="384"/>
                  </a:lnTo>
                  <a:close/>
                  <a:moveTo>
                    <a:pt x="820" y="0"/>
                  </a:moveTo>
                  <a:lnTo>
                    <a:pt x="5739" y="0"/>
                  </a:lnTo>
                  <a:lnTo>
                    <a:pt x="5822" y="4"/>
                  </a:lnTo>
                  <a:lnTo>
                    <a:pt x="5904" y="18"/>
                  </a:lnTo>
                  <a:lnTo>
                    <a:pt x="5981" y="40"/>
                  </a:lnTo>
                  <a:lnTo>
                    <a:pt x="6057" y="68"/>
                  </a:lnTo>
                  <a:lnTo>
                    <a:pt x="6128" y="103"/>
                  </a:lnTo>
                  <a:lnTo>
                    <a:pt x="3278" y="2594"/>
                  </a:lnTo>
                  <a:lnTo>
                    <a:pt x="430" y="103"/>
                  </a:lnTo>
                  <a:lnTo>
                    <a:pt x="501" y="68"/>
                  </a:lnTo>
                  <a:lnTo>
                    <a:pt x="577" y="40"/>
                  </a:lnTo>
                  <a:lnTo>
                    <a:pt x="654" y="18"/>
                  </a:lnTo>
                  <a:lnTo>
                    <a:pt x="736" y="4"/>
                  </a:lnTo>
                  <a:lnTo>
                    <a:pt x="820"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dirty="0"/>
            </a:p>
          </p:txBody>
        </p:sp>
        <p:sp>
          <p:nvSpPr>
            <p:cNvPr id="17" name="Freeform 100"/>
            <p:cNvSpPr>
              <a:spLocks noEditPoints="1"/>
            </p:cNvSpPr>
            <p:nvPr/>
          </p:nvSpPr>
          <p:spPr bwMode="auto">
            <a:xfrm>
              <a:off x="7183466" y="5608419"/>
              <a:ext cx="352990" cy="419740"/>
            </a:xfrm>
            <a:custGeom>
              <a:avLst/>
              <a:gdLst>
                <a:gd name="T0" fmla="*/ 88 w 154"/>
                <a:gd name="T1" fmla="*/ 12 h 183"/>
                <a:gd name="T2" fmla="*/ 39 w 154"/>
                <a:gd name="T3" fmla="*/ 14 h 183"/>
                <a:gd name="T4" fmla="*/ 39 w 154"/>
                <a:gd name="T5" fmla="*/ 170 h 183"/>
                <a:gd name="T6" fmla="*/ 87 w 154"/>
                <a:gd name="T7" fmla="*/ 172 h 183"/>
                <a:gd name="T8" fmla="*/ 92 w 154"/>
                <a:gd name="T9" fmla="*/ 159 h 183"/>
                <a:gd name="T10" fmla="*/ 81 w 154"/>
                <a:gd name="T11" fmla="*/ 128 h 183"/>
                <a:gd name="T12" fmla="*/ 73 w 154"/>
                <a:gd name="T13" fmla="*/ 124 h 183"/>
                <a:gd name="T14" fmla="*/ 49 w 154"/>
                <a:gd name="T15" fmla="*/ 134 h 183"/>
                <a:gd name="T16" fmla="*/ 42 w 154"/>
                <a:gd name="T17" fmla="*/ 92 h 183"/>
                <a:gd name="T18" fmla="*/ 49 w 154"/>
                <a:gd name="T19" fmla="*/ 50 h 183"/>
                <a:gd name="T20" fmla="*/ 74 w 154"/>
                <a:gd name="T21" fmla="*/ 61 h 183"/>
                <a:gd name="T22" fmla="*/ 83 w 154"/>
                <a:gd name="T23" fmla="*/ 57 h 183"/>
                <a:gd name="T24" fmla="*/ 93 w 154"/>
                <a:gd name="T25" fmla="*/ 25 h 183"/>
                <a:gd name="T26" fmla="*/ 88 w 154"/>
                <a:gd name="T27" fmla="*/ 12 h 183"/>
                <a:gd name="T28" fmla="*/ 101 w 154"/>
                <a:gd name="T29" fmla="*/ 68 h 183"/>
                <a:gd name="T30" fmla="*/ 108 w 154"/>
                <a:gd name="T31" fmla="*/ 92 h 183"/>
                <a:gd name="T32" fmla="*/ 101 w 154"/>
                <a:gd name="T33" fmla="*/ 116 h 183"/>
                <a:gd name="T34" fmla="*/ 113 w 154"/>
                <a:gd name="T35" fmla="*/ 127 h 183"/>
                <a:gd name="T36" fmla="*/ 124 w 154"/>
                <a:gd name="T37" fmla="*/ 92 h 183"/>
                <a:gd name="T38" fmla="*/ 113 w 154"/>
                <a:gd name="T39" fmla="*/ 57 h 183"/>
                <a:gd name="T40" fmla="*/ 101 w 154"/>
                <a:gd name="T41" fmla="*/ 68 h 183"/>
                <a:gd name="T42" fmla="*/ 135 w 154"/>
                <a:gd name="T43" fmla="*/ 34 h 183"/>
                <a:gd name="T44" fmla="*/ 124 w 154"/>
                <a:gd name="T45" fmla="*/ 46 h 183"/>
                <a:gd name="T46" fmla="*/ 138 w 154"/>
                <a:gd name="T47" fmla="*/ 92 h 183"/>
                <a:gd name="T48" fmla="*/ 124 w 154"/>
                <a:gd name="T49" fmla="*/ 138 h 183"/>
                <a:gd name="T50" fmla="*/ 135 w 154"/>
                <a:gd name="T51" fmla="*/ 150 h 183"/>
                <a:gd name="T52" fmla="*/ 154 w 154"/>
                <a:gd name="T53" fmla="*/ 92 h 183"/>
                <a:gd name="T54" fmla="*/ 135 w 154"/>
                <a:gd name="T55" fmla="*/ 34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4" h="183">
                  <a:moveTo>
                    <a:pt x="88" y="12"/>
                  </a:moveTo>
                  <a:cubicBezTo>
                    <a:pt x="79" y="8"/>
                    <a:pt x="53" y="0"/>
                    <a:pt x="39" y="14"/>
                  </a:cubicBezTo>
                  <a:cubicBezTo>
                    <a:pt x="0" y="54"/>
                    <a:pt x="0" y="132"/>
                    <a:pt x="39" y="170"/>
                  </a:cubicBezTo>
                  <a:cubicBezTo>
                    <a:pt x="53" y="183"/>
                    <a:pt x="78" y="177"/>
                    <a:pt x="87" y="172"/>
                  </a:cubicBezTo>
                  <a:cubicBezTo>
                    <a:pt x="92" y="170"/>
                    <a:pt x="94" y="164"/>
                    <a:pt x="92" y="159"/>
                  </a:cubicBezTo>
                  <a:cubicBezTo>
                    <a:pt x="81" y="128"/>
                    <a:pt x="81" y="128"/>
                    <a:pt x="81" y="128"/>
                  </a:cubicBezTo>
                  <a:cubicBezTo>
                    <a:pt x="80" y="124"/>
                    <a:pt x="76" y="122"/>
                    <a:pt x="73" y="124"/>
                  </a:cubicBezTo>
                  <a:cubicBezTo>
                    <a:pt x="49" y="134"/>
                    <a:pt x="49" y="134"/>
                    <a:pt x="49" y="134"/>
                  </a:cubicBezTo>
                  <a:cubicBezTo>
                    <a:pt x="49" y="134"/>
                    <a:pt x="42" y="118"/>
                    <a:pt x="42" y="92"/>
                  </a:cubicBezTo>
                  <a:cubicBezTo>
                    <a:pt x="42" y="66"/>
                    <a:pt x="49" y="50"/>
                    <a:pt x="49" y="50"/>
                  </a:cubicBezTo>
                  <a:cubicBezTo>
                    <a:pt x="74" y="61"/>
                    <a:pt x="74" y="61"/>
                    <a:pt x="74" y="61"/>
                  </a:cubicBezTo>
                  <a:cubicBezTo>
                    <a:pt x="78" y="63"/>
                    <a:pt x="81" y="61"/>
                    <a:pt x="83" y="57"/>
                  </a:cubicBezTo>
                  <a:cubicBezTo>
                    <a:pt x="93" y="25"/>
                    <a:pt x="93" y="25"/>
                    <a:pt x="93" y="25"/>
                  </a:cubicBezTo>
                  <a:cubicBezTo>
                    <a:pt x="95" y="20"/>
                    <a:pt x="93" y="14"/>
                    <a:pt x="88" y="12"/>
                  </a:cubicBezTo>
                  <a:close/>
                  <a:moveTo>
                    <a:pt x="101" y="68"/>
                  </a:moveTo>
                  <a:cubicBezTo>
                    <a:pt x="106" y="75"/>
                    <a:pt x="108" y="83"/>
                    <a:pt x="108" y="92"/>
                  </a:cubicBezTo>
                  <a:cubicBezTo>
                    <a:pt x="108" y="101"/>
                    <a:pt x="106" y="109"/>
                    <a:pt x="101" y="116"/>
                  </a:cubicBezTo>
                  <a:cubicBezTo>
                    <a:pt x="113" y="127"/>
                    <a:pt x="113" y="127"/>
                    <a:pt x="113" y="127"/>
                  </a:cubicBezTo>
                  <a:cubicBezTo>
                    <a:pt x="120" y="117"/>
                    <a:pt x="124" y="105"/>
                    <a:pt x="124" y="92"/>
                  </a:cubicBezTo>
                  <a:cubicBezTo>
                    <a:pt x="124" y="79"/>
                    <a:pt x="120" y="67"/>
                    <a:pt x="113" y="57"/>
                  </a:cubicBezTo>
                  <a:lnTo>
                    <a:pt x="101" y="68"/>
                  </a:lnTo>
                  <a:close/>
                  <a:moveTo>
                    <a:pt x="135" y="34"/>
                  </a:moveTo>
                  <a:cubicBezTo>
                    <a:pt x="124" y="46"/>
                    <a:pt x="124" y="46"/>
                    <a:pt x="124" y="46"/>
                  </a:cubicBezTo>
                  <a:cubicBezTo>
                    <a:pt x="133" y="59"/>
                    <a:pt x="138" y="75"/>
                    <a:pt x="138" y="92"/>
                  </a:cubicBezTo>
                  <a:cubicBezTo>
                    <a:pt x="138" y="109"/>
                    <a:pt x="133" y="125"/>
                    <a:pt x="124" y="138"/>
                  </a:cubicBezTo>
                  <a:cubicBezTo>
                    <a:pt x="135" y="150"/>
                    <a:pt x="135" y="150"/>
                    <a:pt x="135" y="150"/>
                  </a:cubicBezTo>
                  <a:cubicBezTo>
                    <a:pt x="147" y="133"/>
                    <a:pt x="154" y="113"/>
                    <a:pt x="154" y="92"/>
                  </a:cubicBezTo>
                  <a:cubicBezTo>
                    <a:pt x="154" y="71"/>
                    <a:pt x="147" y="51"/>
                    <a:pt x="135" y="34"/>
                  </a:cubicBezTo>
                  <a:close/>
                </a:path>
              </a:pathLst>
            </a:custGeom>
            <a:solidFill>
              <a:schemeClr val="bg1"/>
            </a:solidFill>
            <a:ln>
              <a:noFill/>
            </a:ln>
          </p:spPr>
          <p:txBody>
            <a:bodyPr vert="horz" wrap="square" lIns="91440" tIns="45720" rIns="91440" bIns="45720" numCol="1" anchor="t" anchorCtr="0" compatLnSpc="1"/>
            <a:lstStyle/>
            <a:p>
              <a:endParaRPr lang="en-US" dirty="0"/>
            </a:p>
          </p:txBody>
        </p:sp>
      </p:grpSp>
      <p:pic>
        <p:nvPicPr>
          <p:cNvPr id="13" name="Picture 12"/>
          <p:cNvPicPr>
            <a:picLocks noChangeAspect="1" noChangeArrowheads="1"/>
          </p:cNvPicPr>
          <p:nvPr/>
        </p:nvPicPr>
        <p:blipFill rotWithShape="1">
          <a:blip r:embed="rId3" cstate="print"/>
          <a:srcRect/>
          <a:stretch>
            <a:fillRect/>
          </a:stretch>
        </p:blipFill>
        <p:spPr bwMode="auto">
          <a:xfrm>
            <a:off x="990440" y="1968838"/>
            <a:ext cx="2410256" cy="2651760"/>
          </a:xfrm>
          <a:custGeom>
            <a:avLst/>
            <a:gdLst>
              <a:gd name="connsiteX0" fmla="*/ 1300942 w 2601884"/>
              <a:gd name="connsiteY0" fmla="*/ 0 h 2606040"/>
              <a:gd name="connsiteX1" fmla="*/ 2601884 w 2601884"/>
              <a:gd name="connsiteY1" fmla="*/ 1303020 h 2606040"/>
              <a:gd name="connsiteX2" fmla="*/ 1300942 w 2601884"/>
              <a:gd name="connsiteY2" fmla="*/ 2606040 h 2606040"/>
              <a:gd name="connsiteX3" fmla="*/ 0 w 2601884"/>
              <a:gd name="connsiteY3" fmla="*/ 1303020 h 2606040"/>
              <a:gd name="connsiteX4" fmla="*/ 1300942 w 2601884"/>
              <a:gd name="connsiteY4" fmla="*/ 0 h 2606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1884" h="2606040">
                <a:moveTo>
                  <a:pt x="1300942" y="0"/>
                </a:moveTo>
                <a:cubicBezTo>
                  <a:pt x="2019432" y="0"/>
                  <a:pt x="2601884" y="583382"/>
                  <a:pt x="2601884" y="1303020"/>
                </a:cubicBezTo>
                <a:cubicBezTo>
                  <a:pt x="2601884" y="2022658"/>
                  <a:pt x="2019432" y="2606040"/>
                  <a:pt x="1300942" y="2606040"/>
                </a:cubicBezTo>
                <a:cubicBezTo>
                  <a:pt x="582452" y="2606040"/>
                  <a:pt x="0" y="2022658"/>
                  <a:pt x="0" y="1303020"/>
                </a:cubicBezTo>
                <a:cubicBezTo>
                  <a:pt x="0" y="583382"/>
                  <a:pt x="582452" y="0"/>
                  <a:pt x="1300942" y="0"/>
                </a:cubicBezTo>
                <a:close/>
              </a:path>
            </a:pathLst>
          </a:cu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cxnSp>
        <p:nvCxnSpPr>
          <p:cNvPr id="19" name="Straight Connector 18"/>
          <p:cNvCxnSpPr/>
          <p:nvPr/>
        </p:nvCxnSpPr>
        <p:spPr>
          <a:xfrm>
            <a:off x="0" y="1712478"/>
            <a:ext cx="12192000" cy="0"/>
          </a:xfrm>
          <a:prstGeom prst="line">
            <a:avLst/>
          </a:prstGeom>
          <a:ln>
            <a:solidFill>
              <a:srgbClr val="FDB414"/>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5400000">
            <a:off x="6021587" y="-522939"/>
            <a:ext cx="603968" cy="5325497"/>
          </a:xfrm>
          <a:prstGeom prst="round2SameRect">
            <a:avLst>
              <a:gd name="adj1" fmla="val 50000"/>
              <a:gd name="adj2" fmla="val 0"/>
            </a:avLst>
          </a:prstGeom>
          <a:solidFill>
            <a:schemeClr val="bg2"/>
          </a:solidFill>
          <a:ln w="19050">
            <a:noFill/>
          </a:ln>
        </p:spPr>
        <p:txBody>
          <a:bodyPr vert="vert270" wrap="square" lIns="76200" tIns="76200" rIns="76200" bIns="365760" rtlCol="0" anchor="ctr">
            <a:noAutofit/>
          </a:bodyPr>
          <a:lstStyle>
            <a:defPPr>
              <a:defRPr lang="en-US"/>
            </a:defPPr>
            <a:lvl1pPr lvl="0">
              <a:defRPr b="1">
                <a:solidFill>
                  <a:schemeClr val="bg2">
                    <a:lumMod val="75000"/>
                  </a:schemeClr>
                </a:solidFill>
              </a:defRPr>
            </a:lvl1pPr>
          </a:lstStyle>
          <a:p>
            <a:r>
              <a:rPr lang="en-US" dirty="0"/>
              <a:t>Panelist Introductions </a:t>
            </a:r>
          </a:p>
        </p:txBody>
      </p:sp>
      <p:sp>
        <p:nvSpPr>
          <p:cNvPr id="4" name="TextBox 3"/>
          <p:cNvSpPr txBox="1"/>
          <p:nvPr/>
        </p:nvSpPr>
        <p:spPr>
          <a:xfrm rot="5400000">
            <a:off x="6021587" y="305291"/>
            <a:ext cx="603968" cy="5325495"/>
          </a:xfrm>
          <a:prstGeom prst="round2SameRect">
            <a:avLst>
              <a:gd name="adj1" fmla="val 50000"/>
              <a:gd name="adj2" fmla="val 0"/>
            </a:avLst>
          </a:prstGeom>
          <a:solidFill>
            <a:srgbClr val="0064A2"/>
          </a:solidFill>
          <a:ln w="19050">
            <a:noFill/>
          </a:ln>
        </p:spPr>
        <p:txBody>
          <a:bodyPr vert="vert270" wrap="square" lIns="76200" tIns="76200" rIns="76200" bIns="365760" rtlCol="0" anchor="ctr">
            <a:noAutofit/>
          </a:bodyPr>
          <a:lstStyle>
            <a:defPPr>
              <a:defRPr lang="en-US"/>
            </a:defPPr>
            <a:lvl1pPr lvl="0">
              <a:defRPr b="1">
                <a:solidFill>
                  <a:schemeClr val="bg1"/>
                </a:solidFill>
              </a:defRPr>
            </a:lvl1pPr>
          </a:lstStyle>
          <a:p>
            <a:r>
              <a:rPr lang="en-US" dirty="0"/>
              <a:t>Marketing: Current Market and How to Compete</a:t>
            </a:r>
          </a:p>
        </p:txBody>
      </p:sp>
      <p:sp>
        <p:nvSpPr>
          <p:cNvPr id="5" name="Oval 4"/>
          <p:cNvSpPr/>
          <p:nvPr/>
        </p:nvSpPr>
        <p:spPr>
          <a:xfrm>
            <a:off x="3150719" y="2589324"/>
            <a:ext cx="765429" cy="765429"/>
          </a:xfrm>
          <a:prstGeom prst="ellipse">
            <a:avLst/>
          </a:prstGeom>
          <a:solidFill>
            <a:schemeClr val="accent4"/>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pic>
        <p:nvPicPr>
          <p:cNvPr id="22" name="Graphic 21" descr="Gavel"/>
          <p:cNvPicPr>
            <a:picLocks noChangeAspect="1"/>
          </p:cNvPicPr>
          <p:nvPr/>
        </p:nvPicPr>
        <p:blipFill>
          <a:blip r:embed="rId2"/>
          <a:stretch>
            <a:fillRect/>
          </a:stretch>
        </p:blipFill>
        <p:spPr>
          <a:xfrm>
            <a:off x="3250512" y="2689117"/>
            <a:ext cx="565842" cy="565842"/>
          </a:xfrm>
          <a:prstGeom prst="rect">
            <a:avLst/>
          </a:prstGeom>
        </p:spPr>
      </p:pic>
      <p:sp>
        <p:nvSpPr>
          <p:cNvPr id="6" name="TextBox 5"/>
          <p:cNvSpPr txBox="1"/>
          <p:nvPr/>
        </p:nvSpPr>
        <p:spPr>
          <a:xfrm rot="5400000">
            <a:off x="6021587" y="1133521"/>
            <a:ext cx="603968" cy="5325493"/>
          </a:xfrm>
          <a:prstGeom prst="round2SameRect">
            <a:avLst>
              <a:gd name="adj1" fmla="val 50000"/>
              <a:gd name="adj2" fmla="val 0"/>
            </a:avLst>
          </a:prstGeom>
          <a:solidFill>
            <a:schemeClr val="bg2"/>
          </a:solidFill>
          <a:ln w="19050">
            <a:noFill/>
          </a:ln>
        </p:spPr>
        <p:txBody>
          <a:bodyPr vert="vert270" wrap="square" lIns="76200" tIns="76200" rIns="76200" bIns="365760" rtlCol="0" anchor="ctr">
            <a:noAutofit/>
          </a:bodyPr>
          <a:lstStyle>
            <a:defPPr>
              <a:defRPr lang="en-US"/>
            </a:defPPr>
            <a:lvl1pPr>
              <a:defRPr/>
            </a:lvl1pPr>
          </a:lstStyle>
          <a:p>
            <a:pPr lvl="0"/>
            <a:r>
              <a:rPr lang="en-US" b="1" dirty="0">
                <a:solidFill>
                  <a:schemeClr val="bg2">
                    <a:lumMod val="75000"/>
                  </a:schemeClr>
                </a:solidFill>
              </a:rPr>
              <a:t>Changes in Project Structure</a:t>
            </a:r>
          </a:p>
        </p:txBody>
      </p:sp>
      <p:sp>
        <p:nvSpPr>
          <p:cNvPr id="7" name="Oval 6"/>
          <p:cNvSpPr/>
          <p:nvPr/>
        </p:nvSpPr>
        <p:spPr>
          <a:xfrm>
            <a:off x="3150719" y="3416553"/>
            <a:ext cx="765429" cy="765429"/>
          </a:xfrm>
          <a:prstGeom prst="ellipse">
            <a:avLst/>
          </a:prstGeom>
          <a:solidFill>
            <a:schemeClr val="bg1">
              <a:lumMod val="9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23" name="Graphic 22" descr="Tools"/>
          <p:cNvPicPr>
            <a:picLocks noChangeAspect="1"/>
          </p:cNvPicPr>
          <p:nvPr/>
        </p:nvPicPr>
        <p:blipFill>
          <a:blip r:embed="rId3"/>
          <a:stretch>
            <a:fillRect/>
          </a:stretch>
        </p:blipFill>
        <p:spPr>
          <a:xfrm>
            <a:off x="3304833" y="3570667"/>
            <a:ext cx="457200" cy="457200"/>
          </a:xfrm>
          <a:prstGeom prst="rect">
            <a:avLst/>
          </a:prstGeom>
        </p:spPr>
      </p:pic>
      <p:sp>
        <p:nvSpPr>
          <p:cNvPr id="25" name="TextBox 24"/>
          <p:cNvSpPr txBox="1"/>
          <p:nvPr/>
        </p:nvSpPr>
        <p:spPr>
          <a:xfrm rot="5400000">
            <a:off x="6021587" y="2789979"/>
            <a:ext cx="603968" cy="5325493"/>
          </a:xfrm>
          <a:prstGeom prst="round2SameRect">
            <a:avLst>
              <a:gd name="adj1" fmla="val 50000"/>
              <a:gd name="adj2" fmla="val 0"/>
            </a:avLst>
          </a:prstGeom>
          <a:solidFill>
            <a:schemeClr val="bg2"/>
          </a:solidFill>
          <a:ln w="19050">
            <a:noFill/>
          </a:ln>
        </p:spPr>
        <p:txBody>
          <a:bodyPr vert="vert270" wrap="square" lIns="76200" tIns="76200" rIns="76200" bIns="365760" rtlCol="0" anchor="ctr">
            <a:noAutofit/>
          </a:bodyPr>
          <a:lstStyle>
            <a:defPPr>
              <a:defRPr lang="en-US"/>
            </a:defPPr>
            <a:lvl1pPr>
              <a:defRPr/>
            </a:lvl1pPr>
          </a:lstStyle>
          <a:p>
            <a:pPr lvl="0"/>
            <a:r>
              <a:rPr lang="en-US" b="1" dirty="0">
                <a:solidFill>
                  <a:schemeClr val="bg2">
                    <a:lumMod val="75000"/>
                  </a:schemeClr>
                </a:solidFill>
              </a:rPr>
              <a:t>Workouts, the Secondary Market and Blockchain</a:t>
            </a:r>
          </a:p>
        </p:txBody>
      </p:sp>
      <p:sp>
        <p:nvSpPr>
          <p:cNvPr id="26" name="Oval 25"/>
          <p:cNvSpPr/>
          <p:nvPr/>
        </p:nvSpPr>
        <p:spPr>
          <a:xfrm>
            <a:off x="3150719" y="5071011"/>
            <a:ext cx="765429" cy="765429"/>
          </a:xfrm>
          <a:prstGeom prst="ellipse">
            <a:avLst/>
          </a:prstGeom>
          <a:solidFill>
            <a:schemeClr val="bg1">
              <a:lumMod val="9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 name="TextBox 7"/>
          <p:cNvSpPr txBox="1"/>
          <p:nvPr/>
        </p:nvSpPr>
        <p:spPr>
          <a:xfrm rot="5400000">
            <a:off x="6021587" y="1961750"/>
            <a:ext cx="603968" cy="5325493"/>
          </a:xfrm>
          <a:prstGeom prst="round2SameRect">
            <a:avLst>
              <a:gd name="adj1" fmla="val 50000"/>
              <a:gd name="adj2" fmla="val 0"/>
            </a:avLst>
          </a:prstGeom>
          <a:solidFill>
            <a:schemeClr val="bg2"/>
          </a:solidFill>
          <a:ln w="19050">
            <a:noFill/>
          </a:ln>
        </p:spPr>
        <p:txBody>
          <a:bodyPr vert="vert270" wrap="square" lIns="76200" tIns="76200" rIns="76200" bIns="365760" rtlCol="0" anchor="ctr">
            <a:noAutofit/>
          </a:bodyPr>
          <a:lstStyle>
            <a:defPPr>
              <a:defRPr lang="en-US"/>
            </a:defPPr>
            <a:lvl1pPr>
              <a:defRPr/>
            </a:lvl1pPr>
          </a:lstStyle>
          <a:p>
            <a:pPr lvl="0"/>
            <a:r>
              <a:rPr lang="en-US" b="1" dirty="0">
                <a:solidFill>
                  <a:schemeClr val="bg2">
                    <a:lumMod val="75000"/>
                  </a:schemeClr>
                </a:solidFill>
              </a:rPr>
              <a:t>Project Review</a:t>
            </a:r>
          </a:p>
        </p:txBody>
      </p:sp>
      <p:sp>
        <p:nvSpPr>
          <p:cNvPr id="9" name="Oval 8"/>
          <p:cNvSpPr/>
          <p:nvPr/>
        </p:nvSpPr>
        <p:spPr>
          <a:xfrm>
            <a:off x="3150719" y="4243782"/>
            <a:ext cx="765429" cy="765429"/>
          </a:xfrm>
          <a:prstGeom prst="ellipse">
            <a:avLst/>
          </a:prstGeom>
          <a:solidFill>
            <a:schemeClr val="bg1">
              <a:lumMod val="9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4" name="Freeform 19"/>
          <p:cNvSpPr>
            <a:spLocks noEditPoints="1"/>
          </p:cNvSpPr>
          <p:nvPr/>
        </p:nvSpPr>
        <p:spPr bwMode="auto">
          <a:xfrm>
            <a:off x="3340682" y="4433745"/>
            <a:ext cx="385503" cy="385503"/>
          </a:xfrm>
          <a:custGeom>
            <a:avLst/>
            <a:gdLst>
              <a:gd name="T0" fmla="*/ 6400 w 6400"/>
              <a:gd name="T1" fmla="*/ 6000 h 6400"/>
              <a:gd name="T2" fmla="*/ 6400 w 6400"/>
              <a:gd name="T3" fmla="*/ 6400 h 6400"/>
              <a:gd name="T4" fmla="*/ 0 w 6400"/>
              <a:gd name="T5" fmla="*/ 6400 h 6400"/>
              <a:gd name="T6" fmla="*/ 0 w 6400"/>
              <a:gd name="T7" fmla="*/ 0 h 6400"/>
              <a:gd name="T8" fmla="*/ 400 w 6400"/>
              <a:gd name="T9" fmla="*/ 0 h 6400"/>
              <a:gd name="T10" fmla="*/ 400 w 6400"/>
              <a:gd name="T11" fmla="*/ 6000 h 6400"/>
              <a:gd name="T12" fmla="*/ 6400 w 6400"/>
              <a:gd name="T13" fmla="*/ 6000 h 6400"/>
              <a:gd name="T14" fmla="*/ 2861 w 6400"/>
              <a:gd name="T15" fmla="*/ 2221 h 6400"/>
              <a:gd name="T16" fmla="*/ 4495 w 6400"/>
              <a:gd name="T17" fmla="*/ 2630 h 6400"/>
              <a:gd name="T18" fmla="*/ 5061 w 6400"/>
              <a:gd name="T19" fmla="*/ 1688 h 6400"/>
              <a:gd name="T20" fmla="*/ 5573 w 6400"/>
              <a:gd name="T21" fmla="*/ 1995 h 6400"/>
              <a:gd name="T22" fmla="*/ 5600 w 6400"/>
              <a:gd name="T23" fmla="*/ 400 h 6400"/>
              <a:gd name="T24" fmla="*/ 4205 w 6400"/>
              <a:gd name="T25" fmla="*/ 1174 h 6400"/>
              <a:gd name="T26" fmla="*/ 4718 w 6400"/>
              <a:gd name="T27" fmla="*/ 1482 h 6400"/>
              <a:gd name="T28" fmla="*/ 4305 w 6400"/>
              <a:gd name="T29" fmla="*/ 2170 h 6400"/>
              <a:gd name="T30" fmla="*/ 2739 w 6400"/>
              <a:gd name="T31" fmla="*/ 1779 h 6400"/>
              <a:gd name="T32" fmla="*/ 1059 w 6400"/>
              <a:gd name="T33" fmla="*/ 3459 h 6400"/>
              <a:gd name="T34" fmla="*/ 1341 w 6400"/>
              <a:gd name="T35" fmla="*/ 3741 h 6400"/>
              <a:gd name="T36" fmla="*/ 2861 w 6400"/>
              <a:gd name="T37" fmla="*/ 2221 h 6400"/>
              <a:gd name="T38" fmla="*/ 2400 w 6400"/>
              <a:gd name="T39" fmla="*/ 5600 h 6400"/>
              <a:gd name="T40" fmla="*/ 3200 w 6400"/>
              <a:gd name="T41" fmla="*/ 5600 h 6400"/>
              <a:gd name="T42" fmla="*/ 3200 w 6400"/>
              <a:gd name="T43" fmla="*/ 2718 h 6400"/>
              <a:gd name="T44" fmla="*/ 2984 w 6400"/>
              <a:gd name="T45" fmla="*/ 2664 h 6400"/>
              <a:gd name="T46" fmla="*/ 2400 w 6400"/>
              <a:gd name="T47" fmla="*/ 3248 h 6400"/>
              <a:gd name="T48" fmla="*/ 2400 w 6400"/>
              <a:gd name="T49" fmla="*/ 5600 h 6400"/>
              <a:gd name="T50" fmla="*/ 1200 w 6400"/>
              <a:gd name="T51" fmla="*/ 4166 h 6400"/>
              <a:gd name="T52" fmla="*/ 1200 w 6400"/>
              <a:gd name="T53" fmla="*/ 5600 h 6400"/>
              <a:gd name="T54" fmla="*/ 2000 w 6400"/>
              <a:gd name="T55" fmla="*/ 5600 h 6400"/>
              <a:gd name="T56" fmla="*/ 2000 w 6400"/>
              <a:gd name="T57" fmla="*/ 3648 h 6400"/>
              <a:gd name="T58" fmla="*/ 1341 w 6400"/>
              <a:gd name="T59" fmla="*/ 4307 h 6400"/>
              <a:gd name="T60" fmla="*/ 1200 w 6400"/>
              <a:gd name="T61" fmla="*/ 4166 h 6400"/>
              <a:gd name="T62" fmla="*/ 4800 w 6400"/>
              <a:gd name="T63" fmla="*/ 2900 h 6400"/>
              <a:gd name="T64" fmla="*/ 4800 w 6400"/>
              <a:gd name="T65" fmla="*/ 5600 h 6400"/>
              <a:gd name="T66" fmla="*/ 5600 w 6400"/>
              <a:gd name="T67" fmla="*/ 5600 h 6400"/>
              <a:gd name="T68" fmla="*/ 5600 w 6400"/>
              <a:gd name="T69" fmla="*/ 2478 h 6400"/>
              <a:gd name="T70" fmla="*/ 5198 w 6400"/>
              <a:gd name="T71" fmla="*/ 2237 h 6400"/>
              <a:gd name="T72" fmla="*/ 4800 w 6400"/>
              <a:gd name="T73" fmla="*/ 2900 h 6400"/>
              <a:gd name="T74" fmla="*/ 4400 w 6400"/>
              <a:gd name="T75" fmla="*/ 5600 h 6400"/>
              <a:gd name="T76" fmla="*/ 4400 w 6400"/>
              <a:gd name="T77" fmla="*/ 3018 h 6400"/>
              <a:gd name="T78" fmla="*/ 3600 w 6400"/>
              <a:gd name="T79" fmla="*/ 2818 h 6400"/>
              <a:gd name="T80" fmla="*/ 3600 w 6400"/>
              <a:gd name="T81" fmla="*/ 5600 h 6400"/>
              <a:gd name="T82" fmla="*/ 4400 w 6400"/>
              <a:gd name="T83" fmla="*/ 5600 h 6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400" h="6400">
                <a:moveTo>
                  <a:pt x="6400" y="6000"/>
                </a:moveTo>
                <a:lnTo>
                  <a:pt x="6400" y="6400"/>
                </a:lnTo>
                <a:lnTo>
                  <a:pt x="0" y="6400"/>
                </a:lnTo>
                <a:lnTo>
                  <a:pt x="0" y="0"/>
                </a:lnTo>
                <a:lnTo>
                  <a:pt x="400" y="0"/>
                </a:lnTo>
                <a:lnTo>
                  <a:pt x="400" y="6000"/>
                </a:lnTo>
                <a:lnTo>
                  <a:pt x="6400" y="6000"/>
                </a:lnTo>
                <a:close/>
                <a:moveTo>
                  <a:pt x="2861" y="2221"/>
                </a:moveTo>
                <a:lnTo>
                  <a:pt x="4495" y="2630"/>
                </a:lnTo>
                <a:lnTo>
                  <a:pt x="5061" y="1688"/>
                </a:lnTo>
                <a:lnTo>
                  <a:pt x="5573" y="1995"/>
                </a:lnTo>
                <a:lnTo>
                  <a:pt x="5600" y="400"/>
                </a:lnTo>
                <a:lnTo>
                  <a:pt x="4205" y="1174"/>
                </a:lnTo>
                <a:lnTo>
                  <a:pt x="4718" y="1482"/>
                </a:lnTo>
                <a:lnTo>
                  <a:pt x="4305" y="2170"/>
                </a:lnTo>
                <a:lnTo>
                  <a:pt x="2739" y="1779"/>
                </a:lnTo>
                <a:lnTo>
                  <a:pt x="1059" y="3459"/>
                </a:lnTo>
                <a:lnTo>
                  <a:pt x="1341" y="3741"/>
                </a:lnTo>
                <a:lnTo>
                  <a:pt x="2861" y="2221"/>
                </a:lnTo>
                <a:close/>
                <a:moveTo>
                  <a:pt x="2400" y="5600"/>
                </a:moveTo>
                <a:lnTo>
                  <a:pt x="3200" y="5600"/>
                </a:lnTo>
                <a:lnTo>
                  <a:pt x="3200" y="2718"/>
                </a:lnTo>
                <a:lnTo>
                  <a:pt x="2984" y="2664"/>
                </a:lnTo>
                <a:lnTo>
                  <a:pt x="2400" y="3248"/>
                </a:lnTo>
                <a:lnTo>
                  <a:pt x="2400" y="5600"/>
                </a:lnTo>
                <a:close/>
                <a:moveTo>
                  <a:pt x="1200" y="4166"/>
                </a:moveTo>
                <a:lnTo>
                  <a:pt x="1200" y="5600"/>
                </a:lnTo>
                <a:lnTo>
                  <a:pt x="2000" y="5600"/>
                </a:lnTo>
                <a:lnTo>
                  <a:pt x="2000" y="3648"/>
                </a:lnTo>
                <a:lnTo>
                  <a:pt x="1341" y="4307"/>
                </a:lnTo>
                <a:lnTo>
                  <a:pt x="1200" y="4166"/>
                </a:lnTo>
                <a:close/>
                <a:moveTo>
                  <a:pt x="4800" y="2900"/>
                </a:moveTo>
                <a:lnTo>
                  <a:pt x="4800" y="5600"/>
                </a:lnTo>
                <a:lnTo>
                  <a:pt x="5600" y="5600"/>
                </a:lnTo>
                <a:lnTo>
                  <a:pt x="5600" y="2478"/>
                </a:lnTo>
                <a:lnTo>
                  <a:pt x="5198" y="2237"/>
                </a:lnTo>
                <a:lnTo>
                  <a:pt x="4800" y="2900"/>
                </a:lnTo>
                <a:close/>
                <a:moveTo>
                  <a:pt x="4400" y="5600"/>
                </a:moveTo>
                <a:lnTo>
                  <a:pt x="4400" y="3018"/>
                </a:lnTo>
                <a:lnTo>
                  <a:pt x="3600" y="2818"/>
                </a:lnTo>
                <a:lnTo>
                  <a:pt x="3600" y="5600"/>
                </a:lnTo>
                <a:lnTo>
                  <a:pt x="4400" y="5600"/>
                </a:lnTo>
                <a:close/>
              </a:path>
            </a:pathLst>
          </a:custGeom>
          <a:solidFill>
            <a:schemeClr val="bg2">
              <a:lumMod val="90000"/>
            </a:schemeClr>
          </a:solidFill>
          <a:ln w="0">
            <a:noFill/>
            <a:prstDash val="solid"/>
            <a:round/>
          </a:ln>
        </p:spPr>
        <p:txBody>
          <a:bodyPr vert="horz" wrap="square" lIns="91440" tIns="45720" rIns="91440" bIns="45720" numCol="1" anchor="t" anchorCtr="0" compatLnSpc="1"/>
          <a:lstStyle/>
          <a:p>
            <a:endParaRPr lang="en-US" b="1"/>
          </a:p>
        </p:txBody>
      </p:sp>
      <p:sp>
        <p:nvSpPr>
          <p:cNvPr id="28" name="TextBox 27"/>
          <p:cNvSpPr txBox="1"/>
          <p:nvPr/>
        </p:nvSpPr>
        <p:spPr>
          <a:xfrm rot="5400000">
            <a:off x="6034841" y="3618208"/>
            <a:ext cx="603968" cy="5325493"/>
          </a:xfrm>
          <a:prstGeom prst="round2SameRect">
            <a:avLst>
              <a:gd name="adj1" fmla="val 50000"/>
              <a:gd name="adj2" fmla="val 0"/>
            </a:avLst>
          </a:prstGeom>
          <a:solidFill>
            <a:schemeClr val="bg2"/>
          </a:solidFill>
          <a:ln w="19050">
            <a:noFill/>
          </a:ln>
        </p:spPr>
        <p:txBody>
          <a:bodyPr vert="vert270" wrap="square" lIns="76200" tIns="76200" rIns="76200" bIns="365760" rtlCol="0" anchor="ctr">
            <a:noAutofit/>
          </a:bodyPr>
          <a:lstStyle>
            <a:defPPr>
              <a:defRPr lang="en-US"/>
            </a:defPPr>
            <a:lvl1pPr>
              <a:defRPr/>
            </a:lvl1pPr>
          </a:lstStyle>
          <a:p>
            <a:pPr lvl="0"/>
            <a:r>
              <a:rPr lang="en-US" b="1" dirty="0">
                <a:solidFill>
                  <a:schemeClr val="bg2">
                    <a:lumMod val="75000"/>
                  </a:schemeClr>
                </a:solidFill>
              </a:rPr>
              <a:t>The Impact of Program Changes on Future Projects</a:t>
            </a:r>
          </a:p>
        </p:txBody>
      </p:sp>
      <p:sp>
        <p:nvSpPr>
          <p:cNvPr id="29" name="Oval 28"/>
          <p:cNvSpPr/>
          <p:nvPr/>
        </p:nvSpPr>
        <p:spPr>
          <a:xfrm>
            <a:off x="3150719" y="5898239"/>
            <a:ext cx="765429" cy="765429"/>
          </a:xfrm>
          <a:prstGeom prst="ellipse">
            <a:avLst/>
          </a:prstGeom>
          <a:solidFill>
            <a:schemeClr val="bg1">
              <a:lumMod val="9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0" name="Freeform 19"/>
          <p:cNvSpPr>
            <a:spLocks noEditPoints="1"/>
          </p:cNvSpPr>
          <p:nvPr/>
        </p:nvSpPr>
        <p:spPr bwMode="auto">
          <a:xfrm>
            <a:off x="3340682" y="6088202"/>
            <a:ext cx="385503" cy="385503"/>
          </a:xfrm>
          <a:custGeom>
            <a:avLst/>
            <a:gdLst>
              <a:gd name="T0" fmla="*/ 6400 w 6400"/>
              <a:gd name="T1" fmla="*/ 6000 h 6400"/>
              <a:gd name="T2" fmla="*/ 6400 w 6400"/>
              <a:gd name="T3" fmla="*/ 6400 h 6400"/>
              <a:gd name="T4" fmla="*/ 0 w 6400"/>
              <a:gd name="T5" fmla="*/ 6400 h 6400"/>
              <a:gd name="T6" fmla="*/ 0 w 6400"/>
              <a:gd name="T7" fmla="*/ 0 h 6400"/>
              <a:gd name="T8" fmla="*/ 400 w 6400"/>
              <a:gd name="T9" fmla="*/ 0 h 6400"/>
              <a:gd name="T10" fmla="*/ 400 w 6400"/>
              <a:gd name="T11" fmla="*/ 6000 h 6400"/>
              <a:gd name="T12" fmla="*/ 6400 w 6400"/>
              <a:gd name="T13" fmla="*/ 6000 h 6400"/>
              <a:gd name="T14" fmla="*/ 2861 w 6400"/>
              <a:gd name="T15" fmla="*/ 2221 h 6400"/>
              <a:gd name="T16" fmla="*/ 4495 w 6400"/>
              <a:gd name="T17" fmla="*/ 2630 h 6400"/>
              <a:gd name="T18" fmla="*/ 5061 w 6400"/>
              <a:gd name="T19" fmla="*/ 1688 h 6400"/>
              <a:gd name="T20" fmla="*/ 5573 w 6400"/>
              <a:gd name="T21" fmla="*/ 1995 h 6400"/>
              <a:gd name="T22" fmla="*/ 5600 w 6400"/>
              <a:gd name="T23" fmla="*/ 400 h 6400"/>
              <a:gd name="T24" fmla="*/ 4205 w 6400"/>
              <a:gd name="T25" fmla="*/ 1174 h 6400"/>
              <a:gd name="T26" fmla="*/ 4718 w 6400"/>
              <a:gd name="T27" fmla="*/ 1482 h 6400"/>
              <a:gd name="T28" fmla="*/ 4305 w 6400"/>
              <a:gd name="T29" fmla="*/ 2170 h 6400"/>
              <a:gd name="T30" fmla="*/ 2739 w 6400"/>
              <a:gd name="T31" fmla="*/ 1779 h 6400"/>
              <a:gd name="T32" fmla="*/ 1059 w 6400"/>
              <a:gd name="T33" fmla="*/ 3459 h 6400"/>
              <a:gd name="T34" fmla="*/ 1341 w 6400"/>
              <a:gd name="T35" fmla="*/ 3741 h 6400"/>
              <a:gd name="T36" fmla="*/ 2861 w 6400"/>
              <a:gd name="T37" fmla="*/ 2221 h 6400"/>
              <a:gd name="T38" fmla="*/ 2400 w 6400"/>
              <a:gd name="T39" fmla="*/ 5600 h 6400"/>
              <a:gd name="T40" fmla="*/ 3200 w 6400"/>
              <a:gd name="T41" fmla="*/ 5600 h 6400"/>
              <a:gd name="T42" fmla="*/ 3200 w 6400"/>
              <a:gd name="T43" fmla="*/ 2718 h 6400"/>
              <a:gd name="T44" fmla="*/ 2984 w 6400"/>
              <a:gd name="T45" fmla="*/ 2664 h 6400"/>
              <a:gd name="T46" fmla="*/ 2400 w 6400"/>
              <a:gd name="T47" fmla="*/ 3248 h 6400"/>
              <a:gd name="T48" fmla="*/ 2400 w 6400"/>
              <a:gd name="T49" fmla="*/ 5600 h 6400"/>
              <a:gd name="T50" fmla="*/ 1200 w 6400"/>
              <a:gd name="T51" fmla="*/ 4166 h 6400"/>
              <a:gd name="T52" fmla="*/ 1200 w 6400"/>
              <a:gd name="T53" fmla="*/ 5600 h 6400"/>
              <a:gd name="T54" fmla="*/ 2000 w 6400"/>
              <a:gd name="T55" fmla="*/ 5600 h 6400"/>
              <a:gd name="T56" fmla="*/ 2000 w 6400"/>
              <a:gd name="T57" fmla="*/ 3648 h 6400"/>
              <a:gd name="T58" fmla="*/ 1341 w 6400"/>
              <a:gd name="T59" fmla="*/ 4307 h 6400"/>
              <a:gd name="T60" fmla="*/ 1200 w 6400"/>
              <a:gd name="T61" fmla="*/ 4166 h 6400"/>
              <a:gd name="T62" fmla="*/ 4800 w 6400"/>
              <a:gd name="T63" fmla="*/ 2900 h 6400"/>
              <a:gd name="T64" fmla="*/ 4800 w 6400"/>
              <a:gd name="T65" fmla="*/ 5600 h 6400"/>
              <a:gd name="T66" fmla="*/ 5600 w 6400"/>
              <a:gd name="T67" fmla="*/ 5600 h 6400"/>
              <a:gd name="T68" fmla="*/ 5600 w 6400"/>
              <a:gd name="T69" fmla="*/ 2478 h 6400"/>
              <a:gd name="T70" fmla="*/ 5198 w 6400"/>
              <a:gd name="T71" fmla="*/ 2237 h 6400"/>
              <a:gd name="T72" fmla="*/ 4800 w 6400"/>
              <a:gd name="T73" fmla="*/ 2900 h 6400"/>
              <a:gd name="T74" fmla="*/ 4400 w 6400"/>
              <a:gd name="T75" fmla="*/ 5600 h 6400"/>
              <a:gd name="T76" fmla="*/ 4400 w 6400"/>
              <a:gd name="T77" fmla="*/ 3018 h 6400"/>
              <a:gd name="T78" fmla="*/ 3600 w 6400"/>
              <a:gd name="T79" fmla="*/ 2818 h 6400"/>
              <a:gd name="T80" fmla="*/ 3600 w 6400"/>
              <a:gd name="T81" fmla="*/ 5600 h 6400"/>
              <a:gd name="T82" fmla="*/ 4400 w 6400"/>
              <a:gd name="T83" fmla="*/ 5600 h 6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400" h="6400">
                <a:moveTo>
                  <a:pt x="6400" y="6000"/>
                </a:moveTo>
                <a:lnTo>
                  <a:pt x="6400" y="6400"/>
                </a:lnTo>
                <a:lnTo>
                  <a:pt x="0" y="6400"/>
                </a:lnTo>
                <a:lnTo>
                  <a:pt x="0" y="0"/>
                </a:lnTo>
                <a:lnTo>
                  <a:pt x="400" y="0"/>
                </a:lnTo>
                <a:lnTo>
                  <a:pt x="400" y="6000"/>
                </a:lnTo>
                <a:lnTo>
                  <a:pt x="6400" y="6000"/>
                </a:lnTo>
                <a:close/>
                <a:moveTo>
                  <a:pt x="2861" y="2221"/>
                </a:moveTo>
                <a:lnTo>
                  <a:pt x="4495" y="2630"/>
                </a:lnTo>
                <a:lnTo>
                  <a:pt x="5061" y="1688"/>
                </a:lnTo>
                <a:lnTo>
                  <a:pt x="5573" y="1995"/>
                </a:lnTo>
                <a:lnTo>
                  <a:pt x="5600" y="400"/>
                </a:lnTo>
                <a:lnTo>
                  <a:pt x="4205" y="1174"/>
                </a:lnTo>
                <a:lnTo>
                  <a:pt x="4718" y="1482"/>
                </a:lnTo>
                <a:lnTo>
                  <a:pt x="4305" y="2170"/>
                </a:lnTo>
                <a:lnTo>
                  <a:pt x="2739" y="1779"/>
                </a:lnTo>
                <a:lnTo>
                  <a:pt x="1059" y="3459"/>
                </a:lnTo>
                <a:lnTo>
                  <a:pt x="1341" y="3741"/>
                </a:lnTo>
                <a:lnTo>
                  <a:pt x="2861" y="2221"/>
                </a:lnTo>
                <a:close/>
                <a:moveTo>
                  <a:pt x="2400" y="5600"/>
                </a:moveTo>
                <a:lnTo>
                  <a:pt x="3200" y="5600"/>
                </a:lnTo>
                <a:lnTo>
                  <a:pt x="3200" y="2718"/>
                </a:lnTo>
                <a:lnTo>
                  <a:pt x="2984" y="2664"/>
                </a:lnTo>
                <a:lnTo>
                  <a:pt x="2400" y="3248"/>
                </a:lnTo>
                <a:lnTo>
                  <a:pt x="2400" y="5600"/>
                </a:lnTo>
                <a:close/>
                <a:moveTo>
                  <a:pt x="1200" y="4166"/>
                </a:moveTo>
                <a:lnTo>
                  <a:pt x="1200" y="5600"/>
                </a:lnTo>
                <a:lnTo>
                  <a:pt x="2000" y="5600"/>
                </a:lnTo>
                <a:lnTo>
                  <a:pt x="2000" y="3648"/>
                </a:lnTo>
                <a:lnTo>
                  <a:pt x="1341" y="4307"/>
                </a:lnTo>
                <a:lnTo>
                  <a:pt x="1200" y="4166"/>
                </a:lnTo>
                <a:close/>
                <a:moveTo>
                  <a:pt x="4800" y="2900"/>
                </a:moveTo>
                <a:lnTo>
                  <a:pt x="4800" y="5600"/>
                </a:lnTo>
                <a:lnTo>
                  <a:pt x="5600" y="5600"/>
                </a:lnTo>
                <a:lnTo>
                  <a:pt x="5600" y="2478"/>
                </a:lnTo>
                <a:lnTo>
                  <a:pt x="5198" y="2237"/>
                </a:lnTo>
                <a:lnTo>
                  <a:pt x="4800" y="2900"/>
                </a:lnTo>
                <a:close/>
                <a:moveTo>
                  <a:pt x="4400" y="5600"/>
                </a:moveTo>
                <a:lnTo>
                  <a:pt x="4400" y="3018"/>
                </a:lnTo>
                <a:lnTo>
                  <a:pt x="3600" y="2818"/>
                </a:lnTo>
                <a:lnTo>
                  <a:pt x="3600" y="5600"/>
                </a:lnTo>
                <a:lnTo>
                  <a:pt x="4400" y="5600"/>
                </a:lnTo>
                <a:close/>
              </a:path>
            </a:pathLst>
          </a:custGeom>
          <a:solidFill>
            <a:schemeClr val="bg2">
              <a:lumMod val="90000"/>
            </a:schemeClr>
          </a:solidFill>
          <a:ln w="0">
            <a:noFill/>
            <a:prstDash val="solid"/>
            <a:round/>
          </a:ln>
        </p:spPr>
        <p:txBody>
          <a:bodyPr vert="horz" wrap="square" lIns="91440" tIns="45720" rIns="91440" bIns="45720" numCol="1" anchor="t" anchorCtr="0" compatLnSpc="1"/>
          <a:lstStyle/>
          <a:p>
            <a:endParaRPr lang="en-US" b="1"/>
          </a:p>
        </p:txBody>
      </p:sp>
      <p:pic>
        <p:nvPicPr>
          <p:cNvPr id="31" name="Graphic 30" descr="Repeat"/>
          <p:cNvPicPr>
            <a:picLocks noChangeAspect="1"/>
          </p:cNvPicPr>
          <p:nvPr/>
        </p:nvPicPr>
        <p:blipFill>
          <a:blip r:embed="rId4"/>
          <a:stretch>
            <a:fillRect/>
          </a:stretch>
        </p:blipFill>
        <p:spPr>
          <a:xfrm>
            <a:off x="3266909" y="5187201"/>
            <a:ext cx="533049" cy="533049"/>
          </a:xfrm>
          <a:prstGeom prst="rect">
            <a:avLst/>
          </a:prstGeom>
        </p:spPr>
      </p:pic>
      <p:sp>
        <p:nvSpPr>
          <p:cNvPr id="45" name="Oval 44"/>
          <p:cNvSpPr/>
          <p:nvPr/>
        </p:nvSpPr>
        <p:spPr>
          <a:xfrm>
            <a:off x="3150719" y="1762095"/>
            <a:ext cx="765429" cy="765429"/>
          </a:xfrm>
          <a:prstGeom prst="ellipse">
            <a:avLst/>
          </a:prstGeom>
          <a:solidFill>
            <a:schemeClr val="bg1">
              <a:lumMod val="9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nvGrpSpPr>
          <p:cNvPr id="46" name="Group 45"/>
          <p:cNvGrpSpPr/>
          <p:nvPr/>
        </p:nvGrpSpPr>
        <p:grpSpPr>
          <a:xfrm>
            <a:off x="3341616" y="1922822"/>
            <a:ext cx="370381" cy="433975"/>
            <a:chOff x="663575" y="2000250"/>
            <a:chExt cx="841375" cy="985838"/>
          </a:xfrm>
          <a:solidFill>
            <a:schemeClr val="accent3"/>
          </a:solidFill>
        </p:grpSpPr>
        <p:sp>
          <p:nvSpPr>
            <p:cNvPr id="47" name="Freeform 5"/>
            <p:cNvSpPr/>
            <p:nvPr/>
          </p:nvSpPr>
          <p:spPr bwMode="auto">
            <a:xfrm>
              <a:off x="663575" y="2000250"/>
              <a:ext cx="841375" cy="985838"/>
            </a:xfrm>
            <a:custGeom>
              <a:avLst/>
              <a:gdLst>
                <a:gd name="T0" fmla="*/ 5164 w 5469"/>
                <a:gd name="T1" fmla="*/ 1567 h 6400"/>
                <a:gd name="T2" fmla="*/ 4811 w 5469"/>
                <a:gd name="T3" fmla="*/ 1567 h 6400"/>
                <a:gd name="T4" fmla="*/ 4717 w 5469"/>
                <a:gd name="T5" fmla="*/ 1661 h 6400"/>
                <a:gd name="T6" fmla="*/ 4811 w 5469"/>
                <a:gd name="T7" fmla="*/ 1755 h 6400"/>
                <a:gd name="T8" fmla="*/ 5164 w 5469"/>
                <a:gd name="T9" fmla="*/ 1755 h 6400"/>
                <a:gd name="T10" fmla="*/ 5469 w 5469"/>
                <a:gd name="T11" fmla="*/ 1450 h 6400"/>
                <a:gd name="T12" fmla="*/ 5469 w 5469"/>
                <a:gd name="T13" fmla="*/ 554 h 6400"/>
                <a:gd name="T14" fmla="*/ 4915 w 5469"/>
                <a:gd name="T15" fmla="*/ 0 h 6400"/>
                <a:gd name="T16" fmla="*/ 4915 w 5469"/>
                <a:gd name="T17" fmla="*/ 0 h 6400"/>
                <a:gd name="T18" fmla="*/ 633 w 5469"/>
                <a:gd name="T19" fmla="*/ 0 h 6400"/>
                <a:gd name="T20" fmla="*/ 0 w 5469"/>
                <a:gd name="T21" fmla="*/ 633 h 6400"/>
                <a:gd name="T22" fmla="*/ 0 w 5469"/>
                <a:gd name="T23" fmla="*/ 5153 h 6400"/>
                <a:gd name="T24" fmla="*/ 94 w 5469"/>
                <a:gd name="T25" fmla="*/ 5246 h 6400"/>
                <a:gd name="T26" fmla="*/ 188 w 5469"/>
                <a:gd name="T27" fmla="*/ 5153 h 6400"/>
                <a:gd name="T28" fmla="*/ 188 w 5469"/>
                <a:gd name="T29" fmla="*/ 633 h 6400"/>
                <a:gd name="T30" fmla="*/ 633 w 5469"/>
                <a:gd name="T31" fmla="*/ 188 h 6400"/>
                <a:gd name="T32" fmla="*/ 4500 w 5469"/>
                <a:gd name="T33" fmla="*/ 188 h 6400"/>
                <a:gd name="T34" fmla="*/ 4361 w 5469"/>
                <a:gd name="T35" fmla="*/ 554 h 6400"/>
                <a:gd name="T36" fmla="*/ 4361 w 5469"/>
                <a:gd name="T37" fmla="*/ 813 h 6400"/>
                <a:gd name="T38" fmla="*/ 4361 w 5469"/>
                <a:gd name="T39" fmla="*/ 1661 h 6400"/>
                <a:gd name="T40" fmla="*/ 4361 w 5469"/>
                <a:gd name="T41" fmla="*/ 4739 h 6400"/>
                <a:gd name="T42" fmla="*/ 4361 w 5469"/>
                <a:gd name="T43" fmla="*/ 5846 h 6400"/>
                <a:gd name="T44" fmla="*/ 4500 w 5469"/>
                <a:gd name="T45" fmla="*/ 6212 h 6400"/>
                <a:gd name="T46" fmla="*/ 554 w 5469"/>
                <a:gd name="T47" fmla="*/ 6212 h 6400"/>
                <a:gd name="T48" fmla="*/ 188 w 5469"/>
                <a:gd name="T49" fmla="*/ 5846 h 6400"/>
                <a:gd name="T50" fmla="*/ 188 w 5469"/>
                <a:gd name="T51" fmla="*/ 5586 h 6400"/>
                <a:gd name="T52" fmla="*/ 94 w 5469"/>
                <a:gd name="T53" fmla="*/ 5492 h 6400"/>
                <a:gd name="T54" fmla="*/ 0 w 5469"/>
                <a:gd name="T55" fmla="*/ 5586 h 6400"/>
                <a:gd name="T56" fmla="*/ 0 w 5469"/>
                <a:gd name="T57" fmla="*/ 5846 h 6400"/>
                <a:gd name="T58" fmla="*/ 554 w 5469"/>
                <a:gd name="T59" fmla="*/ 6400 h 6400"/>
                <a:gd name="T60" fmla="*/ 4915 w 5469"/>
                <a:gd name="T61" fmla="*/ 6400 h 6400"/>
                <a:gd name="T62" fmla="*/ 4915 w 5469"/>
                <a:gd name="T63" fmla="*/ 6400 h 6400"/>
                <a:gd name="T64" fmla="*/ 4915 w 5469"/>
                <a:gd name="T65" fmla="*/ 6400 h 6400"/>
                <a:gd name="T66" fmla="*/ 5469 w 5469"/>
                <a:gd name="T67" fmla="*/ 5846 h 6400"/>
                <a:gd name="T68" fmla="*/ 5469 w 5469"/>
                <a:gd name="T69" fmla="*/ 4900 h 6400"/>
                <a:gd name="T70" fmla="*/ 5214 w 5469"/>
                <a:gd name="T71" fmla="*/ 4645 h 6400"/>
                <a:gd name="T72" fmla="*/ 4814 w 5469"/>
                <a:gd name="T73" fmla="*/ 4645 h 6400"/>
                <a:gd name="T74" fmla="*/ 4720 w 5469"/>
                <a:gd name="T75" fmla="*/ 4739 h 6400"/>
                <a:gd name="T76" fmla="*/ 4814 w 5469"/>
                <a:gd name="T77" fmla="*/ 4833 h 6400"/>
                <a:gd name="T78" fmla="*/ 5214 w 5469"/>
                <a:gd name="T79" fmla="*/ 4833 h 6400"/>
                <a:gd name="T80" fmla="*/ 5281 w 5469"/>
                <a:gd name="T81" fmla="*/ 4900 h 6400"/>
                <a:gd name="T82" fmla="*/ 5281 w 5469"/>
                <a:gd name="T83" fmla="*/ 5846 h 6400"/>
                <a:gd name="T84" fmla="*/ 4915 w 5469"/>
                <a:gd name="T85" fmla="*/ 6213 h 6400"/>
                <a:gd name="T86" fmla="*/ 4548 w 5469"/>
                <a:gd name="T87" fmla="*/ 5846 h 6400"/>
                <a:gd name="T88" fmla="*/ 4548 w 5469"/>
                <a:gd name="T89" fmla="*/ 4739 h 6400"/>
                <a:gd name="T90" fmla="*/ 4548 w 5469"/>
                <a:gd name="T91" fmla="*/ 1661 h 6400"/>
                <a:gd name="T92" fmla="*/ 4548 w 5469"/>
                <a:gd name="T93" fmla="*/ 813 h 6400"/>
                <a:gd name="T94" fmla="*/ 4548 w 5469"/>
                <a:gd name="T95" fmla="*/ 554 h 6400"/>
                <a:gd name="T96" fmla="*/ 4915 w 5469"/>
                <a:gd name="T97" fmla="*/ 188 h 6400"/>
                <a:gd name="T98" fmla="*/ 5281 w 5469"/>
                <a:gd name="T99" fmla="*/ 554 h 6400"/>
                <a:gd name="T100" fmla="*/ 5281 w 5469"/>
                <a:gd name="T101" fmla="*/ 1450 h 6400"/>
                <a:gd name="T102" fmla="*/ 5164 w 5469"/>
                <a:gd name="T103" fmla="*/ 1567 h 6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69" h="6400">
                  <a:moveTo>
                    <a:pt x="5164" y="1567"/>
                  </a:moveTo>
                  <a:lnTo>
                    <a:pt x="4811" y="1567"/>
                  </a:lnTo>
                  <a:cubicBezTo>
                    <a:pt x="4759" y="1567"/>
                    <a:pt x="4717" y="1609"/>
                    <a:pt x="4717" y="1661"/>
                  </a:cubicBezTo>
                  <a:cubicBezTo>
                    <a:pt x="4717" y="1713"/>
                    <a:pt x="4759" y="1755"/>
                    <a:pt x="4811" y="1755"/>
                  </a:cubicBezTo>
                  <a:lnTo>
                    <a:pt x="5164" y="1755"/>
                  </a:lnTo>
                  <a:cubicBezTo>
                    <a:pt x="5332" y="1755"/>
                    <a:pt x="5469" y="1618"/>
                    <a:pt x="5469" y="1450"/>
                  </a:cubicBezTo>
                  <a:lnTo>
                    <a:pt x="5469" y="554"/>
                  </a:lnTo>
                  <a:cubicBezTo>
                    <a:pt x="5469" y="249"/>
                    <a:pt x="5220" y="0"/>
                    <a:pt x="4915" y="0"/>
                  </a:cubicBezTo>
                  <a:lnTo>
                    <a:pt x="4915" y="0"/>
                  </a:lnTo>
                  <a:lnTo>
                    <a:pt x="633" y="0"/>
                  </a:lnTo>
                  <a:cubicBezTo>
                    <a:pt x="284" y="0"/>
                    <a:pt x="0" y="284"/>
                    <a:pt x="0" y="633"/>
                  </a:cubicBezTo>
                  <a:lnTo>
                    <a:pt x="0" y="5153"/>
                  </a:lnTo>
                  <a:cubicBezTo>
                    <a:pt x="0" y="5204"/>
                    <a:pt x="42" y="5246"/>
                    <a:pt x="94" y="5246"/>
                  </a:cubicBezTo>
                  <a:cubicBezTo>
                    <a:pt x="146" y="5246"/>
                    <a:pt x="188" y="5204"/>
                    <a:pt x="188" y="5153"/>
                  </a:cubicBezTo>
                  <a:lnTo>
                    <a:pt x="188" y="633"/>
                  </a:lnTo>
                  <a:cubicBezTo>
                    <a:pt x="188" y="387"/>
                    <a:pt x="387" y="188"/>
                    <a:pt x="633" y="188"/>
                  </a:cubicBezTo>
                  <a:lnTo>
                    <a:pt x="4500" y="188"/>
                  </a:lnTo>
                  <a:cubicBezTo>
                    <a:pt x="4413" y="285"/>
                    <a:pt x="4361" y="414"/>
                    <a:pt x="4361" y="554"/>
                  </a:cubicBezTo>
                  <a:lnTo>
                    <a:pt x="4361" y="813"/>
                  </a:lnTo>
                  <a:lnTo>
                    <a:pt x="4361" y="1661"/>
                  </a:lnTo>
                  <a:lnTo>
                    <a:pt x="4361" y="4739"/>
                  </a:lnTo>
                  <a:lnTo>
                    <a:pt x="4361" y="5846"/>
                  </a:lnTo>
                  <a:cubicBezTo>
                    <a:pt x="4361" y="5986"/>
                    <a:pt x="4413" y="6115"/>
                    <a:pt x="4500" y="6212"/>
                  </a:cubicBezTo>
                  <a:lnTo>
                    <a:pt x="554" y="6212"/>
                  </a:lnTo>
                  <a:cubicBezTo>
                    <a:pt x="352" y="6213"/>
                    <a:pt x="188" y="6048"/>
                    <a:pt x="188" y="5846"/>
                  </a:cubicBezTo>
                  <a:lnTo>
                    <a:pt x="188" y="5586"/>
                  </a:lnTo>
                  <a:cubicBezTo>
                    <a:pt x="188" y="5534"/>
                    <a:pt x="146" y="5492"/>
                    <a:pt x="94" y="5492"/>
                  </a:cubicBezTo>
                  <a:cubicBezTo>
                    <a:pt x="42" y="5492"/>
                    <a:pt x="0" y="5534"/>
                    <a:pt x="0" y="5586"/>
                  </a:cubicBezTo>
                  <a:lnTo>
                    <a:pt x="0" y="5846"/>
                  </a:lnTo>
                  <a:cubicBezTo>
                    <a:pt x="0" y="6151"/>
                    <a:pt x="249" y="6400"/>
                    <a:pt x="554" y="6400"/>
                  </a:cubicBezTo>
                  <a:lnTo>
                    <a:pt x="4915" y="6400"/>
                  </a:lnTo>
                  <a:lnTo>
                    <a:pt x="4915" y="6400"/>
                  </a:lnTo>
                  <a:lnTo>
                    <a:pt x="4915" y="6400"/>
                  </a:lnTo>
                  <a:cubicBezTo>
                    <a:pt x="5220" y="6400"/>
                    <a:pt x="5469" y="6151"/>
                    <a:pt x="5469" y="5846"/>
                  </a:cubicBezTo>
                  <a:lnTo>
                    <a:pt x="5469" y="4900"/>
                  </a:lnTo>
                  <a:cubicBezTo>
                    <a:pt x="5469" y="4760"/>
                    <a:pt x="5355" y="4645"/>
                    <a:pt x="5214" y="4645"/>
                  </a:cubicBezTo>
                  <a:lnTo>
                    <a:pt x="4814" y="4645"/>
                  </a:lnTo>
                  <a:cubicBezTo>
                    <a:pt x="4762" y="4645"/>
                    <a:pt x="4720" y="4687"/>
                    <a:pt x="4720" y="4739"/>
                  </a:cubicBezTo>
                  <a:cubicBezTo>
                    <a:pt x="4720" y="4791"/>
                    <a:pt x="4762" y="4833"/>
                    <a:pt x="4814" y="4833"/>
                  </a:cubicBezTo>
                  <a:lnTo>
                    <a:pt x="5214" y="4833"/>
                  </a:lnTo>
                  <a:cubicBezTo>
                    <a:pt x="5251" y="4833"/>
                    <a:pt x="5281" y="4863"/>
                    <a:pt x="5281" y="4900"/>
                  </a:cubicBezTo>
                  <a:lnTo>
                    <a:pt x="5281" y="5846"/>
                  </a:lnTo>
                  <a:cubicBezTo>
                    <a:pt x="5281" y="6048"/>
                    <a:pt x="5117" y="6213"/>
                    <a:pt x="4915" y="6213"/>
                  </a:cubicBezTo>
                  <a:cubicBezTo>
                    <a:pt x="4713" y="6213"/>
                    <a:pt x="4548" y="6048"/>
                    <a:pt x="4548" y="5846"/>
                  </a:cubicBezTo>
                  <a:lnTo>
                    <a:pt x="4548" y="4739"/>
                  </a:lnTo>
                  <a:lnTo>
                    <a:pt x="4548" y="1661"/>
                  </a:lnTo>
                  <a:lnTo>
                    <a:pt x="4548" y="813"/>
                  </a:lnTo>
                  <a:lnTo>
                    <a:pt x="4548" y="554"/>
                  </a:lnTo>
                  <a:cubicBezTo>
                    <a:pt x="4548" y="352"/>
                    <a:pt x="4713" y="188"/>
                    <a:pt x="4915" y="188"/>
                  </a:cubicBezTo>
                  <a:cubicBezTo>
                    <a:pt x="5117" y="188"/>
                    <a:pt x="5281" y="352"/>
                    <a:pt x="5281" y="554"/>
                  </a:cubicBezTo>
                  <a:lnTo>
                    <a:pt x="5281" y="1450"/>
                  </a:lnTo>
                  <a:cubicBezTo>
                    <a:pt x="5281" y="1515"/>
                    <a:pt x="5229" y="1567"/>
                    <a:pt x="5164" y="1567"/>
                  </a:cubicBezTo>
                  <a:close/>
                </a:path>
              </a:pathLst>
            </a:custGeom>
            <a:grpFill/>
            <a:ln w="0">
              <a:noFill/>
              <a:prstDash val="solid"/>
              <a:round/>
            </a:ln>
          </p:spPr>
          <p:txBody>
            <a:bodyPr vert="horz" wrap="square" lIns="91440" tIns="45720" rIns="91440" bIns="45720" numCol="1" anchor="t" anchorCtr="0" compatLnSpc="1"/>
            <a:lstStyle/>
            <a:p>
              <a:endParaRPr lang="en-US" b="1"/>
            </a:p>
          </p:txBody>
        </p:sp>
        <p:sp>
          <p:nvSpPr>
            <p:cNvPr id="48" name="Freeform 6"/>
            <p:cNvSpPr/>
            <p:nvPr/>
          </p:nvSpPr>
          <p:spPr bwMode="auto">
            <a:xfrm>
              <a:off x="754063" y="2119313"/>
              <a:ext cx="104775" cy="76200"/>
            </a:xfrm>
            <a:custGeom>
              <a:avLst/>
              <a:gdLst>
                <a:gd name="T0" fmla="*/ 640 w 677"/>
                <a:gd name="T1" fmla="*/ 37 h 500"/>
                <a:gd name="T2" fmla="*/ 507 w 677"/>
                <a:gd name="T3" fmla="*/ 37 h 500"/>
                <a:gd name="T4" fmla="*/ 270 w 677"/>
                <a:gd name="T5" fmla="*/ 274 h 500"/>
                <a:gd name="T6" fmla="*/ 169 w 677"/>
                <a:gd name="T7" fmla="*/ 173 h 500"/>
                <a:gd name="T8" fmla="*/ 37 w 677"/>
                <a:gd name="T9" fmla="*/ 173 h 500"/>
                <a:gd name="T10" fmla="*/ 37 w 677"/>
                <a:gd name="T11" fmla="*/ 305 h 500"/>
                <a:gd name="T12" fmla="*/ 204 w 677"/>
                <a:gd name="T13" fmla="*/ 473 h 500"/>
                <a:gd name="T14" fmla="*/ 270 w 677"/>
                <a:gd name="T15" fmla="*/ 500 h 500"/>
                <a:gd name="T16" fmla="*/ 337 w 677"/>
                <a:gd name="T17" fmla="*/ 473 h 500"/>
                <a:gd name="T18" fmla="*/ 640 w 677"/>
                <a:gd name="T19" fmla="*/ 169 h 500"/>
                <a:gd name="T20" fmla="*/ 640 w 677"/>
                <a:gd name="T21" fmla="*/ 37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7" h="500">
                  <a:moveTo>
                    <a:pt x="640" y="37"/>
                  </a:moveTo>
                  <a:cubicBezTo>
                    <a:pt x="603" y="0"/>
                    <a:pt x="544" y="0"/>
                    <a:pt x="507" y="37"/>
                  </a:cubicBezTo>
                  <a:lnTo>
                    <a:pt x="270" y="274"/>
                  </a:lnTo>
                  <a:lnTo>
                    <a:pt x="169" y="173"/>
                  </a:lnTo>
                  <a:cubicBezTo>
                    <a:pt x="133" y="136"/>
                    <a:pt x="73" y="136"/>
                    <a:pt x="37" y="173"/>
                  </a:cubicBezTo>
                  <a:cubicBezTo>
                    <a:pt x="0" y="209"/>
                    <a:pt x="0" y="269"/>
                    <a:pt x="37" y="305"/>
                  </a:cubicBezTo>
                  <a:lnTo>
                    <a:pt x="204" y="473"/>
                  </a:lnTo>
                  <a:cubicBezTo>
                    <a:pt x="222" y="491"/>
                    <a:pt x="246" y="500"/>
                    <a:pt x="270" y="500"/>
                  </a:cubicBezTo>
                  <a:cubicBezTo>
                    <a:pt x="294" y="500"/>
                    <a:pt x="318" y="491"/>
                    <a:pt x="337" y="473"/>
                  </a:cubicBezTo>
                  <a:lnTo>
                    <a:pt x="640" y="169"/>
                  </a:lnTo>
                  <a:cubicBezTo>
                    <a:pt x="677" y="133"/>
                    <a:pt x="677" y="73"/>
                    <a:pt x="640" y="37"/>
                  </a:cubicBezTo>
                  <a:close/>
                </a:path>
              </a:pathLst>
            </a:custGeom>
            <a:grpFill/>
            <a:ln w="0">
              <a:noFill/>
              <a:prstDash val="solid"/>
              <a:round/>
            </a:ln>
          </p:spPr>
          <p:txBody>
            <a:bodyPr vert="horz" wrap="square" lIns="91440" tIns="45720" rIns="91440" bIns="45720" numCol="1" anchor="t" anchorCtr="0" compatLnSpc="1"/>
            <a:lstStyle/>
            <a:p>
              <a:endParaRPr lang="en-US" b="1"/>
            </a:p>
          </p:txBody>
        </p:sp>
        <p:sp>
          <p:nvSpPr>
            <p:cNvPr id="49" name="Freeform 7"/>
            <p:cNvSpPr/>
            <p:nvPr/>
          </p:nvSpPr>
          <p:spPr bwMode="auto">
            <a:xfrm>
              <a:off x="754063" y="2254250"/>
              <a:ext cx="104775" cy="76200"/>
            </a:xfrm>
            <a:custGeom>
              <a:avLst/>
              <a:gdLst>
                <a:gd name="T0" fmla="*/ 640 w 677"/>
                <a:gd name="T1" fmla="*/ 36 h 500"/>
                <a:gd name="T2" fmla="*/ 507 w 677"/>
                <a:gd name="T3" fmla="*/ 36 h 500"/>
                <a:gd name="T4" fmla="*/ 270 w 677"/>
                <a:gd name="T5" fmla="*/ 273 h 500"/>
                <a:gd name="T6" fmla="*/ 169 w 677"/>
                <a:gd name="T7" fmla="*/ 172 h 500"/>
                <a:gd name="T8" fmla="*/ 37 w 677"/>
                <a:gd name="T9" fmla="*/ 172 h 500"/>
                <a:gd name="T10" fmla="*/ 37 w 677"/>
                <a:gd name="T11" fmla="*/ 305 h 500"/>
                <a:gd name="T12" fmla="*/ 204 w 677"/>
                <a:gd name="T13" fmla="*/ 472 h 500"/>
                <a:gd name="T14" fmla="*/ 270 w 677"/>
                <a:gd name="T15" fmla="*/ 500 h 500"/>
                <a:gd name="T16" fmla="*/ 337 w 677"/>
                <a:gd name="T17" fmla="*/ 472 h 500"/>
                <a:gd name="T18" fmla="*/ 640 w 677"/>
                <a:gd name="T19" fmla="*/ 169 h 500"/>
                <a:gd name="T20" fmla="*/ 640 w 677"/>
                <a:gd name="T21" fmla="*/ 3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7" h="500">
                  <a:moveTo>
                    <a:pt x="640" y="36"/>
                  </a:moveTo>
                  <a:cubicBezTo>
                    <a:pt x="603" y="0"/>
                    <a:pt x="544" y="0"/>
                    <a:pt x="507" y="36"/>
                  </a:cubicBezTo>
                  <a:lnTo>
                    <a:pt x="270" y="273"/>
                  </a:lnTo>
                  <a:lnTo>
                    <a:pt x="169" y="172"/>
                  </a:lnTo>
                  <a:cubicBezTo>
                    <a:pt x="133" y="136"/>
                    <a:pt x="73" y="136"/>
                    <a:pt x="37" y="172"/>
                  </a:cubicBezTo>
                  <a:cubicBezTo>
                    <a:pt x="0" y="209"/>
                    <a:pt x="0" y="268"/>
                    <a:pt x="37" y="305"/>
                  </a:cubicBezTo>
                  <a:lnTo>
                    <a:pt x="204" y="472"/>
                  </a:lnTo>
                  <a:cubicBezTo>
                    <a:pt x="222" y="490"/>
                    <a:pt x="246" y="500"/>
                    <a:pt x="270" y="500"/>
                  </a:cubicBezTo>
                  <a:cubicBezTo>
                    <a:pt x="294" y="500"/>
                    <a:pt x="318" y="491"/>
                    <a:pt x="337" y="472"/>
                  </a:cubicBezTo>
                  <a:lnTo>
                    <a:pt x="640" y="169"/>
                  </a:lnTo>
                  <a:cubicBezTo>
                    <a:pt x="677" y="132"/>
                    <a:pt x="677" y="73"/>
                    <a:pt x="640" y="36"/>
                  </a:cubicBezTo>
                  <a:close/>
                </a:path>
              </a:pathLst>
            </a:custGeom>
            <a:grpFill/>
            <a:ln w="0">
              <a:noFill/>
              <a:prstDash val="solid"/>
              <a:round/>
            </a:ln>
          </p:spPr>
          <p:txBody>
            <a:bodyPr vert="horz" wrap="square" lIns="91440" tIns="45720" rIns="91440" bIns="45720" numCol="1" anchor="t" anchorCtr="0" compatLnSpc="1"/>
            <a:lstStyle/>
            <a:p>
              <a:endParaRPr lang="en-US" b="1"/>
            </a:p>
          </p:txBody>
        </p:sp>
        <p:sp>
          <p:nvSpPr>
            <p:cNvPr id="50" name="Freeform 8"/>
            <p:cNvSpPr/>
            <p:nvPr/>
          </p:nvSpPr>
          <p:spPr bwMode="auto">
            <a:xfrm>
              <a:off x="927100" y="2135188"/>
              <a:ext cx="328613" cy="28575"/>
            </a:xfrm>
            <a:custGeom>
              <a:avLst/>
              <a:gdLst>
                <a:gd name="T0" fmla="*/ 2044 w 2138"/>
                <a:gd name="T1" fmla="*/ 0 h 188"/>
                <a:gd name="T2" fmla="*/ 94 w 2138"/>
                <a:gd name="T3" fmla="*/ 0 h 188"/>
                <a:gd name="T4" fmla="*/ 0 w 2138"/>
                <a:gd name="T5" fmla="*/ 94 h 188"/>
                <a:gd name="T6" fmla="*/ 94 w 2138"/>
                <a:gd name="T7" fmla="*/ 188 h 188"/>
                <a:gd name="T8" fmla="*/ 2044 w 2138"/>
                <a:gd name="T9" fmla="*/ 188 h 188"/>
                <a:gd name="T10" fmla="*/ 2138 w 2138"/>
                <a:gd name="T11" fmla="*/ 94 h 188"/>
                <a:gd name="T12" fmla="*/ 2044 w 2138"/>
                <a:gd name="T13" fmla="*/ 0 h 188"/>
              </a:gdLst>
              <a:ahLst/>
              <a:cxnLst>
                <a:cxn ang="0">
                  <a:pos x="T0" y="T1"/>
                </a:cxn>
                <a:cxn ang="0">
                  <a:pos x="T2" y="T3"/>
                </a:cxn>
                <a:cxn ang="0">
                  <a:pos x="T4" y="T5"/>
                </a:cxn>
                <a:cxn ang="0">
                  <a:pos x="T6" y="T7"/>
                </a:cxn>
                <a:cxn ang="0">
                  <a:pos x="T8" y="T9"/>
                </a:cxn>
                <a:cxn ang="0">
                  <a:pos x="T10" y="T11"/>
                </a:cxn>
                <a:cxn ang="0">
                  <a:pos x="T12" y="T13"/>
                </a:cxn>
              </a:cxnLst>
              <a:rect l="0" t="0" r="r" b="b"/>
              <a:pathLst>
                <a:path w="2138" h="188">
                  <a:moveTo>
                    <a:pt x="2044" y="0"/>
                  </a:moveTo>
                  <a:lnTo>
                    <a:pt x="94" y="0"/>
                  </a:lnTo>
                  <a:cubicBezTo>
                    <a:pt x="42" y="0"/>
                    <a:pt x="0" y="42"/>
                    <a:pt x="0" y="94"/>
                  </a:cubicBezTo>
                  <a:cubicBezTo>
                    <a:pt x="0" y="146"/>
                    <a:pt x="42" y="188"/>
                    <a:pt x="94" y="188"/>
                  </a:cubicBezTo>
                  <a:lnTo>
                    <a:pt x="2044" y="188"/>
                  </a:lnTo>
                  <a:cubicBezTo>
                    <a:pt x="2096" y="188"/>
                    <a:pt x="2138" y="146"/>
                    <a:pt x="2138" y="94"/>
                  </a:cubicBezTo>
                  <a:cubicBezTo>
                    <a:pt x="2138" y="42"/>
                    <a:pt x="2096" y="0"/>
                    <a:pt x="2044" y="0"/>
                  </a:cubicBezTo>
                  <a:close/>
                </a:path>
              </a:pathLst>
            </a:custGeom>
            <a:grpFill/>
            <a:ln w="0">
              <a:noFill/>
              <a:prstDash val="solid"/>
              <a:round/>
            </a:ln>
          </p:spPr>
          <p:txBody>
            <a:bodyPr vert="horz" wrap="square" lIns="91440" tIns="45720" rIns="91440" bIns="45720" numCol="1" anchor="t" anchorCtr="0" compatLnSpc="1"/>
            <a:lstStyle/>
            <a:p>
              <a:endParaRPr lang="en-US" b="1"/>
            </a:p>
          </p:txBody>
        </p:sp>
        <p:sp>
          <p:nvSpPr>
            <p:cNvPr id="51" name="Freeform 9"/>
            <p:cNvSpPr/>
            <p:nvPr/>
          </p:nvSpPr>
          <p:spPr bwMode="auto">
            <a:xfrm>
              <a:off x="927100" y="2292350"/>
              <a:ext cx="328613" cy="28575"/>
            </a:xfrm>
            <a:custGeom>
              <a:avLst/>
              <a:gdLst>
                <a:gd name="T0" fmla="*/ 2044 w 2138"/>
                <a:gd name="T1" fmla="*/ 0 h 187"/>
                <a:gd name="T2" fmla="*/ 94 w 2138"/>
                <a:gd name="T3" fmla="*/ 0 h 187"/>
                <a:gd name="T4" fmla="*/ 0 w 2138"/>
                <a:gd name="T5" fmla="*/ 94 h 187"/>
                <a:gd name="T6" fmla="*/ 94 w 2138"/>
                <a:gd name="T7" fmla="*/ 187 h 187"/>
                <a:gd name="T8" fmla="*/ 2044 w 2138"/>
                <a:gd name="T9" fmla="*/ 187 h 187"/>
                <a:gd name="T10" fmla="*/ 2138 w 2138"/>
                <a:gd name="T11" fmla="*/ 94 h 187"/>
                <a:gd name="T12" fmla="*/ 2044 w 2138"/>
                <a:gd name="T13" fmla="*/ 0 h 187"/>
              </a:gdLst>
              <a:ahLst/>
              <a:cxnLst>
                <a:cxn ang="0">
                  <a:pos x="T0" y="T1"/>
                </a:cxn>
                <a:cxn ang="0">
                  <a:pos x="T2" y="T3"/>
                </a:cxn>
                <a:cxn ang="0">
                  <a:pos x="T4" y="T5"/>
                </a:cxn>
                <a:cxn ang="0">
                  <a:pos x="T6" y="T7"/>
                </a:cxn>
                <a:cxn ang="0">
                  <a:pos x="T8" y="T9"/>
                </a:cxn>
                <a:cxn ang="0">
                  <a:pos x="T10" y="T11"/>
                </a:cxn>
                <a:cxn ang="0">
                  <a:pos x="T12" y="T13"/>
                </a:cxn>
              </a:cxnLst>
              <a:rect l="0" t="0" r="r" b="b"/>
              <a:pathLst>
                <a:path w="2138" h="187">
                  <a:moveTo>
                    <a:pt x="2044" y="0"/>
                  </a:moveTo>
                  <a:lnTo>
                    <a:pt x="94" y="0"/>
                  </a:lnTo>
                  <a:cubicBezTo>
                    <a:pt x="42" y="0"/>
                    <a:pt x="0" y="42"/>
                    <a:pt x="0" y="94"/>
                  </a:cubicBezTo>
                  <a:cubicBezTo>
                    <a:pt x="0" y="145"/>
                    <a:pt x="42" y="187"/>
                    <a:pt x="94" y="187"/>
                  </a:cubicBezTo>
                  <a:lnTo>
                    <a:pt x="2044" y="187"/>
                  </a:lnTo>
                  <a:cubicBezTo>
                    <a:pt x="2096" y="187"/>
                    <a:pt x="2138" y="145"/>
                    <a:pt x="2138" y="94"/>
                  </a:cubicBezTo>
                  <a:cubicBezTo>
                    <a:pt x="2138" y="42"/>
                    <a:pt x="2096" y="0"/>
                    <a:pt x="2044" y="0"/>
                  </a:cubicBezTo>
                  <a:close/>
                </a:path>
              </a:pathLst>
            </a:custGeom>
            <a:grpFill/>
            <a:ln w="0">
              <a:noFill/>
              <a:prstDash val="solid"/>
              <a:round/>
            </a:ln>
          </p:spPr>
          <p:txBody>
            <a:bodyPr vert="horz" wrap="square" lIns="91440" tIns="45720" rIns="91440" bIns="45720" numCol="1" anchor="t" anchorCtr="0" compatLnSpc="1"/>
            <a:lstStyle/>
            <a:p>
              <a:endParaRPr lang="en-US" b="1"/>
            </a:p>
          </p:txBody>
        </p:sp>
        <p:sp>
          <p:nvSpPr>
            <p:cNvPr id="52" name="Freeform 10"/>
            <p:cNvSpPr/>
            <p:nvPr/>
          </p:nvSpPr>
          <p:spPr bwMode="auto">
            <a:xfrm>
              <a:off x="927100" y="2466975"/>
              <a:ext cx="328613" cy="28575"/>
            </a:xfrm>
            <a:custGeom>
              <a:avLst/>
              <a:gdLst>
                <a:gd name="T0" fmla="*/ 2044 w 2138"/>
                <a:gd name="T1" fmla="*/ 0 h 187"/>
                <a:gd name="T2" fmla="*/ 94 w 2138"/>
                <a:gd name="T3" fmla="*/ 0 h 187"/>
                <a:gd name="T4" fmla="*/ 0 w 2138"/>
                <a:gd name="T5" fmla="*/ 93 h 187"/>
                <a:gd name="T6" fmla="*/ 94 w 2138"/>
                <a:gd name="T7" fmla="*/ 187 h 187"/>
                <a:gd name="T8" fmla="*/ 2044 w 2138"/>
                <a:gd name="T9" fmla="*/ 187 h 187"/>
                <a:gd name="T10" fmla="*/ 2138 w 2138"/>
                <a:gd name="T11" fmla="*/ 93 h 187"/>
                <a:gd name="T12" fmla="*/ 2044 w 2138"/>
                <a:gd name="T13" fmla="*/ 0 h 187"/>
              </a:gdLst>
              <a:ahLst/>
              <a:cxnLst>
                <a:cxn ang="0">
                  <a:pos x="T0" y="T1"/>
                </a:cxn>
                <a:cxn ang="0">
                  <a:pos x="T2" y="T3"/>
                </a:cxn>
                <a:cxn ang="0">
                  <a:pos x="T4" y="T5"/>
                </a:cxn>
                <a:cxn ang="0">
                  <a:pos x="T6" y="T7"/>
                </a:cxn>
                <a:cxn ang="0">
                  <a:pos x="T8" y="T9"/>
                </a:cxn>
                <a:cxn ang="0">
                  <a:pos x="T10" y="T11"/>
                </a:cxn>
                <a:cxn ang="0">
                  <a:pos x="T12" y="T13"/>
                </a:cxn>
              </a:cxnLst>
              <a:rect l="0" t="0" r="r" b="b"/>
              <a:pathLst>
                <a:path w="2138" h="187">
                  <a:moveTo>
                    <a:pt x="2044" y="0"/>
                  </a:moveTo>
                  <a:lnTo>
                    <a:pt x="94" y="0"/>
                  </a:lnTo>
                  <a:cubicBezTo>
                    <a:pt x="42" y="0"/>
                    <a:pt x="0" y="42"/>
                    <a:pt x="0" y="93"/>
                  </a:cubicBezTo>
                  <a:cubicBezTo>
                    <a:pt x="0" y="145"/>
                    <a:pt x="42" y="187"/>
                    <a:pt x="94" y="187"/>
                  </a:cubicBezTo>
                  <a:lnTo>
                    <a:pt x="2044" y="187"/>
                  </a:lnTo>
                  <a:cubicBezTo>
                    <a:pt x="2096" y="187"/>
                    <a:pt x="2138" y="145"/>
                    <a:pt x="2138" y="93"/>
                  </a:cubicBezTo>
                  <a:cubicBezTo>
                    <a:pt x="2138" y="42"/>
                    <a:pt x="2096" y="0"/>
                    <a:pt x="2044" y="0"/>
                  </a:cubicBezTo>
                  <a:close/>
                </a:path>
              </a:pathLst>
            </a:custGeom>
            <a:grpFill/>
            <a:ln w="0">
              <a:noFill/>
              <a:prstDash val="solid"/>
              <a:round/>
            </a:ln>
          </p:spPr>
          <p:txBody>
            <a:bodyPr vert="horz" wrap="square" lIns="91440" tIns="45720" rIns="91440" bIns="45720" numCol="1" anchor="t" anchorCtr="0" compatLnSpc="1"/>
            <a:lstStyle/>
            <a:p>
              <a:endParaRPr lang="en-US" b="1"/>
            </a:p>
          </p:txBody>
        </p:sp>
        <p:sp>
          <p:nvSpPr>
            <p:cNvPr id="53" name="Freeform 11"/>
            <p:cNvSpPr>
              <a:spLocks noEditPoints="1"/>
            </p:cNvSpPr>
            <p:nvPr/>
          </p:nvSpPr>
          <p:spPr bwMode="auto">
            <a:xfrm>
              <a:off x="741363" y="2416175"/>
              <a:ext cx="130175" cy="130175"/>
            </a:xfrm>
            <a:custGeom>
              <a:avLst/>
              <a:gdLst>
                <a:gd name="T0" fmla="*/ 662 w 847"/>
                <a:gd name="T1" fmla="*/ 0 h 847"/>
                <a:gd name="T2" fmla="*/ 185 w 847"/>
                <a:gd name="T3" fmla="*/ 0 h 847"/>
                <a:gd name="T4" fmla="*/ 0 w 847"/>
                <a:gd name="T5" fmla="*/ 185 h 847"/>
                <a:gd name="T6" fmla="*/ 0 w 847"/>
                <a:gd name="T7" fmla="*/ 662 h 847"/>
                <a:gd name="T8" fmla="*/ 185 w 847"/>
                <a:gd name="T9" fmla="*/ 847 h 847"/>
                <a:gd name="T10" fmla="*/ 662 w 847"/>
                <a:gd name="T11" fmla="*/ 847 h 847"/>
                <a:gd name="T12" fmla="*/ 847 w 847"/>
                <a:gd name="T13" fmla="*/ 662 h 847"/>
                <a:gd name="T14" fmla="*/ 847 w 847"/>
                <a:gd name="T15" fmla="*/ 185 h 847"/>
                <a:gd name="T16" fmla="*/ 662 w 847"/>
                <a:gd name="T17" fmla="*/ 0 h 847"/>
                <a:gd name="T18" fmla="*/ 659 w 847"/>
                <a:gd name="T19" fmla="*/ 659 h 847"/>
                <a:gd name="T20" fmla="*/ 187 w 847"/>
                <a:gd name="T21" fmla="*/ 659 h 847"/>
                <a:gd name="T22" fmla="*/ 187 w 847"/>
                <a:gd name="T23" fmla="*/ 187 h 847"/>
                <a:gd name="T24" fmla="*/ 659 w 847"/>
                <a:gd name="T25" fmla="*/ 187 h 847"/>
                <a:gd name="T26" fmla="*/ 659 w 847"/>
                <a:gd name="T27" fmla="*/ 659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7" h="847">
                  <a:moveTo>
                    <a:pt x="662" y="0"/>
                  </a:moveTo>
                  <a:lnTo>
                    <a:pt x="185" y="0"/>
                  </a:lnTo>
                  <a:cubicBezTo>
                    <a:pt x="83" y="0"/>
                    <a:pt x="0" y="83"/>
                    <a:pt x="0" y="185"/>
                  </a:cubicBezTo>
                  <a:lnTo>
                    <a:pt x="0" y="662"/>
                  </a:lnTo>
                  <a:cubicBezTo>
                    <a:pt x="0" y="764"/>
                    <a:pt x="83" y="847"/>
                    <a:pt x="185" y="847"/>
                  </a:cubicBezTo>
                  <a:lnTo>
                    <a:pt x="662" y="847"/>
                  </a:lnTo>
                  <a:cubicBezTo>
                    <a:pt x="764" y="847"/>
                    <a:pt x="847" y="764"/>
                    <a:pt x="847" y="662"/>
                  </a:cubicBezTo>
                  <a:lnTo>
                    <a:pt x="847" y="185"/>
                  </a:lnTo>
                  <a:cubicBezTo>
                    <a:pt x="847" y="83"/>
                    <a:pt x="764" y="0"/>
                    <a:pt x="662" y="0"/>
                  </a:cubicBezTo>
                  <a:close/>
                  <a:moveTo>
                    <a:pt x="659" y="659"/>
                  </a:moveTo>
                  <a:lnTo>
                    <a:pt x="187" y="659"/>
                  </a:lnTo>
                  <a:lnTo>
                    <a:pt x="187" y="187"/>
                  </a:lnTo>
                  <a:lnTo>
                    <a:pt x="659" y="187"/>
                  </a:lnTo>
                  <a:lnTo>
                    <a:pt x="659" y="659"/>
                  </a:lnTo>
                  <a:close/>
                </a:path>
              </a:pathLst>
            </a:custGeom>
            <a:grpFill/>
            <a:ln w="0">
              <a:noFill/>
              <a:prstDash val="solid"/>
              <a:round/>
            </a:ln>
          </p:spPr>
          <p:txBody>
            <a:bodyPr vert="horz" wrap="square" lIns="91440" tIns="45720" rIns="91440" bIns="45720" numCol="1" anchor="t" anchorCtr="0" compatLnSpc="1"/>
            <a:lstStyle/>
            <a:p>
              <a:endParaRPr lang="en-US" b="1"/>
            </a:p>
          </p:txBody>
        </p:sp>
        <p:sp>
          <p:nvSpPr>
            <p:cNvPr id="54" name="Freeform 12"/>
            <p:cNvSpPr/>
            <p:nvPr/>
          </p:nvSpPr>
          <p:spPr bwMode="auto">
            <a:xfrm>
              <a:off x="927100" y="2627313"/>
              <a:ext cx="328613" cy="30163"/>
            </a:xfrm>
            <a:custGeom>
              <a:avLst/>
              <a:gdLst>
                <a:gd name="T0" fmla="*/ 2044 w 2138"/>
                <a:gd name="T1" fmla="*/ 0 h 187"/>
                <a:gd name="T2" fmla="*/ 94 w 2138"/>
                <a:gd name="T3" fmla="*/ 0 h 187"/>
                <a:gd name="T4" fmla="*/ 0 w 2138"/>
                <a:gd name="T5" fmla="*/ 93 h 187"/>
                <a:gd name="T6" fmla="*/ 94 w 2138"/>
                <a:gd name="T7" fmla="*/ 187 h 187"/>
                <a:gd name="T8" fmla="*/ 2044 w 2138"/>
                <a:gd name="T9" fmla="*/ 187 h 187"/>
                <a:gd name="T10" fmla="*/ 2138 w 2138"/>
                <a:gd name="T11" fmla="*/ 93 h 187"/>
                <a:gd name="T12" fmla="*/ 2044 w 2138"/>
                <a:gd name="T13" fmla="*/ 0 h 187"/>
              </a:gdLst>
              <a:ahLst/>
              <a:cxnLst>
                <a:cxn ang="0">
                  <a:pos x="T0" y="T1"/>
                </a:cxn>
                <a:cxn ang="0">
                  <a:pos x="T2" y="T3"/>
                </a:cxn>
                <a:cxn ang="0">
                  <a:pos x="T4" y="T5"/>
                </a:cxn>
                <a:cxn ang="0">
                  <a:pos x="T6" y="T7"/>
                </a:cxn>
                <a:cxn ang="0">
                  <a:pos x="T8" y="T9"/>
                </a:cxn>
                <a:cxn ang="0">
                  <a:pos x="T10" y="T11"/>
                </a:cxn>
                <a:cxn ang="0">
                  <a:pos x="T12" y="T13"/>
                </a:cxn>
              </a:cxnLst>
              <a:rect l="0" t="0" r="r" b="b"/>
              <a:pathLst>
                <a:path w="2138" h="187">
                  <a:moveTo>
                    <a:pt x="2044" y="0"/>
                  </a:moveTo>
                  <a:lnTo>
                    <a:pt x="94" y="0"/>
                  </a:lnTo>
                  <a:cubicBezTo>
                    <a:pt x="42" y="0"/>
                    <a:pt x="0" y="42"/>
                    <a:pt x="0" y="93"/>
                  </a:cubicBezTo>
                  <a:cubicBezTo>
                    <a:pt x="0" y="145"/>
                    <a:pt x="42" y="187"/>
                    <a:pt x="94" y="187"/>
                  </a:cubicBezTo>
                  <a:lnTo>
                    <a:pt x="2044" y="187"/>
                  </a:lnTo>
                  <a:cubicBezTo>
                    <a:pt x="2096" y="187"/>
                    <a:pt x="2138" y="145"/>
                    <a:pt x="2138" y="93"/>
                  </a:cubicBezTo>
                  <a:cubicBezTo>
                    <a:pt x="2138" y="42"/>
                    <a:pt x="2096" y="0"/>
                    <a:pt x="2044" y="0"/>
                  </a:cubicBezTo>
                  <a:close/>
                </a:path>
              </a:pathLst>
            </a:custGeom>
            <a:grpFill/>
            <a:ln w="0">
              <a:noFill/>
              <a:prstDash val="solid"/>
              <a:round/>
            </a:ln>
          </p:spPr>
          <p:txBody>
            <a:bodyPr vert="horz" wrap="square" lIns="91440" tIns="45720" rIns="91440" bIns="45720" numCol="1" anchor="t" anchorCtr="0" compatLnSpc="1"/>
            <a:lstStyle/>
            <a:p>
              <a:endParaRPr lang="en-US" b="1"/>
            </a:p>
          </p:txBody>
        </p:sp>
        <p:sp>
          <p:nvSpPr>
            <p:cNvPr id="55" name="Freeform 13"/>
            <p:cNvSpPr>
              <a:spLocks noEditPoints="1"/>
            </p:cNvSpPr>
            <p:nvPr/>
          </p:nvSpPr>
          <p:spPr bwMode="auto">
            <a:xfrm>
              <a:off x="741363" y="2576513"/>
              <a:ext cx="130175" cy="131763"/>
            </a:xfrm>
            <a:custGeom>
              <a:avLst/>
              <a:gdLst>
                <a:gd name="T0" fmla="*/ 662 w 847"/>
                <a:gd name="T1" fmla="*/ 0 h 847"/>
                <a:gd name="T2" fmla="*/ 185 w 847"/>
                <a:gd name="T3" fmla="*/ 0 h 847"/>
                <a:gd name="T4" fmla="*/ 0 w 847"/>
                <a:gd name="T5" fmla="*/ 185 h 847"/>
                <a:gd name="T6" fmla="*/ 0 w 847"/>
                <a:gd name="T7" fmla="*/ 662 h 847"/>
                <a:gd name="T8" fmla="*/ 185 w 847"/>
                <a:gd name="T9" fmla="*/ 847 h 847"/>
                <a:gd name="T10" fmla="*/ 662 w 847"/>
                <a:gd name="T11" fmla="*/ 847 h 847"/>
                <a:gd name="T12" fmla="*/ 847 w 847"/>
                <a:gd name="T13" fmla="*/ 662 h 847"/>
                <a:gd name="T14" fmla="*/ 847 w 847"/>
                <a:gd name="T15" fmla="*/ 185 h 847"/>
                <a:gd name="T16" fmla="*/ 662 w 847"/>
                <a:gd name="T17" fmla="*/ 0 h 847"/>
                <a:gd name="T18" fmla="*/ 659 w 847"/>
                <a:gd name="T19" fmla="*/ 659 h 847"/>
                <a:gd name="T20" fmla="*/ 187 w 847"/>
                <a:gd name="T21" fmla="*/ 659 h 847"/>
                <a:gd name="T22" fmla="*/ 187 w 847"/>
                <a:gd name="T23" fmla="*/ 187 h 847"/>
                <a:gd name="T24" fmla="*/ 659 w 847"/>
                <a:gd name="T25" fmla="*/ 187 h 847"/>
                <a:gd name="T26" fmla="*/ 659 w 847"/>
                <a:gd name="T27" fmla="*/ 659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7" h="847">
                  <a:moveTo>
                    <a:pt x="662" y="0"/>
                  </a:moveTo>
                  <a:lnTo>
                    <a:pt x="185" y="0"/>
                  </a:lnTo>
                  <a:cubicBezTo>
                    <a:pt x="83" y="0"/>
                    <a:pt x="0" y="83"/>
                    <a:pt x="0" y="185"/>
                  </a:cubicBezTo>
                  <a:lnTo>
                    <a:pt x="0" y="662"/>
                  </a:lnTo>
                  <a:cubicBezTo>
                    <a:pt x="0" y="764"/>
                    <a:pt x="83" y="847"/>
                    <a:pt x="185" y="847"/>
                  </a:cubicBezTo>
                  <a:lnTo>
                    <a:pt x="662" y="847"/>
                  </a:lnTo>
                  <a:cubicBezTo>
                    <a:pt x="764" y="847"/>
                    <a:pt x="847" y="764"/>
                    <a:pt x="847" y="662"/>
                  </a:cubicBezTo>
                  <a:lnTo>
                    <a:pt x="847" y="185"/>
                  </a:lnTo>
                  <a:cubicBezTo>
                    <a:pt x="847" y="83"/>
                    <a:pt x="764" y="0"/>
                    <a:pt x="662" y="0"/>
                  </a:cubicBezTo>
                  <a:close/>
                  <a:moveTo>
                    <a:pt x="659" y="659"/>
                  </a:moveTo>
                  <a:lnTo>
                    <a:pt x="187" y="659"/>
                  </a:lnTo>
                  <a:lnTo>
                    <a:pt x="187" y="187"/>
                  </a:lnTo>
                  <a:lnTo>
                    <a:pt x="659" y="187"/>
                  </a:lnTo>
                  <a:lnTo>
                    <a:pt x="659" y="659"/>
                  </a:lnTo>
                  <a:close/>
                </a:path>
              </a:pathLst>
            </a:custGeom>
            <a:grpFill/>
            <a:ln w="0">
              <a:noFill/>
              <a:prstDash val="solid"/>
              <a:round/>
            </a:ln>
          </p:spPr>
          <p:txBody>
            <a:bodyPr vert="horz" wrap="square" lIns="91440" tIns="45720" rIns="91440" bIns="45720" numCol="1" anchor="t" anchorCtr="0" compatLnSpc="1"/>
            <a:lstStyle/>
            <a:p>
              <a:endParaRPr lang="en-US" b="1"/>
            </a:p>
          </p:txBody>
        </p:sp>
        <p:sp>
          <p:nvSpPr>
            <p:cNvPr id="56" name="Freeform 14"/>
            <p:cNvSpPr/>
            <p:nvPr/>
          </p:nvSpPr>
          <p:spPr bwMode="auto">
            <a:xfrm>
              <a:off x="927100" y="2803525"/>
              <a:ext cx="328613" cy="28575"/>
            </a:xfrm>
            <a:custGeom>
              <a:avLst/>
              <a:gdLst>
                <a:gd name="T0" fmla="*/ 2044 w 2138"/>
                <a:gd name="T1" fmla="*/ 0 h 188"/>
                <a:gd name="T2" fmla="*/ 94 w 2138"/>
                <a:gd name="T3" fmla="*/ 0 h 188"/>
                <a:gd name="T4" fmla="*/ 0 w 2138"/>
                <a:gd name="T5" fmla="*/ 94 h 188"/>
                <a:gd name="T6" fmla="*/ 94 w 2138"/>
                <a:gd name="T7" fmla="*/ 188 h 188"/>
                <a:gd name="T8" fmla="*/ 2044 w 2138"/>
                <a:gd name="T9" fmla="*/ 188 h 188"/>
                <a:gd name="T10" fmla="*/ 2138 w 2138"/>
                <a:gd name="T11" fmla="*/ 94 h 188"/>
                <a:gd name="T12" fmla="*/ 2044 w 2138"/>
                <a:gd name="T13" fmla="*/ 0 h 188"/>
              </a:gdLst>
              <a:ahLst/>
              <a:cxnLst>
                <a:cxn ang="0">
                  <a:pos x="T0" y="T1"/>
                </a:cxn>
                <a:cxn ang="0">
                  <a:pos x="T2" y="T3"/>
                </a:cxn>
                <a:cxn ang="0">
                  <a:pos x="T4" y="T5"/>
                </a:cxn>
                <a:cxn ang="0">
                  <a:pos x="T6" y="T7"/>
                </a:cxn>
                <a:cxn ang="0">
                  <a:pos x="T8" y="T9"/>
                </a:cxn>
                <a:cxn ang="0">
                  <a:pos x="T10" y="T11"/>
                </a:cxn>
                <a:cxn ang="0">
                  <a:pos x="T12" y="T13"/>
                </a:cxn>
              </a:cxnLst>
              <a:rect l="0" t="0" r="r" b="b"/>
              <a:pathLst>
                <a:path w="2138" h="188">
                  <a:moveTo>
                    <a:pt x="2044" y="0"/>
                  </a:moveTo>
                  <a:lnTo>
                    <a:pt x="94" y="0"/>
                  </a:lnTo>
                  <a:cubicBezTo>
                    <a:pt x="42" y="0"/>
                    <a:pt x="0" y="42"/>
                    <a:pt x="0" y="94"/>
                  </a:cubicBezTo>
                  <a:cubicBezTo>
                    <a:pt x="0" y="146"/>
                    <a:pt x="42" y="188"/>
                    <a:pt x="94" y="188"/>
                  </a:cubicBezTo>
                  <a:lnTo>
                    <a:pt x="2044" y="188"/>
                  </a:lnTo>
                  <a:cubicBezTo>
                    <a:pt x="2096" y="188"/>
                    <a:pt x="2138" y="146"/>
                    <a:pt x="2138" y="94"/>
                  </a:cubicBezTo>
                  <a:cubicBezTo>
                    <a:pt x="2138" y="42"/>
                    <a:pt x="2096" y="0"/>
                    <a:pt x="2044" y="0"/>
                  </a:cubicBezTo>
                  <a:close/>
                </a:path>
              </a:pathLst>
            </a:custGeom>
            <a:grpFill/>
            <a:ln w="0">
              <a:noFill/>
              <a:prstDash val="solid"/>
              <a:round/>
            </a:ln>
          </p:spPr>
          <p:txBody>
            <a:bodyPr vert="horz" wrap="square" lIns="91440" tIns="45720" rIns="91440" bIns="45720" numCol="1" anchor="t" anchorCtr="0" compatLnSpc="1"/>
            <a:lstStyle/>
            <a:p>
              <a:endParaRPr lang="en-US" b="1"/>
            </a:p>
          </p:txBody>
        </p:sp>
        <p:sp>
          <p:nvSpPr>
            <p:cNvPr id="57" name="Freeform 15"/>
            <p:cNvSpPr>
              <a:spLocks noEditPoints="1"/>
            </p:cNvSpPr>
            <p:nvPr/>
          </p:nvSpPr>
          <p:spPr bwMode="auto">
            <a:xfrm>
              <a:off x="741363" y="2752725"/>
              <a:ext cx="130175" cy="130175"/>
            </a:xfrm>
            <a:custGeom>
              <a:avLst/>
              <a:gdLst>
                <a:gd name="T0" fmla="*/ 662 w 847"/>
                <a:gd name="T1" fmla="*/ 0 h 846"/>
                <a:gd name="T2" fmla="*/ 185 w 847"/>
                <a:gd name="T3" fmla="*/ 0 h 846"/>
                <a:gd name="T4" fmla="*/ 0 w 847"/>
                <a:gd name="T5" fmla="*/ 185 h 846"/>
                <a:gd name="T6" fmla="*/ 0 w 847"/>
                <a:gd name="T7" fmla="*/ 661 h 846"/>
                <a:gd name="T8" fmla="*/ 185 w 847"/>
                <a:gd name="T9" fmla="*/ 846 h 846"/>
                <a:gd name="T10" fmla="*/ 662 w 847"/>
                <a:gd name="T11" fmla="*/ 846 h 846"/>
                <a:gd name="T12" fmla="*/ 847 w 847"/>
                <a:gd name="T13" fmla="*/ 661 h 846"/>
                <a:gd name="T14" fmla="*/ 847 w 847"/>
                <a:gd name="T15" fmla="*/ 185 h 846"/>
                <a:gd name="T16" fmla="*/ 662 w 847"/>
                <a:gd name="T17" fmla="*/ 0 h 846"/>
                <a:gd name="T18" fmla="*/ 659 w 847"/>
                <a:gd name="T19" fmla="*/ 659 h 846"/>
                <a:gd name="T20" fmla="*/ 187 w 847"/>
                <a:gd name="T21" fmla="*/ 659 h 846"/>
                <a:gd name="T22" fmla="*/ 187 w 847"/>
                <a:gd name="T23" fmla="*/ 187 h 846"/>
                <a:gd name="T24" fmla="*/ 659 w 847"/>
                <a:gd name="T25" fmla="*/ 187 h 846"/>
                <a:gd name="T26" fmla="*/ 659 w 847"/>
                <a:gd name="T27" fmla="*/ 659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7" h="846">
                  <a:moveTo>
                    <a:pt x="662" y="0"/>
                  </a:moveTo>
                  <a:lnTo>
                    <a:pt x="185" y="0"/>
                  </a:lnTo>
                  <a:cubicBezTo>
                    <a:pt x="83" y="0"/>
                    <a:pt x="0" y="83"/>
                    <a:pt x="0" y="185"/>
                  </a:cubicBezTo>
                  <a:lnTo>
                    <a:pt x="0" y="661"/>
                  </a:lnTo>
                  <a:cubicBezTo>
                    <a:pt x="0" y="763"/>
                    <a:pt x="83" y="846"/>
                    <a:pt x="185" y="846"/>
                  </a:cubicBezTo>
                  <a:lnTo>
                    <a:pt x="662" y="846"/>
                  </a:lnTo>
                  <a:cubicBezTo>
                    <a:pt x="764" y="846"/>
                    <a:pt x="847" y="763"/>
                    <a:pt x="847" y="661"/>
                  </a:cubicBezTo>
                  <a:lnTo>
                    <a:pt x="847" y="185"/>
                  </a:lnTo>
                  <a:cubicBezTo>
                    <a:pt x="847" y="83"/>
                    <a:pt x="764" y="0"/>
                    <a:pt x="662" y="0"/>
                  </a:cubicBezTo>
                  <a:close/>
                  <a:moveTo>
                    <a:pt x="659" y="659"/>
                  </a:moveTo>
                  <a:lnTo>
                    <a:pt x="187" y="659"/>
                  </a:lnTo>
                  <a:lnTo>
                    <a:pt x="187" y="187"/>
                  </a:lnTo>
                  <a:lnTo>
                    <a:pt x="659" y="187"/>
                  </a:lnTo>
                  <a:lnTo>
                    <a:pt x="659" y="659"/>
                  </a:lnTo>
                  <a:close/>
                </a:path>
              </a:pathLst>
            </a:custGeom>
            <a:grpFill/>
            <a:ln w="0">
              <a:noFill/>
              <a:prstDash val="solid"/>
              <a:round/>
            </a:ln>
          </p:spPr>
          <p:txBody>
            <a:bodyPr vert="horz" wrap="square" lIns="91440" tIns="45720" rIns="91440" bIns="45720" numCol="1" anchor="t" anchorCtr="0" compatLnSpc="1"/>
            <a:lstStyle/>
            <a:p>
              <a:endParaRPr lang="en-US" b="1"/>
            </a:p>
          </p:txBody>
        </p:sp>
      </p:grpSp>
      <p:cxnSp>
        <p:nvCxnSpPr>
          <p:cNvPr id="58" name="Straight Connector 57"/>
          <p:cNvCxnSpPr/>
          <p:nvPr/>
        </p:nvCxnSpPr>
        <p:spPr>
          <a:xfrm>
            <a:off x="0" y="1712478"/>
            <a:ext cx="12192000" cy="0"/>
          </a:xfrm>
          <a:prstGeom prst="line">
            <a:avLst/>
          </a:prstGeom>
          <a:ln>
            <a:solidFill>
              <a:srgbClr val="FDB414"/>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YFk3jVwVQqS4TIRVLi1PWQ"/>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sCaNj65oQJy6uvhdL1I26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JCxopT6rRduD06axfoVL5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MseQgLbCS_mpOOx9isgSO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Ot2pFf6KQoG1XIGZdTIpO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9yuwHgWCS5akVGIvSt6Rp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BM2iTjDaS0qjjlU3579.k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TtqjB2XHQOKTSc.sW9H2J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nA5EqK7zRHaeNpklQ7IJI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wtl7XATET7CdHH_Q1kiYu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MTSu6f8VTkmjQTEjI_LX7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P6jSx55eT0CrpwSgJbxs2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VYx_oG2sR8yiSswHN7wmY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eGBiIB31Rpucgw5sCWD7n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xiMgBlgJRdSFXixcLsjrD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xiffZrJ9Tweczyyo_OkSs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2rQTX2UkRlS5PMwMoC0dl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kC3FHT6CQmGgTwM5s8Dru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zsyz5SEaRpSOCScTLBZeX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i5hJg7BTSFuOv0yTcfm8.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eTyE0lo3Tg.G4OpCbEAOU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WmtUNYdgQkq0_E4ihx1ig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e55PuWszSFCLsOxpZqoYd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yTTR_SbBQRmfECCYXNqiH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A3blISlyTeW0D6rC03PJH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MbuEx4x4RwCF.xs9TCDSI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bzCryDfSSCihB6rtrp2Ug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ewtnskRSVak9qfV7Pfgg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Da6y9cEYRCiQ2JnMBKy4q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gOYbyQR4RnCe3x1Qu76s4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N8mz6RmPShKQaL1CjAUZZ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DHVNoe23SWiDrfX_oEN1U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y6opm7EIRUWIkhyR570Rv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sbsnjFpeTsqopYSkA6MpNw"/>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KfRPG7k6Q8awx5nJ1TMiQ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eZfR3YOcTZ6f.0ETt.ECk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svOJoqV9S2CggdLwZQV7w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NhKaj2ceTXqZojo.w6U8P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qeTyPiR6QC2nSe2P3BJ_X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xg9DaOn_R4G54VDClQMhG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Nc__Wc5lS6mv14sdTRd10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MCqw0EyqQVmLMrpMi8Xy1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0WqaAeuiQ1S373.W_1ljx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mM54TPaTRhS0NfRWbQfpD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NGzR5.bGRSSV1Bphz9LEP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OmLiEDYrT5.m5gCc0Vzxz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3MVQy29kSquEdjxosYA2M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rGOLcD_ITnCSgLIIoTGBO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o9aEPgkfQci36drrcn8gO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k9kxhR_gSpmMec2d8f7sV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5yksOMj7TGSGkt2kALvLY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jFUSmUzCRWmapxEIaJSY3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P7pKqVBnSjS3vXFb2ESUU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4GBQhrkwTHeePTldO5DdL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113A1JNpTXii2YhgfO5Iv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AoMW2N34TVqpwRrPmFU6EQ"/>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YydTRPdSS2q4xeFTV7ziL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lO4fnxYaQE.XGcKS5ysGn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YWmpIvXaQ569qQd7kNuoc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PDudUpjZQmuseQmlioJh0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dnXh3CrZT5WBhDe1x429t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rDbJw5cWRQaCX_s83p4Vu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nAZM7eGmQo6H38UwUpSmB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Q1jU4hUjR725Tn8GcbXzI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M.cRNZgFQGSFiBUrfXSHR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QInIqrYfTb.ChseaBd1G3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E.tSgohjQuudugRS62cFL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zWLb1oVgSn2Ryajl9QYG.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nBwXYKAXR6OxB8n3gU9.S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L4auDPMjSoCSLB7iK.PUV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JJX30bhiQdC.kIcmSsFMd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chXR2XglR9yhav4rOoaz_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wCf2gv1VR9OiTwdL8no4a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80.NGSZEQR.XU9c25xTps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Eh2ER.ktQcqv3y2WJhpne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hoh8NVGTwqp6V.WQHg1M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KND2h3wQ8O4nIqujQUlh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EbE76akpTtmfHOUBJb7AnQ"/>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vjdDYEYsT_uZkgymf25Oy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vjdDYEYsT_uZkgymf25Oy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I8or4SuHSe2APq._O_jBE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WmjVz4Y.TU._7ZosmYnIl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9lhXH_ccQ4.2.snzMO5xX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7T3QOs7TZ.hvtIe0y7xpQ"/>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TotalTime>
  <Words>1868</Words>
  <Application>Microsoft Office PowerPoint</Application>
  <PresentationFormat>Widescreen</PresentationFormat>
  <Paragraphs>450</Paragraphs>
  <Slides>36</Slides>
  <Notes>24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36</vt:i4>
      </vt:variant>
    </vt:vector>
  </HeadingPairs>
  <TitlesOfParts>
    <vt:vector size="48" baseType="lpstr">
      <vt:lpstr>DengXian</vt:lpstr>
      <vt:lpstr>MS PGothic</vt:lpstr>
      <vt:lpstr>Arial</vt:lpstr>
      <vt:lpstr>Calibri</vt:lpstr>
      <vt:lpstr>Calibri Light</vt:lpstr>
      <vt:lpstr>Gill Sans</vt:lpstr>
      <vt:lpstr>Helvetica</vt:lpstr>
      <vt:lpstr>Merriweather</vt:lpstr>
      <vt:lpstr>Open Sans Light</vt:lpstr>
      <vt:lpstr>Roboto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Pending I-526 Petitions Continue to Increase, but New Application Receipts Have Stabilized</vt:lpstr>
      <vt:lpstr>High Variance of New I-526 Application Receipts by Quarter due to Extension Deadlines</vt:lpstr>
      <vt:lpstr>As of July 2017, 17% of EB-5 Investors Obtained EB-5 Visas via Adjustment of Status in FY17</vt:lpstr>
      <vt:lpstr>Shifting Market Trends</vt:lpstr>
      <vt:lpstr>How to Differentiate Your EB-5 Project</vt:lpstr>
      <vt:lpstr>A Few Current Market Trends</vt:lpstr>
      <vt:lpstr>Investor Sourcing Channels</vt:lpstr>
      <vt:lpstr>How Smaller Projects Win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Moreno</dc:creator>
  <cp:lastModifiedBy>Bradley Zint</cp:lastModifiedBy>
  <cp:revision>123</cp:revision>
  <dcterms:created xsi:type="dcterms:W3CDTF">2018-02-06T21:24:00Z</dcterms:created>
  <dcterms:modified xsi:type="dcterms:W3CDTF">2018-08-09T23:29:42Z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1033-10.2.0.6080</vt:lpwstr>
  </property>
</Properties>
</file>