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handoutMasterIdLst>
    <p:handoutMasterId r:id="rId20"/>
  </p:handoutMasterIdLst>
  <p:sldIdLst>
    <p:sldId id="262" r:id="rId2"/>
    <p:sldId id="257" r:id="rId3"/>
    <p:sldId id="260" r:id="rId4"/>
    <p:sldId id="264" r:id="rId5"/>
    <p:sldId id="280" r:id="rId6"/>
    <p:sldId id="281" r:id="rId7"/>
    <p:sldId id="266" r:id="rId8"/>
    <p:sldId id="277" r:id="rId9"/>
    <p:sldId id="278" r:id="rId10"/>
    <p:sldId id="272" r:id="rId11"/>
    <p:sldId id="271" r:id="rId12"/>
    <p:sldId id="269" r:id="rId13"/>
    <p:sldId id="267" r:id="rId14"/>
    <p:sldId id="265" r:id="rId15"/>
    <p:sldId id="273" r:id="rId16"/>
    <p:sldId id="274" r:id="rId17"/>
    <p:sldId id="276"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4A0"/>
    <a:srgbClr val="2D5A8B"/>
    <a:srgbClr val="BDA177"/>
    <a:srgbClr val="4790CD"/>
    <a:srgbClr val="81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606"/>
    <p:restoredTop sz="94600"/>
  </p:normalViewPr>
  <p:slideViewPr>
    <p:cSldViewPr snapToGrid="0" snapToObjects="1">
      <p:cViewPr>
        <p:scale>
          <a:sx n="75" d="100"/>
          <a:sy n="75" d="100"/>
        </p:scale>
        <p:origin x="450" y="6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03" d="100"/>
          <a:sy n="103" d="100"/>
        </p:scale>
        <p:origin x="2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7/19/2018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1403372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1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1208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44492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64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 y="0"/>
            <a:ext cx="12227812" cy="9350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47" y="363255"/>
            <a:ext cx="9404682" cy="3322612"/>
          </a:xfrm>
          <a:prstGeom prst="rect">
            <a:avLst/>
          </a:prstGeom>
        </p:spPr>
      </p:pic>
    </p:spTree>
    <p:extLst>
      <p:ext uri="{BB962C8B-B14F-4D97-AF65-F5344CB8AC3E}">
        <p14:creationId xmlns:p14="http://schemas.microsoft.com/office/powerpoint/2010/main" val="18990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17333" y="2228291"/>
            <a:ext cx="7772400" cy="781050"/>
          </a:xfrm>
          <a:prstGeom prst="rect">
            <a:avLst/>
          </a:prstGeom>
        </p:spPr>
        <p:txBody>
          <a:bodyP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en-US" sz="7000" b="1" dirty="0">
                <a:latin typeface="Arial" panose="020B0604020202020204" pitchFamily="34" charset="0"/>
                <a:cs typeface="Arial" panose="020B0604020202020204" pitchFamily="34" charset="0"/>
              </a:rPr>
              <a:t>I-829 Challenge: Insufficient Job Creation</a:t>
            </a:r>
          </a:p>
        </p:txBody>
      </p:sp>
      <p:sp>
        <p:nvSpPr>
          <p:cNvPr id="3" name="Content Placeholder 2"/>
          <p:cNvSpPr txBox="1">
            <a:spLocks/>
          </p:cNvSpPr>
          <p:nvPr/>
        </p:nvSpPr>
        <p:spPr>
          <a:xfrm>
            <a:off x="2548467" y="2810933"/>
            <a:ext cx="7620000" cy="33944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endParaRPr lang="en-US" sz="2400" dirty="0">
              <a:latin typeface="Arial" panose="020B0604020202020204" pitchFamily="34" charset="0"/>
              <a:cs typeface="Arial" panose="020B0604020202020204" pitchFamily="34" charset="0"/>
            </a:endParaRPr>
          </a:p>
          <a:p>
            <a:pPr>
              <a:spcBef>
                <a:spcPts val="1800"/>
              </a:spcBef>
            </a:pPr>
            <a:r>
              <a:rPr lang="en-US" sz="2400" dirty="0">
                <a:latin typeface="Arial" panose="020B0604020202020204" pitchFamily="34" charset="0"/>
                <a:cs typeface="Arial" panose="020B0604020202020204" pitchFamily="34" charset="0"/>
              </a:rPr>
              <a:t>Due diligence review during I-526 petition includes review of job allocation agreement</a:t>
            </a:r>
          </a:p>
          <a:p>
            <a:pPr>
              <a:spcBef>
                <a:spcPts val="1800"/>
              </a:spcBef>
            </a:pPr>
            <a:r>
              <a:rPr lang="en-US" sz="2400" dirty="0">
                <a:latin typeface="Arial" panose="020B0604020202020204" pitchFamily="34" charset="0"/>
                <a:cs typeface="Arial" panose="020B0604020202020204" pitchFamily="34" charset="0"/>
              </a:rPr>
              <a:t>8 CFR 204.6(g)(2) allows NCE to specify job allocation</a:t>
            </a:r>
          </a:p>
          <a:p>
            <a:pPr>
              <a:spcBef>
                <a:spcPts val="1800"/>
              </a:spcBef>
            </a:pPr>
            <a:r>
              <a:rPr lang="en-US" sz="2400" dirty="0">
                <a:latin typeface="Arial" panose="020B0604020202020204" pitchFamily="34" charset="0"/>
                <a:cs typeface="Arial" panose="020B0604020202020204" pitchFamily="34" charset="0"/>
              </a:rPr>
              <a:t>If no allocation in the documents, USCIS credits jobs to investors based on I-829 filing date</a:t>
            </a:r>
          </a:p>
        </p:txBody>
      </p:sp>
    </p:spTree>
    <p:extLst>
      <p:ext uri="{BB962C8B-B14F-4D97-AF65-F5344CB8AC3E}">
        <p14:creationId xmlns:p14="http://schemas.microsoft.com/office/powerpoint/2010/main" val="184568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92400" y="2139950"/>
            <a:ext cx="7772400" cy="857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anose="020B0604020202020204" pitchFamily="34" charset="0"/>
                <a:cs typeface="Arial" panose="020B0604020202020204" pitchFamily="34" charset="0"/>
              </a:rPr>
              <a:t>I-829 Challenge: Insufficient Job Creation</a:t>
            </a:r>
          </a:p>
          <a:p>
            <a:r>
              <a:rPr lang="en-US" sz="2800" b="1" dirty="0">
                <a:latin typeface="Arial" panose="020B0604020202020204" pitchFamily="34" charset="0"/>
                <a:cs typeface="Arial" panose="020B0604020202020204" pitchFamily="34" charset="0"/>
              </a:rPr>
              <a:t>(cont.)</a:t>
            </a:r>
          </a:p>
        </p:txBody>
      </p:sp>
      <p:sp>
        <p:nvSpPr>
          <p:cNvPr id="3" name="Content Placeholder 2"/>
          <p:cNvSpPr txBox="1">
            <a:spLocks/>
          </p:cNvSpPr>
          <p:nvPr/>
        </p:nvSpPr>
        <p:spPr>
          <a:xfrm>
            <a:off x="1955800" y="2997200"/>
            <a:ext cx="8229600" cy="3200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Job creation shortage for regional center-affiliated NCEs</a:t>
            </a:r>
          </a:p>
          <a:p>
            <a:pPr>
              <a:spcBef>
                <a:spcPts val="0"/>
              </a:spcBef>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Strategy depends on job creation progress and timing</a:t>
            </a:r>
          </a:p>
          <a:p>
            <a:pPr>
              <a:spcBef>
                <a:spcPts val="0"/>
              </a:spcBef>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Reasonable period of time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44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18933" y="2072217"/>
            <a:ext cx="7772400" cy="857250"/>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I-829 Challenge: Material Change</a:t>
            </a:r>
          </a:p>
        </p:txBody>
      </p:sp>
      <p:sp>
        <p:nvSpPr>
          <p:cNvPr id="3" name="Content Placeholder 2"/>
          <p:cNvSpPr txBox="1">
            <a:spLocks/>
          </p:cNvSpPr>
          <p:nvPr/>
        </p:nvSpPr>
        <p:spPr>
          <a:xfrm>
            <a:off x="1989667" y="2929467"/>
            <a:ext cx="8286386" cy="342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pPr>
            <a:endParaRPr lang="en-US" sz="2100" dirty="0">
              <a:latin typeface="Arial" panose="020B0604020202020204" pitchFamily="34" charset="0"/>
              <a:cs typeface="Arial" panose="020B0604020202020204" pitchFamily="34" charset="0"/>
            </a:endParaRPr>
          </a:p>
          <a:p>
            <a:pPr lvl="1">
              <a:spcBef>
                <a:spcPts val="0"/>
              </a:spcBef>
            </a:pPr>
            <a:endParaRPr lang="en-US" sz="2100" dirty="0">
              <a:latin typeface="Arial" panose="020B0604020202020204" pitchFamily="34" charset="0"/>
              <a:cs typeface="Arial" panose="020B0604020202020204" pitchFamily="34" charset="0"/>
            </a:endParaRPr>
          </a:p>
          <a:p>
            <a:pPr lvl="1">
              <a:spcBef>
                <a:spcPts val="0"/>
              </a:spcBef>
            </a:pPr>
            <a:r>
              <a:rPr lang="en-US" dirty="0">
                <a:latin typeface="Arial" panose="020B0604020202020204" pitchFamily="34" charset="0"/>
                <a:cs typeface="Arial" panose="020B0604020202020204" pitchFamily="34" charset="0"/>
              </a:rPr>
              <a:t>Definition of “material change” </a:t>
            </a:r>
          </a:p>
          <a:p>
            <a:pPr lvl="1">
              <a:spcBef>
                <a:spcPts val="0"/>
              </a:spcBef>
            </a:pPr>
            <a:endParaRPr lang="en-US" dirty="0">
              <a:latin typeface="Arial" panose="020B0604020202020204" pitchFamily="34" charset="0"/>
              <a:cs typeface="Arial" panose="020B0604020202020204" pitchFamily="34" charset="0"/>
            </a:endParaRPr>
          </a:p>
          <a:p>
            <a:pPr lvl="1">
              <a:spcBef>
                <a:spcPts val="0"/>
              </a:spcBef>
            </a:pPr>
            <a:r>
              <a:rPr lang="en-US" dirty="0">
                <a:latin typeface="Arial" panose="020B0604020202020204" pitchFamily="34" charset="0"/>
                <a:cs typeface="Arial" panose="020B0604020202020204" pitchFamily="34" charset="0"/>
              </a:rPr>
              <a:t>Per USCIS policy, impact of material change depends on whether investor has obtained CLPR status </a:t>
            </a:r>
          </a:p>
        </p:txBody>
      </p:sp>
    </p:spTree>
    <p:extLst>
      <p:ext uri="{BB962C8B-B14F-4D97-AF65-F5344CB8AC3E}">
        <p14:creationId xmlns:p14="http://schemas.microsoft.com/office/powerpoint/2010/main" val="67394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2377" y="2321919"/>
            <a:ext cx="9584266" cy="8305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I-829 Challenge: Redeployment “At Risk” Requirement</a:t>
            </a:r>
          </a:p>
        </p:txBody>
      </p:sp>
      <p:sp>
        <p:nvSpPr>
          <p:cNvPr id="3" name="Content Placeholder 2"/>
          <p:cNvSpPr txBox="1">
            <a:spLocks/>
          </p:cNvSpPr>
          <p:nvPr/>
        </p:nvSpPr>
        <p:spPr>
          <a:xfrm>
            <a:off x="3081867" y="3376083"/>
            <a:ext cx="7848600" cy="2667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600" dirty="0">
                <a:latin typeface="Arial" panose="020B0604020202020204" pitchFamily="34" charset="0"/>
                <a:cs typeface="Arial" panose="020B0604020202020204" pitchFamily="34" charset="0"/>
              </a:rPr>
              <a:t>What is redeployment?</a:t>
            </a:r>
          </a:p>
          <a:p>
            <a:pPr>
              <a:spcBef>
                <a:spcPts val="1800"/>
              </a:spcBef>
            </a:pPr>
            <a:r>
              <a:rPr lang="en-US" sz="2600" dirty="0">
                <a:latin typeface="Arial" panose="020B0604020202020204" pitchFamily="34" charset="0"/>
                <a:cs typeface="Arial" panose="020B0604020202020204" pitchFamily="34" charset="0"/>
              </a:rPr>
              <a:t>“At risk” requirement for I-526 petitions: 8 CFR §204.6(j)(2); </a:t>
            </a:r>
            <a:r>
              <a:rPr lang="en-US" sz="2600" i="1" dirty="0">
                <a:latin typeface="Arial" panose="020B0604020202020204" pitchFamily="34" charset="0"/>
                <a:cs typeface="Arial" panose="020B0604020202020204" pitchFamily="34" charset="0"/>
              </a:rPr>
              <a:t>Matter of Izummi</a:t>
            </a:r>
            <a:r>
              <a:rPr lang="en-US" sz="2600" dirty="0">
                <a:latin typeface="Arial" panose="020B0604020202020204" pitchFamily="34" charset="0"/>
                <a:cs typeface="Arial" panose="020B0604020202020204" pitchFamily="34" charset="0"/>
              </a:rPr>
              <a:t> – defines at risk as requiring a chance of gain and a chance of loss. </a:t>
            </a:r>
          </a:p>
          <a:p>
            <a:pPr>
              <a:spcBef>
                <a:spcPts val="1800"/>
              </a:spcBef>
            </a:pPr>
            <a:r>
              <a:rPr lang="en-US" sz="2600" dirty="0">
                <a:latin typeface="Arial" panose="020B0604020202020204" pitchFamily="34" charset="0"/>
                <a:cs typeface="Arial" panose="020B0604020202020204" pitchFamily="34" charset="0"/>
              </a:rPr>
              <a:t>No further statutory requirement</a:t>
            </a:r>
          </a:p>
        </p:txBody>
      </p:sp>
    </p:spTree>
    <p:extLst>
      <p:ext uri="{BB962C8B-B14F-4D97-AF65-F5344CB8AC3E}">
        <p14:creationId xmlns:p14="http://schemas.microsoft.com/office/powerpoint/2010/main" val="26822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49829" y="2038350"/>
            <a:ext cx="9589104" cy="990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I-829 Challenge: Redeployment “At Risk” Requirement (cont.)</a:t>
            </a:r>
          </a:p>
        </p:txBody>
      </p:sp>
      <p:sp>
        <p:nvSpPr>
          <p:cNvPr id="3" name="Content Placeholder 2"/>
          <p:cNvSpPr txBox="1">
            <a:spLocks/>
          </p:cNvSpPr>
          <p:nvPr/>
        </p:nvSpPr>
        <p:spPr>
          <a:xfrm>
            <a:off x="2810933" y="3257550"/>
            <a:ext cx="7696200" cy="33944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endParaRPr lang="en-US" sz="2400" dirty="0">
              <a:latin typeface="Arial" panose="020B0604020202020204" pitchFamily="34" charset="0"/>
              <a:cs typeface="Arial" panose="020B0604020202020204" pitchFamily="34" charset="0"/>
            </a:endParaRPr>
          </a:p>
          <a:p>
            <a:pPr>
              <a:spcBef>
                <a:spcPts val="1800"/>
              </a:spcBef>
            </a:pPr>
            <a:r>
              <a:rPr lang="en-US" sz="2400" dirty="0">
                <a:latin typeface="Arial" panose="020B0604020202020204" pitchFamily="34" charset="0"/>
                <a:cs typeface="Arial" panose="020B0604020202020204" pitchFamily="34" charset="0"/>
              </a:rPr>
              <a:t>USCIS Policy Manual updated June 14, 2017 reflects new requirements for EB-5 capital</a:t>
            </a:r>
          </a:p>
          <a:p>
            <a:pPr>
              <a:spcBef>
                <a:spcPts val="1800"/>
              </a:spcBef>
            </a:pPr>
            <a:r>
              <a:rPr lang="en-US" sz="2400" dirty="0">
                <a:latin typeface="Arial" panose="020B0604020202020204" pitchFamily="34" charset="0"/>
                <a:cs typeface="Arial" panose="020B0604020202020204" pitchFamily="34" charset="0"/>
              </a:rPr>
              <a:t>New definition of “at risk” – Funds must be redeployed in a manner “relating to engagement in commerce”</a:t>
            </a:r>
          </a:p>
          <a:p>
            <a:pPr>
              <a:spcBef>
                <a:spcPts val="1800"/>
              </a:spcBef>
            </a:pPr>
            <a:r>
              <a:rPr lang="en-US" sz="2400" dirty="0">
                <a:latin typeface="Arial" panose="020B0604020202020204" pitchFamily="34" charset="0"/>
                <a:cs typeface="Arial" panose="020B0604020202020204" pitchFamily="34" charset="0"/>
              </a:rPr>
              <a:t>Issues with new policy requirement</a:t>
            </a:r>
          </a:p>
        </p:txBody>
      </p:sp>
    </p:spTree>
    <p:extLst>
      <p:ext uri="{BB962C8B-B14F-4D97-AF65-F5344CB8AC3E}">
        <p14:creationId xmlns:p14="http://schemas.microsoft.com/office/powerpoint/2010/main" val="1645123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0066" y="2036233"/>
            <a:ext cx="7772400" cy="857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Scope of I-829 Investor Interviews and I-829 Site Visits</a:t>
            </a:r>
          </a:p>
        </p:txBody>
      </p:sp>
      <p:sp>
        <p:nvSpPr>
          <p:cNvPr id="3" name="Content Placeholder 2"/>
          <p:cNvSpPr txBox="1">
            <a:spLocks/>
          </p:cNvSpPr>
          <p:nvPr/>
        </p:nvSpPr>
        <p:spPr>
          <a:xfrm>
            <a:off x="2459566" y="3130550"/>
            <a:ext cx="8153400" cy="3505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endParaRPr lang="en-US" sz="2000" dirty="0">
              <a:latin typeface="Arial" panose="020B0604020202020204" pitchFamily="34" charset="0"/>
              <a:cs typeface="Arial" panose="020B0604020202020204" pitchFamily="34" charset="0"/>
            </a:endParaRPr>
          </a:p>
          <a:p>
            <a:pPr>
              <a:spcBef>
                <a:spcPts val="1800"/>
              </a:spcBef>
            </a:pPr>
            <a:r>
              <a:rPr lang="en-US" sz="2000" dirty="0">
                <a:latin typeface="Arial" panose="020B0604020202020204" pitchFamily="34" charset="0"/>
                <a:cs typeface="Arial" panose="020B0604020202020204" pitchFamily="34" charset="0"/>
              </a:rPr>
              <a:t>Investor interviews and site visits part of integrity emphasis</a:t>
            </a:r>
          </a:p>
          <a:p>
            <a:pPr>
              <a:spcBef>
                <a:spcPts val="1800"/>
              </a:spcBef>
            </a:pPr>
            <a:r>
              <a:rPr lang="en-US" sz="2000" dirty="0">
                <a:latin typeface="Arial" panose="020B0604020202020204" pitchFamily="34" charset="0"/>
                <a:cs typeface="Arial" panose="020B0604020202020204" pitchFamily="34" charset="0"/>
              </a:rPr>
              <a:t>Investor interviews </a:t>
            </a:r>
          </a:p>
          <a:p>
            <a:pPr lvl="1">
              <a:spcBef>
                <a:spcPts val="1800"/>
              </a:spcBef>
            </a:pPr>
            <a:r>
              <a:rPr lang="en-US" sz="2000" dirty="0">
                <a:latin typeface="Arial" panose="020B0604020202020204" pitchFamily="34" charset="0"/>
                <a:cs typeface="Arial" panose="020B0604020202020204" pitchFamily="34" charset="0"/>
              </a:rPr>
              <a:t>Codified in regulations; evolving USCIS policy and practice</a:t>
            </a:r>
          </a:p>
          <a:p>
            <a:pPr lvl="1">
              <a:spcBef>
                <a:spcPts val="1800"/>
              </a:spcBef>
            </a:pPr>
            <a:r>
              <a:rPr lang="en-US" sz="2000" dirty="0">
                <a:latin typeface="Arial" panose="020B0604020202020204" pitchFamily="34" charset="0"/>
                <a:cs typeface="Arial" panose="020B0604020202020204" pitchFamily="34" charset="0"/>
              </a:rPr>
              <a:t>Wide scope of questions to investors </a:t>
            </a:r>
          </a:p>
          <a:p>
            <a:pPr>
              <a:spcBef>
                <a:spcPts val="1800"/>
              </a:spcBef>
            </a:pPr>
            <a:r>
              <a:rPr lang="en-US" sz="2000" dirty="0">
                <a:latin typeface="Arial" panose="020B0604020202020204" pitchFamily="34" charset="0"/>
                <a:cs typeface="Arial" panose="020B0604020202020204" pitchFamily="34" charset="0"/>
              </a:rPr>
              <a:t>Site visits to JCE – no advance notice, general queries</a:t>
            </a:r>
          </a:p>
        </p:txBody>
      </p:sp>
    </p:spTree>
    <p:extLst>
      <p:ext uri="{BB962C8B-B14F-4D97-AF65-F5344CB8AC3E}">
        <p14:creationId xmlns:p14="http://schemas.microsoft.com/office/powerpoint/2010/main" val="215362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22769" y="2055284"/>
            <a:ext cx="7772400" cy="857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latin typeface="Arial" panose="020B0604020202020204" pitchFamily="34" charset="0"/>
                <a:cs typeface="Arial" panose="020B0604020202020204" pitchFamily="34" charset="0"/>
              </a:rPr>
              <a:t>Strategies Following I-829 Denials</a:t>
            </a:r>
            <a:endParaRPr lang="en-US" sz="36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1761066" y="2762250"/>
            <a:ext cx="8686800" cy="3733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000" dirty="0">
                <a:latin typeface="Arial" panose="020B0604020202020204" pitchFamily="34" charset="0"/>
                <a:cs typeface="Arial" panose="020B0604020202020204" pitchFamily="34" charset="0"/>
              </a:rPr>
              <a:t>Investor can file motion to reopen and/or reconsider with USCIS if NTA has not issued – BUT new USCIS Policy Memo regarding NTAs</a:t>
            </a:r>
          </a:p>
          <a:p>
            <a:pPr>
              <a:spcBef>
                <a:spcPts val="1800"/>
              </a:spcBef>
            </a:pPr>
            <a:r>
              <a:rPr lang="en-US" sz="2000" dirty="0">
                <a:latin typeface="Arial" panose="020B0604020202020204" pitchFamily="34" charset="0"/>
                <a:cs typeface="Arial" panose="020B0604020202020204" pitchFamily="34" charset="0"/>
              </a:rPr>
              <a:t>8 CFR §212.6(d)(2) – If I-829 petition is denied, USCIS should refer case to ICE to initiate removal proceedings. Investor can seek review before IJ. Burden rests with government to prove I-829 petition was properly denied.</a:t>
            </a:r>
          </a:p>
          <a:p>
            <a:pPr>
              <a:spcBef>
                <a:spcPts val="1800"/>
              </a:spcBef>
            </a:pPr>
            <a:r>
              <a:rPr lang="en-US" sz="2000" dirty="0">
                <a:latin typeface="Arial" panose="020B0604020202020204" pitchFamily="34" charset="0"/>
                <a:cs typeface="Arial" panose="020B0604020202020204" pitchFamily="34" charset="0"/>
              </a:rPr>
              <a:t>IJs and ICE counsel have little experience with I-829s; could be an advantage to investor-respondent.</a:t>
            </a:r>
          </a:p>
          <a:p>
            <a:pPr>
              <a:spcBef>
                <a:spcPts val="1800"/>
              </a:spcBef>
            </a:pPr>
            <a:r>
              <a:rPr lang="en-US" sz="2000" dirty="0">
                <a:latin typeface="Arial" panose="020B0604020202020204" pitchFamily="34" charset="0"/>
                <a:cs typeface="Arial" panose="020B0604020202020204" pitchFamily="34" charset="0"/>
              </a:rPr>
              <a:t>If USCIS denial is affirmed, can appeal to BIA; if BIA affirms, file Petition for Review with Circuit Courts of Appeals.</a:t>
            </a:r>
          </a:p>
        </p:txBody>
      </p:sp>
    </p:spTree>
    <p:extLst>
      <p:ext uri="{BB962C8B-B14F-4D97-AF65-F5344CB8AC3E}">
        <p14:creationId xmlns:p14="http://schemas.microsoft.com/office/powerpoint/2010/main" val="140762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26000" y="2715683"/>
            <a:ext cx="4826000" cy="110251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Arial" panose="020B0604020202020204" pitchFamily="34" charset="0"/>
                <a:cs typeface="Arial" panose="020B0604020202020204" pitchFamily="34" charset="0"/>
              </a:rPr>
              <a:t>Questions?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Comments?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786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877826" y="432179"/>
            <a:ext cx="16864419" cy="7237227"/>
          </a:xfrm>
          <a:prstGeom prst="rect">
            <a:avLst/>
          </a:prstGeom>
        </p:spPr>
      </p:pic>
      <p:sp>
        <p:nvSpPr>
          <p:cNvPr id="2" name="TextBox 1"/>
          <p:cNvSpPr txBox="1"/>
          <p:nvPr/>
        </p:nvSpPr>
        <p:spPr>
          <a:xfrm>
            <a:off x="3556597" y="3171275"/>
            <a:ext cx="5218958" cy="2793072"/>
          </a:xfrm>
          <a:prstGeom prst="rect">
            <a:avLst/>
          </a:prstGeom>
          <a:noFill/>
        </p:spPr>
        <p:txBody>
          <a:bodyPr wrap="square" rtlCol="0">
            <a:spAutoFit/>
          </a:bodyPr>
          <a:lstStyle/>
          <a:p>
            <a:pPr algn="ctr"/>
            <a:r>
              <a:rPr lang="en-US" sz="2400" b="1" u="sng" dirty="0">
                <a:solidFill>
                  <a:srgbClr val="BDA177"/>
                </a:solidFill>
                <a:latin typeface="Merriweather" charset="0"/>
                <a:ea typeface="Merriweather" charset="0"/>
                <a:cs typeface="Merriweather" charset="0"/>
              </a:rPr>
              <a:t>DISCLAIMER</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500" dirty="0">
                <a:solidFill>
                  <a:schemeClr val="bg1">
                    <a:lumMod val="50000"/>
                  </a:schemeClr>
                </a:solidFill>
                <a:latin typeface="Roboto" charset="0"/>
                <a:ea typeface="Roboto" charset="0"/>
                <a:cs typeface="Roboto" charset="0"/>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 Thank you.</a:t>
            </a:r>
          </a:p>
          <a:p>
            <a:endParaRPr lang="en-US" sz="1350" dirty="0"/>
          </a:p>
        </p:txBody>
      </p:sp>
    </p:spTree>
    <p:extLst>
      <p:ext uri="{BB962C8B-B14F-4D97-AF65-F5344CB8AC3E}">
        <p14:creationId xmlns:p14="http://schemas.microsoft.com/office/powerpoint/2010/main" val="40468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67069" y="4345454"/>
            <a:ext cx="6626677" cy="2169825"/>
          </a:xfrm>
          <a:prstGeom prst="rect">
            <a:avLst/>
          </a:prstGeom>
          <a:noFill/>
        </p:spPr>
        <p:txBody>
          <a:bodyPr wrap="square" rtlCol="0">
            <a:spAutoFit/>
          </a:bodyPr>
          <a:lstStyle/>
          <a:p>
            <a:pPr algn="ctr"/>
            <a:r>
              <a:rPr lang="en-US" sz="1350" dirty="0">
                <a:solidFill>
                  <a:schemeClr val="bg1">
                    <a:lumMod val="50000"/>
                  </a:schemeClr>
                </a:solidFill>
                <a:latin typeface="Roboto" charset="0"/>
              </a:rPr>
              <a:t>Speakers:</a:t>
            </a:r>
          </a:p>
          <a:p>
            <a:pPr algn="ctr"/>
            <a:endParaRPr lang="en-US" sz="1350" dirty="0">
              <a:solidFill>
                <a:schemeClr val="bg1">
                  <a:lumMod val="50000"/>
                </a:schemeClr>
              </a:solidFill>
              <a:latin typeface="Roboto" charset="0"/>
            </a:endParaRPr>
          </a:p>
          <a:p>
            <a:pPr algn="ctr"/>
            <a:r>
              <a:rPr lang="en-US" sz="1350" dirty="0" err="1">
                <a:solidFill>
                  <a:schemeClr val="bg1">
                    <a:lumMod val="50000"/>
                  </a:schemeClr>
                </a:solidFill>
                <a:latin typeface="Roboto" charset="0"/>
              </a:rPr>
              <a:t>Jinhee</a:t>
            </a:r>
            <a:r>
              <a:rPr lang="en-US" sz="1350" dirty="0">
                <a:solidFill>
                  <a:schemeClr val="bg1">
                    <a:lumMod val="50000"/>
                  </a:schemeClr>
                </a:solidFill>
                <a:latin typeface="Roboto" charset="0"/>
              </a:rPr>
              <a:t> Wilde/ Wilde &amp; Associates, LLC</a:t>
            </a:r>
          </a:p>
          <a:p>
            <a:pPr algn="ctr"/>
            <a:r>
              <a:rPr lang="en-US" sz="1350" dirty="0">
                <a:solidFill>
                  <a:schemeClr val="bg1">
                    <a:lumMod val="50000"/>
                  </a:schemeClr>
                </a:solidFill>
                <a:latin typeface="Roboto" charset="0"/>
              </a:rPr>
              <a:t>Kristina </a:t>
            </a:r>
            <a:r>
              <a:rPr lang="en-US" sz="1350" dirty="0" err="1">
                <a:solidFill>
                  <a:schemeClr val="bg1">
                    <a:lumMod val="50000"/>
                  </a:schemeClr>
                </a:solidFill>
                <a:latin typeface="Roboto" charset="0"/>
              </a:rPr>
              <a:t>Seil</a:t>
            </a:r>
            <a:r>
              <a:rPr lang="en-US" sz="1350" dirty="0">
                <a:solidFill>
                  <a:schemeClr val="bg1">
                    <a:lumMod val="50000"/>
                  </a:schemeClr>
                </a:solidFill>
                <a:latin typeface="Roboto" charset="0"/>
              </a:rPr>
              <a:t>/ Law Offices of Robert P. Gaffney</a:t>
            </a:r>
          </a:p>
          <a:p>
            <a:pPr algn="ctr"/>
            <a:r>
              <a:rPr lang="en-US" sz="1350" dirty="0" err="1">
                <a:solidFill>
                  <a:schemeClr val="bg1">
                    <a:lumMod val="50000"/>
                  </a:schemeClr>
                </a:solidFill>
                <a:latin typeface="Roboto" charset="0"/>
              </a:rPr>
              <a:t>Yijie</a:t>
            </a:r>
            <a:r>
              <a:rPr lang="en-US" sz="1350" dirty="0">
                <a:solidFill>
                  <a:schemeClr val="bg1">
                    <a:lumMod val="50000"/>
                  </a:schemeClr>
                </a:solidFill>
                <a:latin typeface="Roboto" charset="0"/>
              </a:rPr>
              <a:t> (“Eva”) Yang/ Wolfsdorf Rosenthal LLP</a:t>
            </a:r>
          </a:p>
          <a:p>
            <a:pPr algn="ctr"/>
            <a:endParaRPr lang="en-US" sz="1350" dirty="0">
              <a:solidFill>
                <a:schemeClr val="bg1">
                  <a:lumMod val="50000"/>
                </a:schemeClr>
              </a:solidFill>
              <a:latin typeface="Roboto" charset="0"/>
              <a:ea typeface="Roboto" charset="0"/>
              <a:cs typeface="Roboto" charset="0"/>
            </a:endParaRPr>
          </a:p>
          <a:p>
            <a:pPr algn="ctr"/>
            <a:r>
              <a:rPr lang="en-US" sz="1350" dirty="0">
                <a:solidFill>
                  <a:schemeClr val="bg1">
                    <a:lumMod val="50000"/>
                  </a:schemeClr>
                </a:solidFill>
                <a:latin typeface="Roboto" charset="0"/>
                <a:ea typeface="Roboto" charset="0"/>
                <a:cs typeface="Roboto" charset="0"/>
              </a:rPr>
              <a:t>Moderated By:</a:t>
            </a:r>
          </a:p>
          <a:p>
            <a:pPr algn="ctr"/>
            <a:endParaRPr lang="en-US" sz="1350" dirty="0">
              <a:solidFill>
                <a:schemeClr val="bg1">
                  <a:lumMod val="50000"/>
                </a:schemeClr>
              </a:solidFill>
              <a:latin typeface="Roboto" charset="0"/>
              <a:ea typeface="Roboto" charset="0"/>
              <a:cs typeface="Roboto" charset="0"/>
            </a:endParaRPr>
          </a:p>
          <a:p>
            <a:pPr algn="ctr"/>
            <a:r>
              <a:rPr lang="en-US" sz="1350" dirty="0">
                <a:solidFill>
                  <a:schemeClr val="bg1">
                    <a:lumMod val="50000"/>
                  </a:schemeClr>
                </a:solidFill>
                <a:latin typeface="Roboto" charset="0"/>
                <a:ea typeface="Roboto" charset="0"/>
                <a:cs typeface="Roboto" charset="0"/>
              </a:rPr>
              <a:t>Elsie Arias/Stone </a:t>
            </a:r>
            <a:r>
              <a:rPr lang="en-US" sz="1350" dirty="0" err="1">
                <a:solidFill>
                  <a:schemeClr val="bg1">
                    <a:lumMod val="50000"/>
                  </a:schemeClr>
                </a:solidFill>
                <a:latin typeface="Roboto" charset="0"/>
                <a:ea typeface="Roboto" charset="0"/>
                <a:cs typeface="Roboto" charset="0"/>
              </a:rPr>
              <a:t>Grzegorek</a:t>
            </a:r>
            <a:r>
              <a:rPr lang="en-US" sz="1350" dirty="0">
                <a:solidFill>
                  <a:schemeClr val="bg1">
                    <a:lumMod val="50000"/>
                  </a:schemeClr>
                </a:solidFill>
                <a:latin typeface="Roboto" charset="0"/>
                <a:ea typeface="Roboto" charset="0"/>
                <a:cs typeface="Roboto" charset="0"/>
              </a:rPr>
              <a:t> &amp; Gonzalez LLP</a:t>
            </a:r>
          </a:p>
          <a:p>
            <a:endParaRPr lang="en-US"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pic>
        <p:nvPicPr>
          <p:cNvPr id="3" name="Picture 2"/>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744254" y="1262226"/>
            <a:ext cx="13937536" cy="5981178"/>
          </a:xfrm>
          <a:prstGeom prst="rect">
            <a:avLst/>
          </a:prstGeom>
        </p:spPr>
      </p:pic>
      <p:sp>
        <p:nvSpPr>
          <p:cNvPr id="4" name="Rectangle 3"/>
          <p:cNvSpPr/>
          <p:nvPr/>
        </p:nvSpPr>
        <p:spPr>
          <a:xfrm>
            <a:off x="2319866" y="2252847"/>
            <a:ext cx="7128934" cy="830997"/>
          </a:xfrm>
          <a:prstGeom prst="rect">
            <a:avLst/>
          </a:prstGeom>
        </p:spPr>
        <p:txBody>
          <a:bodyPr wrap="square">
            <a:spAutoFit/>
          </a:bodyPr>
          <a:lstStyle/>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I-829 FILINGS – THE BASIC AND THE EXOTIC</a:t>
            </a:r>
            <a:endParaRPr lang="en-US" sz="2400" dirty="0"/>
          </a:p>
        </p:txBody>
      </p:sp>
    </p:spTree>
    <p:extLst>
      <p:ext uri="{BB962C8B-B14F-4D97-AF65-F5344CB8AC3E}">
        <p14:creationId xmlns:p14="http://schemas.microsoft.com/office/powerpoint/2010/main" val="12338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78666" y="2029883"/>
            <a:ext cx="7772400"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Current Legal Framework</a:t>
            </a:r>
          </a:p>
        </p:txBody>
      </p:sp>
      <p:sp>
        <p:nvSpPr>
          <p:cNvPr id="4" name="Content Placeholder 2"/>
          <p:cNvSpPr txBox="1">
            <a:spLocks/>
          </p:cNvSpPr>
          <p:nvPr/>
        </p:nvSpPr>
        <p:spPr>
          <a:xfrm>
            <a:off x="2074333" y="2783417"/>
            <a:ext cx="8763000" cy="4038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2200" dirty="0">
              <a:latin typeface="Arial" panose="020B0604020202020204" pitchFamily="34" charset="0"/>
              <a:cs typeface="Arial" panose="020B0604020202020204" pitchFamily="34" charset="0"/>
            </a:endParaRPr>
          </a:p>
          <a:p>
            <a:pPr>
              <a:spcBef>
                <a:spcPts val="0"/>
              </a:spcBef>
            </a:pPr>
            <a:r>
              <a:rPr lang="en-US" sz="2200" dirty="0">
                <a:latin typeface="Arial" panose="020B0604020202020204" pitchFamily="34" charset="0"/>
                <a:cs typeface="Arial" panose="020B0604020202020204" pitchFamily="34" charset="0"/>
              </a:rPr>
              <a:t>General overview of filing requirements and procedures</a:t>
            </a:r>
          </a:p>
          <a:p>
            <a:pPr lvl="1">
              <a:spcBef>
                <a:spcPts val="0"/>
              </a:spcBef>
            </a:pPr>
            <a:r>
              <a:rPr lang="en-US" sz="1800" dirty="0">
                <a:latin typeface="Arial" panose="020B0604020202020204" pitchFamily="34" charset="0"/>
                <a:cs typeface="Arial" panose="020B0604020202020204" pitchFamily="34" charset="0"/>
              </a:rPr>
              <a:t>Statutory — INA §216A(d)(1)</a:t>
            </a:r>
          </a:p>
          <a:p>
            <a:pPr>
              <a:spcBef>
                <a:spcPts val="0"/>
              </a:spcBef>
            </a:pPr>
            <a:endParaRPr lang="en-US" sz="2200" dirty="0">
              <a:latin typeface="Arial" panose="020B0604020202020204" pitchFamily="34" charset="0"/>
              <a:cs typeface="Arial" panose="020B0604020202020204" pitchFamily="34" charset="0"/>
            </a:endParaRPr>
          </a:p>
          <a:p>
            <a:pPr lvl="1">
              <a:spcBef>
                <a:spcPts val="0"/>
              </a:spcBef>
            </a:pPr>
            <a:r>
              <a:rPr lang="en-US" sz="1800" dirty="0">
                <a:latin typeface="Arial" panose="020B0604020202020204" pitchFamily="34" charset="0"/>
                <a:cs typeface="Arial" panose="020B0604020202020204" pitchFamily="34" charset="0"/>
              </a:rPr>
              <a:t>Regulatory — 8 CFR §216.6(c)(1)</a:t>
            </a:r>
          </a:p>
          <a:p>
            <a:pPr>
              <a:spcBef>
                <a:spcPts val="0"/>
              </a:spcBef>
            </a:pPr>
            <a:endParaRPr lang="en-US" sz="2200" dirty="0">
              <a:latin typeface="Arial" panose="020B0604020202020204" pitchFamily="34" charset="0"/>
              <a:cs typeface="Arial" panose="020B0604020202020204" pitchFamily="34" charset="0"/>
            </a:endParaRPr>
          </a:p>
          <a:p>
            <a:pPr>
              <a:spcBef>
                <a:spcPts val="0"/>
              </a:spcBef>
            </a:pPr>
            <a:r>
              <a:rPr lang="en-US" sz="2200" dirty="0">
                <a:latin typeface="Arial" panose="020B0604020202020204" pitchFamily="34" charset="0"/>
                <a:cs typeface="Arial" panose="020B0604020202020204" pitchFamily="34" charset="0"/>
              </a:rPr>
              <a:t>Laws relating to initial EB-5 eligibility at INA §203(b)(5) and 8 CFR §204.6 are inapplicable. USCIS should not “re-adjudicate” I-526</a:t>
            </a:r>
          </a:p>
          <a:p>
            <a:pPr>
              <a:spcBef>
                <a:spcPts val="0"/>
              </a:spcBef>
            </a:pPr>
            <a:endParaRPr lang="en-US" sz="2200" dirty="0">
              <a:latin typeface="Arial" panose="020B0604020202020204" pitchFamily="34" charset="0"/>
              <a:cs typeface="Arial" panose="020B0604020202020204" pitchFamily="34" charset="0"/>
            </a:endParaRPr>
          </a:p>
          <a:p>
            <a:pPr>
              <a:spcBef>
                <a:spcPts val="0"/>
              </a:spcBef>
            </a:pPr>
            <a:r>
              <a:rPr lang="en-US" sz="2200" dirty="0">
                <a:latin typeface="Arial" panose="020B0604020202020204" pitchFamily="34" charset="0"/>
                <a:cs typeface="Arial" panose="020B0604020202020204" pitchFamily="34" charset="0"/>
              </a:rPr>
              <a:t>USCIS policy – when does deference apply</a:t>
            </a:r>
          </a:p>
          <a:p>
            <a:pPr>
              <a:spcBef>
                <a:spcPts val="0"/>
              </a:spcBef>
            </a:pPr>
            <a:endParaRPr lang="en-US" sz="2200" dirty="0">
              <a:latin typeface="Arial" panose="020B0604020202020204" pitchFamily="34" charset="0"/>
              <a:cs typeface="Arial" panose="020B0604020202020204" pitchFamily="34" charset="0"/>
            </a:endParaRPr>
          </a:p>
          <a:p>
            <a:pPr>
              <a:spcBef>
                <a:spcPts val="0"/>
              </a:spcBef>
            </a:pPr>
            <a:r>
              <a:rPr lang="en-US" sz="2200" dirty="0">
                <a:latin typeface="Arial" panose="020B0604020202020204" pitchFamily="34" charset="0"/>
                <a:cs typeface="Arial" panose="020B0604020202020204" pitchFamily="34" charset="0"/>
              </a:rPr>
              <a:t>Evidentiary standard – “preponderance of the evidence” </a:t>
            </a:r>
          </a:p>
          <a:p>
            <a:pPr>
              <a:spcBef>
                <a:spcPts val="1800"/>
              </a:spcBef>
            </a:pP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83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3600" y="2063750"/>
            <a:ext cx="7772400" cy="6286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800" b="1" dirty="0">
              <a:latin typeface="Arial" panose="020B0604020202020204" pitchFamily="34" charset="0"/>
              <a:cs typeface="Arial" panose="020B0604020202020204" pitchFamily="34" charset="0"/>
            </a:endParaRPr>
          </a:p>
          <a:p>
            <a:pPr algn="ctr"/>
            <a:r>
              <a:rPr lang="en-US" sz="3800" b="1" dirty="0">
                <a:latin typeface="Arial" panose="020B0604020202020204" pitchFamily="34" charset="0"/>
                <a:cs typeface="Arial" panose="020B0604020202020204" pitchFamily="34" charset="0"/>
              </a:rPr>
              <a:t>Documenting Key Requirements</a:t>
            </a:r>
          </a:p>
        </p:txBody>
      </p:sp>
      <p:sp>
        <p:nvSpPr>
          <p:cNvPr id="3" name="Content Placeholder 2"/>
          <p:cNvSpPr txBox="1">
            <a:spLocks/>
          </p:cNvSpPr>
          <p:nvPr/>
        </p:nvSpPr>
        <p:spPr>
          <a:xfrm>
            <a:off x="2311400" y="2914650"/>
            <a:ext cx="7010400" cy="3124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Investment of Capital</a:t>
            </a:r>
          </a:p>
          <a:p>
            <a:r>
              <a:rPr lang="en-US" sz="2400" dirty="0">
                <a:latin typeface="Arial" panose="020B0604020202020204" pitchFamily="34" charset="0"/>
                <a:cs typeface="Arial" panose="020B0604020202020204" pitchFamily="34" charset="0"/>
              </a:rPr>
              <a:t>Sustainment of Capital</a:t>
            </a:r>
          </a:p>
          <a:p>
            <a:r>
              <a:rPr lang="en-US" sz="2400" dirty="0">
                <a:latin typeface="Arial" panose="020B0604020202020204" pitchFamily="34" charset="0"/>
                <a:cs typeface="Arial" panose="020B0604020202020204" pitchFamily="34" charset="0"/>
              </a:rPr>
              <a:t>Job Creation </a:t>
            </a:r>
          </a:p>
          <a:p>
            <a:pPr lvl="1"/>
            <a:r>
              <a:rPr lang="en-US" dirty="0">
                <a:latin typeface="Arial" panose="020B0604020202020204" pitchFamily="34" charset="0"/>
                <a:cs typeface="Arial" panose="020B0604020202020204" pitchFamily="34" charset="0"/>
              </a:rPr>
              <a:t>Overview of requirements (statute, regulations, USCIS policy)</a:t>
            </a:r>
          </a:p>
          <a:p>
            <a:pPr lvl="1"/>
            <a:r>
              <a:rPr lang="en-US" dirty="0">
                <a:latin typeface="Arial" panose="020B0604020202020204" pitchFamily="34" charset="0"/>
                <a:cs typeface="Arial" panose="020B0604020202020204" pitchFamily="34" charset="0"/>
              </a:rPr>
              <a:t>Direct EB-5 investment</a:t>
            </a:r>
          </a:p>
          <a:p>
            <a:pPr lvl="1"/>
            <a:r>
              <a:rPr lang="en-US" dirty="0">
                <a:latin typeface="Arial" panose="020B0604020202020204" pitchFamily="34" charset="0"/>
                <a:cs typeface="Arial" panose="020B0604020202020204" pitchFamily="34" charset="0"/>
              </a:rPr>
              <a:t>Regional center-affiliated EB-5 investment</a:t>
            </a:r>
          </a:p>
        </p:txBody>
      </p:sp>
    </p:spTree>
    <p:extLst>
      <p:ext uri="{BB962C8B-B14F-4D97-AF65-F5344CB8AC3E}">
        <p14:creationId xmlns:p14="http://schemas.microsoft.com/office/powerpoint/2010/main" val="42993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3600" y="2063750"/>
            <a:ext cx="7772400" cy="6286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Investor Issues During I-829 Adjudication</a:t>
            </a:r>
          </a:p>
          <a:p>
            <a:pPr algn="ctr"/>
            <a:endParaRPr lang="en-US" sz="38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2311400" y="2914650"/>
            <a:ext cx="7010400" cy="3124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Arrests/convictions– USCIS </a:t>
            </a:r>
            <a:r>
              <a:rPr lang="en-US" sz="2400" u="sng" dirty="0">
                <a:latin typeface="Arial" panose="020B0604020202020204" pitchFamily="34" charset="0"/>
                <a:cs typeface="Arial" panose="020B0604020202020204" pitchFamily="34" charset="0"/>
              </a:rPr>
              <a:t>will</a:t>
            </a:r>
            <a:r>
              <a:rPr lang="en-US" sz="2400" dirty="0">
                <a:latin typeface="Arial" panose="020B0604020202020204" pitchFamily="34" charset="0"/>
                <a:cs typeface="Arial" panose="020B0604020202020204" pitchFamily="34" charset="0"/>
              </a:rPr>
              <a:t> check:</a:t>
            </a:r>
          </a:p>
          <a:p>
            <a:r>
              <a:rPr lang="en-US" sz="2000" dirty="0">
                <a:latin typeface="Arial" panose="020B0604020202020204" pitchFamily="34" charset="0"/>
                <a:cs typeface="Arial" panose="020B0604020202020204" pitchFamily="34" charset="0"/>
              </a:rPr>
              <a:t>Petitioner AND dependents</a:t>
            </a:r>
          </a:p>
          <a:p>
            <a:pPr lvl="1"/>
            <a:r>
              <a:rPr lang="en-US" sz="2000" dirty="0">
                <a:latin typeface="Arial" panose="020B0604020202020204" pitchFamily="34" charset="0"/>
                <a:cs typeface="Arial" panose="020B0604020202020204" pitchFamily="34" charset="0"/>
              </a:rPr>
              <a:t>Clients should contact you if they are arrested</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Work with criminal defense attorney to reduce/plead to different charges</a:t>
            </a:r>
          </a:p>
          <a:p>
            <a:pPr lvl="1"/>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Brief the issue thoroughly to USCIS; if you are not familiar with “</a:t>
            </a:r>
            <a:r>
              <a:rPr lang="en-US" sz="2000" dirty="0" err="1">
                <a:latin typeface="Arial" panose="020B0604020202020204" pitchFamily="34" charset="0"/>
                <a:cs typeface="Arial" panose="020B0604020202020204" pitchFamily="34" charset="0"/>
              </a:rPr>
              <a:t>crimmigration</a:t>
            </a:r>
            <a:r>
              <a:rPr lang="en-US" sz="2000" dirty="0">
                <a:latin typeface="Arial" panose="020B0604020202020204" pitchFamily="34" charset="0"/>
                <a:cs typeface="Arial" panose="020B0604020202020204" pitchFamily="34" charset="0"/>
              </a:rPr>
              <a:t>” issues, call in co-counsel</a:t>
            </a:r>
          </a:p>
        </p:txBody>
      </p:sp>
    </p:spTree>
    <p:extLst>
      <p:ext uri="{BB962C8B-B14F-4D97-AF65-F5344CB8AC3E}">
        <p14:creationId xmlns:p14="http://schemas.microsoft.com/office/powerpoint/2010/main" val="43343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3600" y="2063750"/>
            <a:ext cx="7772400" cy="6286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Investor Issues During I-829 Adjudication</a:t>
            </a:r>
          </a:p>
          <a:p>
            <a:pPr algn="ctr"/>
            <a:endParaRPr lang="en-US" sz="3800" b="1" dirty="0">
              <a:latin typeface="Arial" panose="020B0604020202020204" pitchFamily="34" charset="0"/>
              <a:cs typeface="Arial" panose="020B0604020202020204" pitchFamily="34" charset="0"/>
            </a:endParaRPr>
          </a:p>
        </p:txBody>
      </p:sp>
      <p:sp>
        <p:nvSpPr>
          <p:cNvPr id="3" name="Content Placeholder 2"/>
          <p:cNvSpPr txBox="1">
            <a:spLocks/>
          </p:cNvSpPr>
          <p:nvPr/>
        </p:nvSpPr>
        <p:spPr>
          <a:xfrm>
            <a:off x="1303481" y="2914650"/>
            <a:ext cx="8686800" cy="3124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Arial" panose="020B0604020202020204" pitchFamily="34" charset="0"/>
                <a:cs typeface="Arial" panose="020B0604020202020204" pitchFamily="34" charset="0"/>
              </a:rPr>
              <a:t>Abandonment issues!</a:t>
            </a:r>
          </a:p>
          <a:p>
            <a:pPr marL="0" indent="0">
              <a:buNone/>
            </a:pPr>
            <a:r>
              <a:rPr lang="en-US" sz="1600" b="1" dirty="0">
                <a:latin typeface="Arial" panose="020B0604020202020204" pitchFamily="34" charset="0"/>
                <a:cs typeface="Arial" panose="020B0604020202020204" pitchFamily="34" charset="0"/>
              </a:rPr>
              <a:t>Prevention:</a:t>
            </a:r>
          </a:p>
          <a:p>
            <a:pPr>
              <a:lnSpc>
                <a:spcPct val="100000"/>
              </a:lnSpc>
              <a:spcBef>
                <a:spcPts val="0"/>
              </a:spcBef>
            </a:pPr>
            <a:r>
              <a:rPr lang="en-US" sz="1600" dirty="0">
                <a:latin typeface="Arial" panose="020B0604020202020204" pitchFamily="34" charset="0"/>
                <a:cs typeface="Arial" panose="020B0604020202020204" pitchFamily="34" charset="0"/>
              </a:rPr>
              <a:t>Explain the importance of maintaining permanent residence to all clients (many agents do NOT do this and erroneously tell clients they don’t need to stay in the US)</a:t>
            </a:r>
          </a:p>
          <a:p>
            <a:pPr>
              <a:lnSpc>
                <a:spcPct val="100000"/>
              </a:lnSpc>
              <a:spcBef>
                <a:spcPts val="0"/>
              </a:spcBef>
            </a:pPr>
            <a:r>
              <a:rPr lang="en-US" sz="1600" dirty="0">
                <a:latin typeface="Arial" panose="020B0604020202020204" pitchFamily="34" charset="0"/>
                <a:cs typeface="Arial" panose="020B0604020202020204" pitchFamily="34" charset="0"/>
              </a:rPr>
              <a:t>Track clients’ reentry permit expiration dates</a:t>
            </a:r>
          </a:p>
          <a:p>
            <a:pPr>
              <a:lnSpc>
                <a:spcPct val="100000"/>
              </a:lnSpc>
              <a:spcBef>
                <a:spcPts val="0"/>
              </a:spcBef>
            </a:pPr>
            <a:r>
              <a:rPr lang="en-US" sz="1600" dirty="0">
                <a:latin typeface="Arial" panose="020B0604020202020204" pitchFamily="34" charset="0"/>
                <a:cs typeface="Arial" panose="020B0604020202020204" pitchFamily="34" charset="0"/>
              </a:rPr>
              <a:t>Plan for client to be in the US after filing 829, to give biometrics</a:t>
            </a:r>
          </a:p>
          <a:p>
            <a:pPr>
              <a:lnSpc>
                <a:spcPct val="100000"/>
              </a:lnSpc>
              <a:spcBef>
                <a:spcPts val="0"/>
              </a:spcBef>
            </a:pPr>
            <a:r>
              <a:rPr lang="en-US" sz="1600" dirty="0">
                <a:latin typeface="Arial" panose="020B0604020202020204" pitchFamily="34" charset="0"/>
                <a:cs typeface="Arial" panose="020B0604020202020204" pitchFamily="34" charset="0"/>
              </a:rPr>
              <a:t>Advise clients to maintain address in US and update AR-11</a:t>
            </a:r>
          </a:p>
          <a:p>
            <a:pPr marL="0" indent="0">
              <a:buNone/>
            </a:pPr>
            <a:r>
              <a:rPr lang="en-US" sz="1600" b="1" dirty="0">
                <a:latin typeface="Arial" panose="020B0604020202020204" pitchFamily="34" charset="0"/>
                <a:cs typeface="Arial" panose="020B0604020202020204" pitchFamily="34" charset="0"/>
              </a:rPr>
              <a:t>Cure:</a:t>
            </a:r>
          </a:p>
          <a:p>
            <a:pPr>
              <a:lnSpc>
                <a:spcPct val="100000"/>
              </a:lnSpc>
              <a:spcBef>
                <a:spcPts val="0"/>
              </a:spcBef>
            </a:pPr>
            <a:r>
              <a:rPr lang="en-US" sz="1600" dirty="0">
                <a:latin typeface="Arial" panose="020B0604020202020204" pitchFamily="34" charset="0"/>
                <a:cs typeface="Arial" panose="020B0604020202020204" pitchFamily="34" charset="0"/>
              </a:rPr>
              <a:t>Client can’t give biometrics? Explain why. USCIS can deny unless client files rescheduling request “that the agency concludes warrants excusing the failure to appear.” 8 CFR 103(b)(13)(ii) </a:t>
            </a:r>
          </a:p>
          <a:p>
            <a:pPr>
              <a:lnSpc>
                <a:spcPct val="100000"/>
              </a:lnSpc>
              <a:spcBef>
                <a:spcPts val="0"/>
              </a:spcBef>
            </a:pPr>
            <a:r>
              <a:rPr lang="en-US" sz="1600" dirty="0">
                <a:latin typeface="Arial" panose="020B0604020202020204" pitchFamily="34" charset="0"/>
                <a:cs typeface="Arial" panose="020B0604020202020204" pitchFamily="34" charset="0"/>
              </a:rPr>
              <a:t>Client can’t return to US? Prepare them for secondary inspection; explanation, evidence </a:t>
            </a:r>
          </a:p>
          <a:p>
            <a:pPr>
              <a:lnSpc>
                <a:spcPct val="100000"/>
              </a:lnSpc>
              <a:spcBef>
                <a:spcPts val="0"/>
              </a:spcBef>
            </a:pPr>
            <a:r>
              <a:rPr lang="en-US" sz="1600" dirty="0" err="1">
                <a:latin typeface="Arial" panose="020B0604020202020204" pitchFamily="34" charset="0"/>
                <a:cs typeface="Arial" panose="020B0604020202020204" pitchFamily="34" charset="0"/>
              </a:rPr>
              <a:t>Infopass</a:t>
            </a:r>
            <a:r>
              <a:rPr lang="en-US" sz="1600" dirty="0">
                <a:latin typeface="Arial" panose="020B0604020202020204" pitchFamily="34" charset="0"/>
                <a:cs typeface="Arial" panose="020B0604020202020204" pitchFamily="34" charset="0"/>
              </a:rPr>
              <a:t>– USCIS may note long absences, lack of permanent address, AR-11 conflicts, etc.; accompany clients to </a:t>
            </a:r>
            <a:r>
              <a:rPr lang="en-US" sz="1600" dirty="0" err="1">
                <a:latin typeface="Arial" panose="020B0604020202020204" pitchFamily="34" charset="0"/>
                <a:cs typeface="Arial" panose="020B0604020202020204" pitchFamily="34" charset="0"/>
              </a:rPr>
              <a:t>Infopass</a:t>
            </a:r>
            <a:endParaRPr lang="en-US" sz="16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96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72343" y="2046817"/>
            <a:ext cx="8569233" cy="1066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Investor Issues During I-829 Adjudication (cont.)</a:t>
            </a:r>
          </a:p>
        </p:txBody>
      </p:sp>
      <p:sp>
        <p:nvSpPr>
          <p:cNvPr id="3" name="Content Placeholder 2"/>
          <p:cNvSpPr txBox="1">
            <a:spLocks/>
          </p:cNvSpPr>
          <p:nvPr/>
        </p:nvSpPr>
        <p:spPr>
          <a:xfrm>
            <a:off x="2480734" y="3266016"/>
            <a:ext cx="7696200" cy="3276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Sustainment</a:t>
            </a:r>
          </a:p>
          <a:p>
            <a:r>
              <a:rPr lang="en-US" dirty="0">
                <a:latin typeface="Arial" panose="020B0604020202020204" pitchFamily="34" charset="0"/>
                <a:cs typeface="Arial" panose="020B0604020202020204" pitchFamily="34" charset="0"/>
              </a:rPr>
              <a:t>Abandonment queries</a:t>
            </a:r>
          </a:p>
          <a:p>
            <a:r>
              <a:rPr lang="en-US" dirty="0">
                <a:latin typeface="Arial" panose="020B0604020202020204" pitchFamily="34" charset="0"/>
                <a:cs typeface="Arial" panose="020B0604020202020204" pitchFamily="34" charset="0"/>
              </a:rPr>
              <a:t>Potential conflicts of interest</a:t>
            </a:r>
          </a:p>
        </p:txBody>
      </p:sp>
    </p:spTree>
    <p:extLst>
      <p:ext uri="{BB962C8B-B14F-4D97-AF65-F5344CB8AC3E}">
        <p14:creationId xmlns:p14="http://schemas.microsoft.com/office/powerpoint/2010/main" val="328195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17333" y="2228291"/>
            <a:ext cx="7772400" cy="781050"/>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en-US" sz="11200" b="1" dirty="0">
                <a:latin typeface="Arial" panose="020B0604020202020204" pitchFamily="34" charset="0"/>
                <a:cs typeface="Arial" panose="020B0604020202020204" pitchFamily="34" charset="0"/>
              </a:rPr>
              <a:t>I-829 Challenge: Job Creation Issues with Direct EB5</a:t>
            </a:r>
          </a:p>
        </p:txBody>
      </p:sp>
      <p:sp>
        <p:nvSpPr>
          <p:cNvPr id="3" name="Content Placeholder 2"/>
          <p:cNvSpPr txBox="1">
            <a:spLocks/>
          </p:cNvSpPr>
          <p:nvPr/>
        </p:nvSpPr>
        <p:spPr>
          <a:xfrm>
            <a:off x="928914" y="2810932"/>
            <a:ext cx="10987315" cy="37059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endParaRPr lang="en-US" sz="2400" dirty="0">
              <a:latin typeface="Arial" panose="020B0604020202020204" pitchFamily="34" charset="0"/>
              <a:cs typeface="Arial" panose="020B0604020202020204" pitchFamily="34" charset="0"/>
            </a:endParaRPr>
          </a:p>
          <a:p>
            <a:pPr>
              <a:spcBef>
                <a:spcPts val="1800"/>
              </a:spcBef>
            </a:pPr>
            <a:r>
              <a:rPr lang="en-US" sz="2400" dirty="0">
                <a:latin typeface="Arial" panose="020B0604020202020204" pitchFamily="34" charset="0"/>
                <a:cs typeface="Arial" panose="020B0604020202020204" pitchFamily="34" charset="0"/>
              </a:rPr>
              <a:t>Job creation shortage</a:t>
            </a:r>
          </a:p>
          <a:p>
            <a:pPr>
              <a:spcBef>
                <a:spcPts val="1800"/>
              </a:spcBef>
              <a:buFont typeface="Wingdings" panose="05000000000000000000" pitchFamily="2" charset="2"/>
              <a:buChar char="q"/>
            </a:pPr>
            <a:r>
              <a:rPr lang="en-US" sz="2000" dirty="0">
                <a:latin typeface="Arial" panose="020B0604020202020204" pitchFamily="34" charset="0"/>
                <a:cs typeface="Arial" panose="020B0604020202020204" pitchFamily="34" charset="0"/>
              </a:rPr>
              <a:t>         Evidence that 10 full-time jobs for qualifying employees can be created within a reasonable time</a:t>
            </a:r>
          </a:p>
          <a:p>
            <a:pPr>
              <a:spcBef>
                <a:spcPts val="1800"/>
              </a:spcBef>
              <a:buFont typeface="Wingdings" panose="05000000000000000000" pitchFamily="2" charset="2"/>
              <a:buChar char="q"/>
            </a:pPr>
            <a:r>
              <a:rPr lang="en-US" sz="2000" dirty="0">
                <a:latin typeface="Arial" panose="020B0604020202020204" pitchFamily="34" charset="0"/>
                <a:cs typeface="Arial" panose="020B0604020202020204" pitchFamily="34" charset="0"/>
              </a:rPr>
              <a:t>         1 year after the 2 year CLPR is generally considered “reasonable” </a:t>
            </a:r>
          </a:p>
          <a:p>
            <a:pPr marL="0" indent="-457200">
              <a:spcBef>
                <a:spcPts val="1800"/>
              </a:spcBef>
              <a:buFont typeface="Wingdings" panose="05000000000000000000" pitchFamily="2" charset="2"/>
              <a:buChar char="q"/>
            </a:pPr>
            <a:r>
              <a:rPr lang="en-US" sz="2000" dirty="0">
                <a:latin typeface="Arial" panose="020B0604020202020204" pitchFamily="34" charset="0"/>
                <a:cs typeface="Arial" panose="020B0604020202020204" pitchFamily="34" charset="0"/>
              </a:rPr>
              <a:t>      Once the full-time position is created with good faith, it remains created (even if the position is no longer exist, or business fails)</a:t>
            </a:r>
          </a:p>
          <a:p>
            <a:pPr marL="0" lvl="1" indent="-457200">
              <a:spcBef>
                <a:spcPts val="1800"/>
              </a:spcBef>
              <a:buFont typeface="Wingdings" panose="05000000000000000000" pitchFamily="2" charset="2"/>
              <a:buChar char="q"/>
            </a:pPr>
            <a:r>
              <a:rPr lang="en-US" sz="2000" dirty="0">
                <a:latin typeface="Arial" panose="020B0604020202020204" pitchFamily="34" charset="0"/>
                <a:cs typeface="Arial" panose="020B0604020202020204" pitchFamily="34" charset="0"/>
              </a:rPr>
              <a:t>      What if jobs are created shortly before filing? Good faith?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84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17333" y="2228291"/>
            <a:ext cx="7772400" cy="781050"/>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en-US" sz="11200" b="1" dirty="0">
                <a:latin typeface="Arial" panose="020B0604020202020204" pitchFamily="34" charset="0"/>
                <a:cs typeface="Arial" panose="020B0604020202020204" pitchFamily="34" charset="0"/>
              </a:rPr>
              <a:t>I-829 Challenge: Job Creation Issues with Direct EB5</a:t>
            </a:r>
          </a:p>
        </p:txBody>
      </p:sp>
      <p:sp>
        <p:nvSpPr>
          <p:cNvPr id="3" name="Content Placeholder 2"/>
          <p:cNvSpPr txBox="1">
            <a:spLocks/>
          </p:cNvSpPr>
          <p:nvPr/>
        </p:nvSpPr>
        <p:spPr>
          <a:xfrm>
            <a:off x="928914" y="2810932"/>
            <a:ext cx="10987315" cy="37059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1800"/>
              </a:spcBef>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USCIS challenges to qualified U.S. workers</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 Qualified U.S. workers are: U.S. citizen, LPR, or other </a:t>
            </a:r>
            <a:r>
              <a:rPr lang="en-US" sz="2000" b="1" u="sng" dirty="0">
                <a:latin typeface="Arial" panose="020B0604020202020204" pitchFamily="34" charset="0"/>
                <a:cs typeface="Arial" panose="020B0604020202020204" pitchFamily="34" charset="0"/>
              </a:rPr>
              <a:t>immigrant</a:t>
            </a:r>
            <a:r>
              <a:rPr lang="en-US" sz="2000" dirty="0">
                <a:latin typeface="Arial" panose="020B0604020202020204" pitchFamily="34" charset="0"/>
                <a:cs typeface="Arial" panose="020B0604020202020204" pitchFamily="34" charset="0"/>
              </a:rPr>
              <a:t> authorized to work </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 EXCLUDES immigrant investor or his/her spouse or children</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 EXCLUDES include any foreign national in any </a:t>
            </a:r>
            <a:r>
              <a:rPr lang="en-US" sz="2000" b="1" u="sng" dirty="0">
                <a:latin typeface="Arial" panose="020B0604020202020204" pitchFamily="34" charset="0"/>
                <a:cs typeface="Arial" panose="020B0604020202020204" pitchFamily="34" charset="0"/>
              </a:rPr>
              <a:t>nonimmigrant</a:t>
            </a:r>
            <a:r>
              <a:rPr lang="en-US" sz="2000" dirty="0">
                <a:latin typeface="Arial" panose="020B0604020202020204" pitchFamily="34" charset="0"/>
                <a:cs typeface="Arial" panose="020B0604020202020204" pitchFamily="34" charset="0"/>
              </a:rPr>
              <a:t> status (such as an H-1B)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I-9 compliance issues</a:t>
            </a:r>
          </a:p>
          <a:p>
            <a:pPr>
              <a:buFont typeface="Wingdings" panose="05000000000000000000" pitchFamily="2" charset="2"/>
              <a:buChar char="q"/>
            </a:pPr>
            <a:r>
              <a:rPr lang="en-US" sz="2000" dirty="0">
                <a:latin typeface="Arial" panose="020B0604020202020204" pitchFamily="34" charset="0"/>
                <a:cs typeface="Arial" panose="020B0604020202020204" pitchFamily="34" charset="0"/>
              </a:rPr>
              <a:t> avoid I-9 document abuse</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333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TotalTime>
  <Words>991</Words>
  <Application>Microsoft Office PowerPoint</Application>
  <PresentationFormat>Widescreen</PresentationFormat>
  <Paragraphs>129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Merriweather</vt:lpstr>
      <vt:lpstr>Open Sans Light</vt:lpstr>
      <vt:lpstr>Roboto</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Moreno</dc:creator>
  <cp:lastModifiedBy>Eva Yang</cp:lastModifiedBy>
  <cp:revision>34</cp:revision>
  <dcterms:created xsi:type="dcterms:W3CDTF">2018-02-06T21:24:04Z</dcterms:created>
  <dcterms:modified xsi:type="dcterms:W3CDTF">2018-07-19T19:12:09Z</dcterms:modified>
</cp:coreProperties>
</file>