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handoutMasterIdLst>
    <p:handoutMasterId r:id="rId12"/>
  </p:handoutMasterIdLst>
  <p:sldIdLst>
    <p:sldId id="262" r:id="rId2"/>
    <p:sldId id="257" r:id="rId3"/>
    <p:sldId id="260" r:id="rId4"/>
    <p:sldId id="263" r:id="rId5"/>
    <p:sldId id="264" r:id="rId6"/>
    <p:sldId id="265" r:id="rId7"/>
    <p:sldId id="266" r:id="rId8"/>
    <p:sldId id="267" r:id="rId9"/>
    <p:sldId id="268"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4A0"/>
    <a:srgbClr val="2D5A8B"/>
    <a:srgbClr val="BDA177"/>
    <a:srgbClr val="4790CD"/>
    <a:srgbClr val="818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06"/>
    <p:restoredTop sz="94600"/>
  </p:normalViewPr>
  <p:slideViewPr>
    <p:cSldViewPr snapToGrid="0" snapToObjects="1">
      <p:cViewPr varScale="1">
        <p:scale>
          <a:sx n="72" d="100"/>
          <a:sy n="72" d="100"/>
        </p:scale>
        <p:origin x="642" y="54"/>
      </p:cViewPr>
      <p:guideLst/>
    </p:cSldViewPr>
  </p:slideViewPr>
  <p:notesTextViewPr>
    <p:cViewPr>
      <p:scale>
        <a:sx n="1" d="1"/>
        <a:sy n="1" d="1"/>
      </p:scale>
      <p:origin x="0" y="0"/>
    </p:cViewPr>
  </p:notesTextViewPr>
  <p:notesViewPr>
    <p:cSldViewPr snapToGrid="0" snapToObjects="1">
      <p:cViewPr varScale="1">
        <p:scale>
          <a:sx n="103" d="100"/>
          <a:sy n="103" d="100"/>
        </p:scale>
        <p:origin x="276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91BC2-A41E-0A4E-9BCB-14920B7DB953}" type="datetimeFigureOut">
              <a:rPr lang="en-US" smtClean="0"/>
              <a:t>7/16/2018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D3D493-8B54-FE4B-BC64-D52E5C02412D}" type="slidenum">
              <a:rPr lang="en-US" smtClean="0"/>
              <a:t>‹#›</a:t>
            </a:fld>
            <a:endParaRPr lang="en-US"/>
          </a:p>
        </p:txBody>
      </p:sp>
    </p:spTree>
    <p:extLst>
      <p:ext uri="{BB962C8B-B14F-4D97-AF65-F5344CB8AC3E}">
        <p14:creationId xmlns:p14="http://schemas.microsoft.com/office/powerpoint/2010/main" val="14033720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6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911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extLst>
      <p:ext uri="{BB962C8B-B14F-4D97-AF65-F5344CB8AC3E}">
        <p14:creationId xmlns:p14="http://schemas.microsoft.com/office/powerpoint/2010/main" val="11208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2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9444929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64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6" y="0"/>
            <a:ext cx="12227812" cy="93506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547" y="363255"/>
            <a:ext cx="9404682" cy="3322612"/>
          </a:xfrm>
          <a:prstGeom prst="rect">
            <a:avLst/>
          </a:prstGeom>
        </p:spPr>
      </p:pic>
    </p:spTree>
    <p:extLst>
      <p:ext uri="{BB962C8B-B14F-4D97-AF65-F5344CB8AC3E}">
        <p14:creationId xmlns:p14="http://schemas.microsoft.com/office/powerpoint/2010/main" val="189900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877826" y="432179"/>
            <a:ext cx="16864419" cy="7237227"/>
          </a:xfrm>
          <a:prstGeom prst="rect">
            <a:avLst/>
          </a:prstGeom>
        </p:spPr>
      </p:pic>
      <p:sp>
        <p:nvSpPr>
          <p:cNvPr id="2" name="TextBox 1"/>
          <p:cNvSpPr txBox="1"/>
          <p:nvPr/>
        </p:nvSpPr>
        <p:spPr>
          <a:xfrm>
            <a:off x="3556597" y="3171275"/>
            <a:ext cx="5218958" cy="2793072"/>
          </a:xfrm>
          <a:prstGeom prst="rect">
            <a:avLst/>
          </a:prstGeom>
          <a:noFill/>
        </p:spPr>
        <p:txBody>
          <a:bodyPr wrap="square" rtlCol="0">
            <a:spAutoFit/>
          </a:bodyPr>
          <a:lstStyle/>
          <a:p>
            <a:pPr algn="ctr"/>
            <a:r>
              <a:rPr lang="en-US" sz="2400" b="1" u="sng" dirty="0">
                <a:solidFill>
                  <a:srgbClr val="BDA177"/>
                </a:solidFill>
                <a:latin typeface="Merriweather" charset="0"/>
                <a:ea typeface="Merriweather" charset="0"/>
                <a:cs typeface="Merriweather" charset="0"/>
              </a:rPr>
              <a:t>DISCLAIMER</a:t>
            </a:r>
          </a:p>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500" dirty="0">
                <a:solidFill>
                  <a:schemeClr val="bg1">
                    <a:lumMod val="50000"/>
                  </a:schemeClr>
                </a:solidFill>
                <a:latin typeface="Roboto" charset="0"/>
                <a:ea typeface="Roboto" charset="0"/>
                <a:cs typeface="Roboto" charset="0"/>
              </a:rPr>
              <a:t>This presentation outline and the presentation itself are for general education purposes only and are not intended to provide specific guidance or legal advice about what to do or not to do in any particular case. You should not rely on this general information to make decisions about specific immigration matters. If you are not yourself a lawyer, you should seek the assistance of an immigration lawyer to help you resolve these issues. Thank you.</a:t>
            </a:r>
          </a:p>
          <a:p>
            <a:endParaRPr lang="en-US" sz="1350" dirty="0"/>
          </a:p>
        </p:txBody>
      </p:sp>
    </p:spTree>
    <p:extLst>
      <p:ext uri="{BB962C8B-B14F-4D97-AF65-F5344CB8AC3E}">
        <p14:creationId xmlns:p14="http://schemas.microsoft.com/office/powerpoint/2010/main" val="40468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
        <p:nvSpPr>
          <p:cNvPr id="7" name="TextBox 6"/>
          <p:cNvSpPr txBox="1"/>
          <p:nvPr/>
        </p:nvSpPr>
        <p:spPr>
          <a:xfrm>
            <a:off x="2782661" y="3649434"/>
            <a:ext cx="6626677" cy="2731517"/>
          </a:xfrm>
          <a:prstGeom prst="rect">
            <a:avLst/>
          </a:prstGeom>
          <a:noFill/>
        </p:spPr>
        <p:txBody>
          <a:bodyPr wrap="square" rtlCol="0">
            <a:spAutoFit/>
          </a:bodyPr>
          <a:lstStyle/>
          <a:p>
            <a:pPr algn="ctr"/>
            <a:r>
              <a:rPr lang="en-US" sz="2400" dirty="0">
                <a:solidFill>
                  <a:srgbClr val="353B45"/>
                </a:solidFill>
                <a:latin typeface="Merriweather" charset="0"/>
                <a:ea typeface="Merriweather" charset="0"/>
                <a:cs typeface="Merriweather" charset="0"/>
              </a:rPr>
              <a:t>Source of Funds:</a:t>
            </a:r>
          </a:p>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b="1" dirty="0">
                <a:solidFill>
                  <a:srgbClr val="BDA177"/>
                </a:solidFill>
                <a:latin typeface="Merriweather" charset="0"/>
                <a:ea typeface="Merriweather" charset="0"/>
                <a:cs typeface="Merriweather" charset="0"/>
              </a:rPr>
              <a:t>Non-Chinese Issues</a:t>
            </a:r>
          </a:p>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lvl="1" algn="ctr"/>
            <a:r>
              <a:rPr lang="en-US" sz="1600" b="1" dirty="0">
                <a:solidFill>
                  <a:srgbClr val="353B45"/>
                </a:solidFill>
                <a:latin typeface="Roboto"/>
                <a:ea typeface="Roboto" charset="0"/>
                <a:cs typeface="Roboto" charset="0"/>
              </a:rPr>
              <a:t>Min Wu</a:t>
            </a:r>
            <a:r>
              <a:rPr lang="en-US" sz="1600" dirty="0">
                <a:solidFill>
                  <a:srgbClr val="353B45"/>
                </a:solidFill>
                <a:latin typeface="Roboto"/>
                <a:ea typeface="Roboto" charset="0"/>
                <a:cs typeface="Roboto" charset="0"/>
              </a:rPr>
              <a:t>, </a:t>
            </a:r>
            <a:r>
              <a:rPr lang="en-US" sz="1600" i="1" dirty="0">
                <a:solidFill>
                  <a:srgbClr val="353B45"/>
                </a:solidFill>
                <a:latin typeface="Roboto"/>
                <a:ea typeface="Roboto" charset="0"/>
                <a:cs typeface="Roboto" charset="0"/>
              </a:rPr>
              <a:t>CanAm Enterprises</a:t>
            </a:r>
          </a:p>
          <a:p>
            <a:pPr lvl="1" algn="ctr"/>
            <a:r>
              <a:rPr lang="en-US" sz="1600" b="1" dirty="0">
                <a:solidFill>
                  <a:srgbClr val="353B45"/>
                </a:solidFill>
                <a:latin typeface="Roboto"/>
                <a:ea typeface="Roboto" charset="0"/>
                <a:cs typeface="Roboto" charset="0"/>
              </a:rPr>
              <a:t>Stephen Pazan</a:t>
            </a:r>
            <a:r>
              <a:rPr lang="en-US" sz="1600" dirty="0">
                <a:solidFill>
                  <a:srgbClr val="353B45"/>
                </a:solidFill>
                <a:latin typeface="Roboto"/>
                <a:ea typeface="Roboto" charset="0"/>
                <a:cs typeface="Roboto" charset="0"/>
              </a:rPr>
              <a:t>, </a:t>
            </a:r>
            <a:r>
              <a:rPr lang="en-US" sz="1600" i="1" dirty="0">
                <a:solidFill>
                  <a:srgbClr val="353B45"/>
                </a:solidFill>
                <a:latin typeface="Roboto"/>
                <a:ea typeface="Roboto" charset="0"/>
                <a:cs typeface="Roboto" charset="0"/>
              </a:rPr>
              <a:t>Baker Tilly</a:t>
            </a:r>
          </a:p>
          <a:p>
            <a:pPr lvl="1" algn="ctr"/>
            <a:r>
              <a:rPr lang="en-US" sz="1600" b="1" dirty="0">
                <a:solidFill>
                  <a:srgbClr val="353B45"/>
                </a:solidFill>
                <a:latin typeface="Roboto"/>
                <a:ea typeface="Roboto" charset="0"/>
                <a:cs typeface="Roboto" charset="0"/>
              </a:rPr>
              <a:t>Kristi Ngo</a:t>
            </a:r>
            <a:r>
              <a:rPr lang="en-US" sz="1600" dirty="0">
                <a:solidFill>
                  <a:srgbClr val="353B45"/>
                </a:solidFill>
                <a:latin typeface="Roboto"/>
                <a:ea typeface="Roboto" charset="0"/>
                <a:cs typeface="Roboto" charset="0"/>
              </a:rPr>
              <a:t>, </a:t>
            </a:r>
            <a:r>
              <a:rPr lang="en-US" sz="1600" i="1" dirty="0">
                <a:solidFill>
                  <a:srgbClr val="353B45"/>
                </a:solidFill>
                <a:latin typeface="Roboto"/>
                <a:ea typeface="Roboto" charset="0"/>
                <a:cs typeface="Roboto" charset="0"/>
              </a:rPr>
              <a:t>SKT Law</a:t>
            </a:r>
          </a:p>
          <a:p>
            <a:pPr lvl="1" algn="ctr"/>
            <a:endParaRPr lang="en-US" sz="1600" i="1" dirty="0">
              <a:solidFill>
                <a:srgbClr val="353B45"/>
              </a:solidFill>
              <a:latin typeface="Roboto"/>
              <a:ea typeface="Roboto" charset="0"/>
              <a:cs typeface="Roboto" charset="0"/>
            </a:endParaRPr>
          </a:p>
          <a:p>
            <a:pPr lvl="1" algn="ctr"/>
            <a:r>
              <a:rPr lang="en-US" sz="1600" dirty="0">
                <a:solidFill>
                  <a:srgbClr val="353B45"/>
                </a:solidFill>
                <a:latin typeface="Roboto"/>
                <a:ea typeface="Roboto" charset="0"/>
                <a:cs typeface="Roboto" charset="0"/>
              </a:rPr>
              <a:t>Moderated By: </a:t>
            </a:r>
            <a:r>
              <a:rPr lang="en-US" sz="1600" b="1" dirty="0">
                <a:solidFill>
                  <a:srgbClr val="353B45"/>
                </a:solidFill>
                <a:latin typeface="Roboto"/>
                <a:ea typeface="Roboto" charset="0"/>
                <a:cs typeface="Roboto" charset="0"/>
              </a:rPr>
              <a:t>Ahmed Khan</a:t>
            </a:r>
            <a:r>
              <a:rPr lang="en-US" sz="1600" dirty="0">
                <a:solidFill>
                  <a:srgbClr val="353B45"/>
                </a:solidFill>
                <a:latin typeface="Roboto"/>
                <a:ea typeface="Roboto" charset="0"/>
                <a:cs typeface="Roboto" charset="0"/>
              </a:rPr>
              <a:t>, </a:t>
            </a:r>
            <a:r>
              <a:rPr lang="en-US" sz="1600" i="1" dirty="0">
                <a:solidFill>
                  <a:srgbClr val="353B45"/>
                </a:solidFill>
                <a:latin typeface="Roboto"/>
                <a:ea typeface="Roboto" charset="0"/>
                <a:cs typeface="Roboto" charset="0"/>
              </a:rPr>
              <a:t>Darren Silver and Associates</a:t>
            </a:r>
          </a:p>
          <a:p>
            <a:endParaRPr lang="en-US" sz="1350" dirty="0"/>
          </a:p>
        </p:txBody>
      </p:sp>
      <p:pic>
        <p:nvPicPr>
          <p:cNvPr id="6" name="Picture 5">
            <a:extLst>
              <a:ext uri="{FF2B5EF4-FFF2-40B4-BE49-F238E27FC236}">
                <a16:creationId xmlns:a16="http://schemas.microsoft.com/office/drawing/2014/main" id="{970C0DC6-D84B-4A04-B1BB-8D10EE86F2F3}"/>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877848" y="1346047"/>
            <a:ext cx="13937536" cy="5981178"/>
          </a:xfrm>
          <a:prstGeom prst="rect">
            <a:avLst/>
          </a:prstGeom>
        </p:spPr>
      </p:pic>
    </p:spTree>
    <p:extLst>
      <p:ext uri="{BB962C8B-B14F-4D97-AF65-F5344CB8AC3E}">
        <p14:creationId xmlns:p14="http://schemas.microsoft.com/office/powerpoint/2010/main" val="123380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0D267A-823B-40A8-B3B8-8FEEFA6C2EC5}"/>
              </a:ext>
            </a:extLst>
          </p:cNvPr>
          <p:cNvSpPr txBox="1"/>
          <p:nvPr/>
        </p:nvSpPr>
        <p:spPr>
          <a:xfrm>
            <a:off x="2423719" y="2169329"/>
            <a:ext cx="7172587" cy="4431983"/>
          </a:xfrm>
          <a:prstGeom prst="rect">
            <a:avLst/>
          </a:prstGeom>
          <a:noFill/>
        </p:spPr>
        <p:txBody>
          <a:bodyPr wrap="square" rtlCol="0">
            <a:spAutoFit/>
          </a:bodyPr>
          <a:lstStyle/>
          <a:p>
            <a:pPr algn="ctr"/>
            <a:r>
              <a:rPr lang="en-US" sz="2400" u="sng" dirty="0">
                <a:solidFill>
                  <a:srgbClr val="BDA177"/>
                </a:solidFill>
                <a:latin typeface="Merriweather" charset="0"/>
                <a:ea typeface="Merriweather" charset="0"/>
                <a:cs typeface="Merriweather" charset="0"/>
              </a:rPr>
              <a:t>GENERAL SOURCING OF FUNDS ISSUES</a:t>
            </a:r>
          </a:p>
          <a:p>
            <a:pPr algn="just"/>
            <a:endParaRPr lang="en-US" sz="2400" u="sng" dirty="0">
              <a:solidFill>
                <a:srgbClr val="BDA177"/>
              </a:solidFill>
              <a:latin typeface="Roboto"/>
              <a:ea typeface="Merriweather" charset="0"/>
              <a:cs typeface="Merriweather" charset="0"/>
            </a:endParaRPr>
          </a:p>
          <a:p>
            <a:pPr lvl="1" indent="457200" algn="just">
              <a:buFont typeface="Arial" panose="020B0604020202020204" pitchFamily="34" charset="0"/>
              <a:buChar char="•"/>
            </a:pPr>
            <a:r>
              <a:rPr lang="en-US" dirty="0">
                <a:latin typeface="Roboto"/>
              </a:rPr>
              <a:t>Establishing source of funds</a:t>
            </a:r>
          </a:p>
          <a:p>
            <a:pPr lvl="1" indent="457200" algn="just">
              <a:buFont typeface="Arial" panose="020B0604020202020204" pitchFamily="34" charset="0"/>
              <a:buChar char="•"/>
            </a:pPr>
            <a:endParaRPr lang="en-US" dirty="0">
              <a:latin typeface="Roboto"/>
            </a:endParaRPr>
          </a:p>
          <a:p>
            <a:pPr lvl="2" indent="457200" algn="just">
              <a:buFont typeface="Arial" panose="020B0604020202020204" pitchFamily="34" charset="0"/>
              <a:buChar char="•"/>
            </a:pPr>
            <a:r>
              <a:rPr lang="en-US" dirty="0">
                <a:latin typeface="Roboto"/>
              </a:rPr>
              <a:t>Lack of tax records</a:t>
            </a:r>
          </a:p>
          <a:p>
            <a:pPr lvl="2" indent="457200" algn="just">
              <a:buFont typeface="Arial" panose="020B0604020202020204" pitchFamily="34" charset="0"/>
              <a:buChar char="•"/>
            </a:pPr>
            <a:r>
              <a:rPr lang="en-US" dirty="0">
                <a:latin typeface="Roboto"/>
              </a:rPr>
              <a:t>“Off book” earnings. i.e. unreported earnings</a:t>
            </a:r>
          </a:p>
          <a:p>
            <a:pPr lvl="2" indent="457200" algn="just">
              <a:buFont typeface="Arial" panose="020B0604020202020204" pitchFamily="34" charset="0"/>
              <a:buChar char="•"/>
            </a:pPr>
            <a:r>
              <a:rPr lang="en-US" dirty="0">
                <a:latin typeface="Roboto"/>
              </a:rPr>
              <a:t>Original source of capital for property purchase </a:t>
            </a:r>
          </a:p>
          <a:p>
            <a:pPr lvl="2" algn="just"/>
            <a:r>
              <a:rPr lang="en-US" dirty="0">
                <a:latin typeface="Roboto"/>
              </a:rPr>
              <a:t>       or business investment</a:t>
            </a:r>
          </a:p>
          <a:p>
            <a:pPr lvl="2" indent="457200" algn="just">
              <a:buFont typeface="Arial" panose="020B0604020202020204" pitchFamily="34" charset="0"/>
              <a:buChar char="•"/>
            </a:pPr>
            <a:r>
              <a:rPr lang="en-US" dirty="0">
                <a:latin typeface="Roboto"/>
              </a:rPr>
              <a:t>Private loans vs. bank loans</a:t>
            </a:r>
          </a:p>
          <a:p>
            <a:pPr lvl="2" indent="457200" algn="just">
              <a:buFont typeface="Arial" panose="020B0604020202020204" pitchFamily="34" charset="0"/>
              <a:buChar char="•"/>
            </a:pPr>
            <a:r>
              <a:rPr lang="en-US" dirty="0">
                <a:latin typeface="Roboto"/>
              </a:rPr>
              <a:t>Client’s failure to disclose all information</a:t>
            </a:r>
          </a:p>
          <a:p>
            <a:pPr lvl="3" algn="just"/>
            <a:endParaRPr lang="en-US" dirty="0">
              <a:latin typeface="Roboto"/>
            </a:endParaRPr>
          </a:p>
          <a:p>
            <a:pPr lvl="1" indent="457200" algn="just">
              <a:buFont typeface="Arial" panose="020B0604020202020204" pitchFamily="34" charset="0"/>
              <a:buChar char="•"/>
            </a:pPr>
            <a:r>
              <a:rPr lang="en-US" dirty="0">
                <a:latin typeface="Roboto"/>
              </a:rPr>
              <a:t>Currency exchange and remittance restrictions</a:t>
            </a:r>
          </a:p>
          <a:p>
            <a:pPr lvl="1" indent="457200" algn="just">
              <a:buFont typeface="Arial" panose="020B0604020202020204" pitchFamily="34" charset="0"/>
              <a:buChar char="•"/>
            </a:pPr>
            <a:endParaRPr lang="en-US" dirty="0">
              <a:latin typeface="Roboto"/>
            </a:endParaRPr>
          </a:p>
          <a:p>
            <a:pPr lvl="1" indent="457200" algn="just">
              <a:buFont typeface="Arial" panose="020B0604020202020204" pitchFamily="34" charset="0"/>
              <a:buChar char="•"/>
            </a:pPr>
            <a:r>
              <a:rPr lang="en-US" dirty="0">
                <a:latin typeface="Roboto"/>
              </a:rPr>
              <a:t>Documenting entire path of funds</a:t>
            </a:r>
          </a:p>
          <a:p>
            <a:pPr lvl="1" indent="457200" algn="just"/>
            <a:endParaRPr lang="en-US" dirty="0"/>
          </a:p>
        </p:txBody>
      </p:sp>
    </p:spTree>
    <p:extLst>
      <p:ext uri="{BB962C8B-B14F-4D97-AF65-F5344CB8AC3E}">
        <p14:creationId xmlns:p14="http://schemas.microsoft.com/office/powerpoint/2010/main" val="177783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C497F-BB24-4B72-B19F-471572220E53}"/>
              </a:ext>
            </a:extLst>
          </p:cNvPr>
          <p:cNvSpPr/>
          <p:nvPr/>
        </p:nvSpPr>
        <p:spPr>
          <a:xfrm>
            <a:off x="3048000" y="2154042"/>
            <a:ext cx="6096000" cy="3785652"/>
          </a:xfrm>
          <a:prstGeom prst="rect">
            <a:avLst/>
          </a:prstGeom>
        </p:spPr>
        <p:txBody>
          <a:bodyPr>
            <a:spAutoFit/>
          </a:bodyPr>
          <a:lstStyle/>
          <a:p>
            <a:pPr algn="ctr"/>
            <a:r>
              <a:rPr lang="en-US" sz="2400" u="sng" dirty="0">
                <a:solidFill>
                  <a:srgbClr val="BDA177"/>
                </a:solidFill>
                <a:latin typeface="Merriweather" charset="0"/>
                <a:ea typeface="Merriweather" charset="0"/>
                <a:cs typeface="Merriweather" charset="0"/>
              </a:rPr>
              <a:t>VIETNAM – Current Issues</a:t>
            </a:r>
          </a:p>
          <a:p>
            <a:endParaRPr lang="en-US" dirty="0">
              <a:latin typeface="Roboto"/>
            </a:endParaRPr>
          </a:p>
          <a:p>
            <a:pPr marL="742950" lvl="1" indent="-285750">
              <a:buFont typeface="Arial" panose="020B0604020202020204" pitchFamily="34" charset="0"/>
              <a:buChar char="•"/>
            </a:pPr>
            <a:r>
              <a:rPr lang="en-US" dirty="0">
                <a:latin typeface="Roboto"/>
              </a:rPr>
              <a:t>Documentation to demonstrate actual source of funds can be very difficult:</a:t>
            </a:r>
          </a:p>
          <a:p>
            <a:pPr marL="742950" lvl="1" indent="-285750">
              <a:buFont typeface="Arial" panose="020B0604020202020204" pitchFamily="34" charset="0"/>
              <a:buChar char="•"/>
            </a:pPr>
            <a:endParaRPr lang="en-US" dirty="0">
              <a:latin typeface="Roboto"/>
            </a:endParaRPr>
          </a:p>
          <a:p>
            <a:pPr marL="1200150" lvl="2" indent="-285750">
              <a:buFont typeface="Arial" panose="020B0604020202020204" pitchFamily="34" charset="0"/>
              <a:buChar char="•"/>
            </a:pPr>
            <a:r>
              <a:rPr lang="en-US" dirty="0">
                <a:latin typeface="Roboto"/>
              </a:rPr>
              <a:t>Cash Economy </a:t>
            </a:r>
          </a:p>
          <a:p>
            <a:pPr marL="1200150" lvl="2" indent="-285750">
              <a:buFont typeface="Arial" panose="020B0604020202020204" pitchFamily="34" charset="0"/>
              <a:buChar char="•"/>
            </a:pPr>
            <a:r>
              <a:rPr lang="en-US" dirty="0">
                <a:latin typeface="Roboto"/>
              </a:rPr>
              <a:t>SOF are often either gold, fixed deposits, or other commodities;</a:t>
            </a:r>
          </a:p>
          <a:p>
            <a:pPr lvl="1"/>
            <a:endParaRPr lang="en-US" dirty="0">
              <a:latin typeface="Roboto"/>
            </a:endParaRPr>
          </a:p>
          <a:p>
            <a:pPr marL="742950" lvl="1" indent="-285750">
              <a:buFont typeface="Arial" panose="020B0604020202020204" pitchFamily="34" charset="0"/>
              <a:buChar char="•"/>
            </a:pPr>
            <a:r>
              <a:rPr lang="en-US" dirty="0">
                <a:latin typeface="Roboto"/>
              </a:rPr>
              <a:t>Potential communist party affiliations;</a:t>
            </a:r>
          </a:p>
          <a:p>
            <a:pPr lvl="1"/>
            <a:endParaRPr lang="en-US" dirty="0">
              <a:latin typeface="Roboto"/>
            </a:endParaRPr>
          </a:p>
          <a:p>
            <a:pPr marL="742950" lvl="1" indent="-285750">
              <a:buFont typeface="Arial" panose="020B0604020202020204" pitchFamily="34" charset="0"/>
              <a:buChar char="•"/>
            </a:pPr>
            <a:r>
              <a:rPr lang="en-US" dirty="0">
                <a:latin typeface="Roboto"/>
              </a:rPr>
              <a:t>RFEs issued for Private Party “Value Transfer” Intermediaries</a:t>
            </a:r>
          </a:p>
        </p:txBody>
      </p:sp>
    </p:spTree>
    <p:extLst>
      <p:ext uri="{BB962C8B-B14F-4D97-AF65-F5344CB8AC3E}">
        <p14:creationId xmlns:p14="http://schemas.microsoft.com/office/powerpoint/2010/main" val="98888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654F6F-609F-4DC1-B9FC-4B9668B334E4}"/>
              </a:ext>
            </a:extLst>
          </p:cNvPr>
          <p:cNvSpPr txBox="1"/>
          <p:nvPr/>
        </p:nvSpPr>
        <p:spPr>
          <a:xfrm>
            <a:off x="2509706" y="2221750"/>
            <a:ext cx="7172587" cy="4008790"/>
          </a:xfrm>
          <a:prstGeom prst="rect">
            <a:avLst/>
          </a:prstGeom>
          <a:noFill/>
        </p:spPr>
        <p:txBody>
          <a:bodyPr wrap="square" rtlCol="0">
            <a:spAutoFit/>
          </a:bodyPr>
          <a:lstStyle/>
          <a:p>
            <a:pPr algn="ctr"/>
            <a:r>
              <a:rPr lang="en-US" sz="2400" u="sng" dirty="0">
                <a:solidFill>
                  <a:srgbClr val="BDA177"/>
                </a:solidFill>
                <a:latin typeface="Merriweather" charset="0"/>
                <a:ea typeface="Merriweather" charset="0"/>
                <a:cs typeface="Merriweather" charset="0"/>
              </a:rPr>
              <a:t>INDIA – Current Issues</a:t>
            </a:r>
          </a:p>
          <a:p>
            <a:pPr algn="ctr"/>
            <a:endParaRPr lang="en-US" sz="2400" u="sng" dirty="0">
              <a:solidFill>
                <a:srgbClr val="BDA177"/>
              </a:solidFill>
              <a:latin typeface="Merriweather" charset="0"/>
              <a:ea typeface="Merriweather" charset="0"/>
              <a:cs typeface="Merriweather" charset="0"/>
            </a:endParaRPr>
          </a:p>
          <a:p>
            <a:pPr marL="742950" lvl="1" indent="-285750">
              <a:lnSpc>
                <a:spcPct val="150000"/>
              </a:lnSpc>
              <a:buFont typeface="Arial" panose="020B0604020202020204" pitchFamily="34" charset="0"/>
              <a:buChar char="•"/>
            </a:pPr>
            <a:r>
              <a:rPr lang="en-US" dirty="0">
                <a:latin typeface="Roboto"/>
              </a:rPr>
              <a:t>Currency restrictions - $250k per person each fiscal year</a:t>
            </a:r>
            <a:endParaRPr lang="en-US" sz="1600" dirty="0">
              <a:latin typeface="Roboto"/>
            </a:endParaRPr>
          </a:p>
          <a:p>
            <a:pPr marL="742950" lvl="1" indent="-285750">
              <a:lnSpc>
                <a:spcPct val="150000"/>
              </a:lnSpc>
              <a:buFont typeface="Arial" panose="020B0604020202020204" pitchFamily="34" charset="0"/>
              <a:buChar char="•"/>
            </a:pPr>
            <a:r>
              <a:rPr lang="en-US" dirty="0">
                <a:latin typeface="Roboto"/>
              </a:rPr>
              <a:t>Hindu Undivided Family (HUF)</a:t>
            </a:r>
            <a:endParaRPr lang="en-US" sz="1600" dirty="0">
              <a:latin typeface="Roboto"/>
            </a:endParaRPr>
          </a:p>
          <a:p>
            <a:pPr marL="742950" lvl="1" indent="-285750">
              <a:lnSpc>
                <a:spcPct val="150000"/>
              </a:lnSpc>
              <a:buFont typeface="Arial" panose="020B0604020202020204" pitchFamily="34" charset="0"/>
              <a:buChar char="•"/>
            </a:pPr>
            <a:r>
              <a:rPr lang="en-US" sz="1600" dirty="0">
                <a:latin typeface="Roboto"/>
              </a:rPr>
              <a:t>Export Restriction on Debt</a:t>
            </a:r>
          </a:p>
          <a:p>
            <a:pPr marL="742950" lvl="1" indent="-285750">
              <a:lnSpc>
                <a:spcPct val="150000"/>
              </a:lnSpc>
              <a:buFont typeface="Arial" panose="020B0604020202020204" pitchFamily="34" charset="0"/>
              <a:buChar char="•"/>
            </a:pPr>
            <a:r>
              <a:rPr lang="en-US" sz="1600" dirty="0">
                <a:latin typeface="Roboto"/>
              </a:rPr>
              <a:t>Multiple Sources of Funds</a:t>
            </a:r>
          </a:p>
          <a:p>
            <a:pPr marL="742950" lvl="1" indent="-285750">
              <a:lnSpc>
                <a:spcPct val="150000"/>
              </a:lnSpc>
              <a:buFont typeface="Arial" panose="020B0604020202020204" pitchFamily="34" charset="0"/>
              <a:buChar char="•"/>
            </a:pPr>
            <a:r>
              <a:rPr lang="en-US" sz="1600" dirty="0">
                <a:latin typeface="Roboto"/>
              </a:rPr>
              <a:t>Gifts from Non-family Members</a:t>
            </a:r>
          </a:p>
          <a:p>
            <a:pPr marL="742950" lvl="1" indent="-285750">
              <a:lnSpc>
                <a:spcPct val="150000"/>
              </a:lnSpc>
              <a:buFont typeface="Arial" panose="020B0604020202020204" pitchFamily="34" charset="0"/>
              <a:buChar char="•"/>
            </a:pPr>
            <a:r>
              <a:rPr lang="en-US" sz="1600" dirty="0">
                <a:latin typeface="Roboto"/>
              </a:rPr>
              <a:t>Family businesses showing little to no income</a:t>
            </a:r>
          </a:p>
          <a:p>
            <a:pPr marL="742950" lvl="1" indent="-285750">
              <a:lnSpc>
                <a:spcPct val="150000"/>
              </a:lnSpc>
              <a:buFont typeface="Arial" panose="020B0604020202020204" pitchFamily="34" charset="0"/>
              <a:buChar char="•"/>
            </a:pPr>
            <a:r>
              <a:rPr lang="en-US" sz="1600" dirty="0">
                <a:latin typeface="Roboto"/>
              </a:rPr>
              <a:t>For Indians in U.S.- Previous Filings with USCIS</a:t>
            </a:r>
            <a:endParaRPr lang="en-US" sz="1100" dirty="0">
              <a:latin typeface="Roboto"/>
            </a:endParaRPr>
          </a:p>
          <a:p>
            <a:r>
              <a:rPr lang="en-US" sz="1200" dirty="0">
                <a:latin typeface="Roboto"/>
              </a:rPr>
              <a:t> </a:t>
            </a:r>
            <a:endParaRPr lang="en-US" sz="1100" dirty="0">
              <a:latin typeface="Roboto"/>
            </a:endParaRPr>
          </a:p>
          <a:p>
            <a:pPr marL="0" lvl="1" indent="-514350" algn="just">
              <a:buAutoNum type="arabicPeriod"/>
            </a:pPr>
            <a:endParaRPr lang="en-US" sz="1050" dirty="0">
              <a:latin typeface="Roboto"/>
            </a:endParaRPr>
          </a:p>
          <a:p>
            <a:pPr lvl="1" indent="457200" algn="just"/>
            <a:endParaRPr lang="en-US" sz="1000" dirty="0">
              <a:latin typeface="Roboto"/>
            </a:endParaRPr>
          </a:p>
        </p:txBody>
      </p:sp>
    </p:spTree>
    <p:extLst>
      <p:ext uri="{BB962C8B-B14F-4D97-AF65-F5344CB8AC3E}">
        <p14:creationId xmlns:p14="http://schemas.microsoft.com/office/powerpoint/2010/main" val="402704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21E7EC-5D21-44A7-9C7B-EBDF43108610}"/>
              </a:ext>
            </a:extLst>
          </p:cNvPr>
          <p:cNvSpPr txBox="1"/>
          <p:nvPr/>
        </p:nvSpPr>
        <p:spPr>
          <a:xfrm>
            <a:off x="2509706" y="2621246"/>
            <a:ext cx="7172587" cy="3393237"/>
          </a:xfrm>
          <a:prstGeom prst="rect">
            <a:avLst/>
          </a:prstGeom>
          <a:noFill/>
        </p:spPr>
        <p:txBody>
          <a:bodyPr wrap="square" rtlCol="0">
            <a:spAutoFit/>
          </a:bodyPr>
          <a:lstStyle/>
          <a:p>
            <a:pPr algn="ctr"/>
            <a:r>
              <a:rPr lang="en-US" sz="2400" u="sng" dirty="0">
                <a:solidFill>
                  <a:srgbClr val="BDA177"/>
                </a:solidFill>
                <a:latin typeface="Merriweather" charset="0"/>
                <a:ea typeface="Merriweather" charset="0"/>
                <a:cs typeface="Merriweather" charset="0"/>
              </a:rPr>
              <a:t>UAE / SAUDI ARABIA (and other MENA Countries) – Current Issues</a:t>
            </a:r>
          </a:p>
          <a:p>
            <a:pPr algn="ctr"/>
            <a:endParaRPr lang="en-US" sz="2400" u="sng" dirty="0">
              <a:solidFill>
                <a:srgbClr val="BDA177"/>
              </a:solidFill>
              <a:latin typeface="Merriweather" charset="0"/>
              <a:ea typeface="Merriweather" charset="0"/>
              <a:cs typeface="Merriweather" charset="0"/>
            </a:endParaRPr>
          </a:p>
          <a:p>
            <a:pPr lvl="1"/>
            <a:endParaRPr lang="en-US" sz="1600" dirty="0"/>
          </a:p>
          <a:p>
            <a:pPr marL="742950" lvl="1" indent="-285750">
              <a:buFont typeface="Arial" panose="020B0604020202020204" pitchFamily="34" charset="0"/>
              <a:buChar char="•"/>
            </a:pPr>
            <a:r>
              <a:rPr lang="en-US" dirty="0">
                <a:latin typeface="Roboto"/>
              </a:rPr>
              <a:t>Business Restrictions (Free-Zone vs. Sponsor)</a:t>
            </a:r>
          </a:p>
          <a:p>
            <a:pPr marL="742950" lvl="1" indent="-285750">
              <a:buFont typeface="Arial" panose="020B0604020202020204" pitchFamily="34" charset="0"/>
              <a:buChar char="•"/>
            </a:pPr>
            <a:r>
              <a:rPr lang="en-US" dirty="0">
                <a:latin typeface="Roboto"/>
              </a:rPr>
              <a:t>No Tax Returns</a:t>
            </a:r>
          </a:p>
          <a:p>
            <a:pPr marL="1200150" lvl="2" indent="-285750">
              <a:buFont typeface="Arial" panose="020B0604020202020204" pitchFamily="34" charset="0"/>
              <a:buChar char="•"/>
            </a:pPr>
            <a:r>
              <a:rPr lang="en-US" dirty="0">
                <a:latin typeface="Roboto"/>
              </a:rPr>
              <a:t>Look for Alternative Proof</a:t>
            </a:r>
          </a:p>
          <a:p>
            <a:pPr marL="1200150" lvl="2" indent="-285750">
              <a:buFont typeface="Arial" panose="020B0604020202020204" pitchFamily="34" charset="0"/>
              <a:buChar char="•"/>
            </a:pPr>
            <a:r>
              <a:rPr lang="en-US" dirty="0">
                <a:latin typeface="Roboto"/>
              </a:rPr>
              <a:t>New VAT in 2018 (make sure businesses compliant)</a:t>
            </a:r>
          </a:p>
          <a:p>
            <a:pPr lvl="1" indent="-514350" algn="just">
              <a:buFont typeface="Arial" panose="020B0604020202020204" pitchFamily="34" charset="0"/>
              <a:buChar char="•"/>
            </a:pPr>
            <a:endParaRPr lang="en-US" sz="1100" dirty="0">
              <a:latin typeface="Roboto"/>
            </a:endParaRPr>
          </a:p>
          <a:p>
            <a:pPr marL="971550" lvl="1" indent="-514350" algn="just">
              <a:buAutoNum type="arabicPeriod"/>
            </a:pPr>
            <a:endParaRPr lang="en-US" sz="1100" dirty="0">
              <a:latin typeface="Roboto"/>
            </a:endParaRPr>
          </a:p>
          <a:p>
            <a:r>
              <a:rPr lang="en-US" sz="1200" dirty="0">
                <a:latin typeface="Roboto"/>
              </a:rPr>
              <a:t> </a:t>
            </a:r>
            <a:endParaRPr lang="en-US" sz="1100" dirty="0">
              <a:latin typeface="Roboto"/>
            </a:endParaRPr>
          </a:p>
          <a:p>
            <a:pPr marL="0" lvl="1" indent="-514350" algn="just">
              <a:buAutoNum type="arabicPeriod"/>
            </a:pPr>
            <a:endParaRPr lang="en-US" sz="1050" dirty="0">
              <a:latin typeface="Roboto"/>
            </a:endParaRPr>
          </a:p>
          <a:p>
            <a:pPr lvl="1" indent="457200" algn="just"/>
            <a:endParaRPr lang="en-US" sz="1000" dirty="0">
              <a:latin typeface="Roboto"/>
            </a:endParaRPr>
          </a:p>
        </p:txBody>
      </p:sp>
    </p:spTree>
    <p:extLst>
      <p:ext uri="{BB962C8B-B14F-4D97-AF65-F5344CB8AC3E}">
        <p14:creationId xmlns:p14="http://schemas.microsoft.com/office/powerpoint/2010/main" val="1384820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B6E03-F2D2-49FC-A1C7-8C9E7334CED6}"/>
              </a:ext>
            </a:extLst>
          </p:cNvPr>
          <p:cNvSpPr txBox="1"/>
          <p:nvPr/>
        </p:nvSpPr>
        <p:spPr>
          <a:xfrm>
            <a:off x="2509706" y="2781044"/>
            <a:ext cx="7172587" cy="2469907"/>
          </a:xfrm>
          <a:prstGeom prst="rect">
            <a:avLst/>
          </a:prstGeom>
          <a:noFill/>
        </p:spPr>
        <p:txBody>
          <a:bodyPr wrap="square" rtlCol="0">
            <a:spAutoFit/>
          </a:bodyPr>
          <a:lstStyle/>
          <a:p>
            <a:pPr algn="ctr"/>
            <a:r>
              <a:rPr lang="en-US" sz="2400" u="sng" dirty="0">
                <a:solidFill>
                  <a:srgbClr val="BDA177"/>
                </a:solidFill>
                <a:latin typeface="Merriweather" charset="0"/>
                <a:ea typeface="Merriweather" charset="0"/>
                <a:cs typeface="Merriweather" charset="0"/>
              </a:rPr>
              <a:t>Different Perspectives</a:t>
            </a:r>
          </a:p>
          <a:p>
            <a:pPr algn="ctr"/>
            <a:endParaRPr lang="en-US" sz="2400" u="sng" dirty="0">
              <a:solidFill>
                <a:srgbClr val="BDA177"/>
              </a:solidFill>
              <a:latin typeface="Merriweather" charset="0"/>
              <a:ea typeface="Merriweather" charset="0"/>
              <a:cs typeface="Merriweather" charset="0"/>
            </a:endParaRPr>
          </a:p>
          <a:p>
            <a:pPr lvl="1"/>
            <a:endParaRPr lang="en-US" sz="1600" dirty="0"/>
          </a:p>
          <a:p>
            <a:pPr marL="742950" lvl="1" indent="-285750" algn="ctr">
              <a:buFont typeface="Arial" panose="020B0604020202020204" pitchFamily="34" charset="0"/>
              <a:buChar char="•"/>
            </a:pPr>
            <a:r>
              <a:rPr lang="en-US" dirty="0">
                <a:latin typeface="Roboto"/>
              </a:rPr>
              <a:t>Thinking like an Attorney vs. Adjudicator</a:t>
            </a:r>
          </a:p>
          <a:p>
            <a:pPr marL="742950" lvl="1" indent="-285750" algn="ctr">
              <a:buFont typeface="Arial" panose="020B0604020202020204" pitchFamily="34" charset="0"/>
              <a:buChar char="•"/>
            </a:pPr>
            <a:r>
              <a:rPr lang="en-US" dirty="0">
                <a:latin typeface="Roboto"/>
              </a:rPr>
              <a:t>Enforcement Changes over the last year</a:t>
            </a:r>
          </a:p>
          <a:p>
            <a:pPr lvl="1" indent="-514350" algn="just">
              <a:buFont typeface="Arial" panose="020B0604020202020204" pitchFamily="34" charset="0"/>
              <a:buChar char="•"/>
            </a:pPr>
            <a:endParaRPr lang="en-US" sz="1100" dirty="0">
              <a:latin typeface="Roboto"/>
            </a:endParaRPr>
          </a:p>
          <a:p>
            <a:pPr marL="971550" lvl="1" indent="-514350" algn="just">
              <a:buAutoNum type="arabicPeriod"/>
            </a:pPr>
            <a:endParaRPr lang="en-US" sz="1100" dirty="0">
              <a:latin typeface="Roboto"/>
            </a:endParaRPr>
          </a:p>
          <a:p>
            <a:r>
              <a:rPr lang="en-US" sz="1200" dirty="0">
                <a:latin typeface="Roboto"/>
              </a:rPr>
              <a:t> </a:t>
            </a:r>
            <a:endParaRPr lang="en-US" sz="1100" dirty="0">
              <a:latin typeface="Roboto"/>
            </a:endParaRPr>
          </a:p>
          <a:p>
            <a:pPr marL="0" lvl="1" indent="-514350" algn="just">
              <a:buAutoNum type="arabicPeriod"/>
            </a:pPr>
            <a:endParaRPr lang="en-US" sz="1050" dirty="0">
              <a:latin typeface="Roboto"/>
            </a:endParaRPr>
          </a:p>
          <a:p>
            <a:pPr lvl="1" indent="457200" algn="just"/>
            <a:endParaRPr lang="en-US" sz="1000" dirty="0">
              <a:latin typeface="Roboto"/>
            </a:endParaRPr>
          </a:p>
        </p:txBody>
      </p:sp>
    </p:spTree>
    <p:extLst>
      <p:ext uri="{BB962C8B-B14F-4D97-AF65-F5344CB8AC3E}">
        <p14:creationId xmlns:p14="http://schemas.microsoft.com/office/powerpoint/2010/main" val="3062312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57A6C4-97F2-4B82-BF4D-83FEC03A6598}"/>
              </a:ext>
            </a:extLst>
          </p:cNvPr>
          <p:cNvSpPr txBox="1"/>
          <p:nvPr/>
        </p:nvSpPr>
        <p:spPr>
          <a:xfrm>
            <a:off x="2509706" y="2621246"/>
            <a:ext cx="7752880" cy="3023905"/>
          </a:xfrm>
          <a:prstGeom prst="rect">
            <a:avLst/>
          </a:prstGeom>
          <a:noFill/>
        </p:spPr>
        <p:txBody>
          <a:bodyPr wrap="square" rtlCol="0">
            <a:spAutoFit/>
          </a:bodyPr>
          <a:lstStyle/>
          <a:p>
            <a:pPr algn="ctr"/>
            <a:r>
              <a:rPr lang="en-US" sz="2400" u="sng" dirty="0">
                <a:solidFill>
                  <a:srgbClr val="BDA177"/>
                </a:solidFill>
                <a:latin typeface="Merriweather" charset="0"/>
                <a:ea typeface="Merriweather" charset="0"/>
                <a:cs typeface="Merriweather" charset="0"/>
              </a:rPr>
              <a:t>Things to Look Out For</a:t>
            </a:r>
          </a:p>
          <a:p>
            <a:pPr algn="ctr"/>
            <a:endParaRPr lang="en-US" sz="2400" u="sng" dirty="0">
              <a:solidFill>
                <a:srgbClr val="BDA177"/>
              </a:solidFill>
              <a:latin typeface="Merriweather" charset="0"/>
              <a:ea typeface="Merriweather" charset="0"/>
              <a:cs typeface="Merriweather" charset="0"/>
            </a:endParaRPr>
          </a:p>
          <a:p>
            <a:pPr lvl="1"/>
            <a:endParaRPr lang="en-US" sz="1600" dirty="0"/>
          </a:p>
          <a:p>
            <a:pPr marL="742950" lvl="1" indent="-285750">
              <a:buFont typeface="Arial" panose="020B0604020202020204" pitchFamily="34" charset="0"/>
              <a:buChar char="•"/>
            </a:pPr>
            <a:r>
              <a:rPr lang="en-US" dirty="0">
                <a:latin typeface="Roboto"/>
              </a:rPr>
              <a:t>Currency Swaps/Third Party Transfers/Informal Value Transfers</a:t>
            </a:r>
          </a:p>
          <a:p>
            <a:pPr marL="742950" lvl="1" indent="-285750">
              <a:buFont typeface="Arial" panose="020B0604020202020204" pitchFamily="34" charset="0"/>
              <a:buChar char="•"/>
            </a:pPr>
            <a:r>
              <a:rPr lang="en-US" dirty="0" err="1">
                <a:latin typeface="Roboto"/>
              </a:rPr>
              <a:t>BitCoin</a:t>
            </a:r>
            <a:r>
              <a:rPr lang="en-US" dirty="0">
                <a:latin typeface="Roboto"/>
              </a:rPr>
              <a:t> as a possibility for both SOF and POF</a:t>
            </a:r>
          </a:p>
          <a:p>
            <a:pPr marL="742950" lvl="1" indent="-285750">
              <a:buFont typeface="Arial" panose="020B0604020202020204" pitchFamily="34" charset="0"/>
              <a:buChar char="•"/>
            </a:pPr>
            <a:r>
              <a:rPr lang="en-US" dirty="0">
                <a:latin typeface="Roboto"/>
              </a:rPr>
              <a:t>Re-Adjudication at the Consulate Level</a:t>
            </a:r>
          </a:p>
          <a:p>
            <a:pPr marL="742950" lvl="1" indent="-285750">
              <a:buFont typeface="Arial" panose="020B0604020202020204" pitchFamily="34" charset="0"/>
              <a:buChar char="•"/>
            </a:pPr>
            <a:r>
              <a:rPr lang="en-US" dirty="0">
                <a:latin typeface="Roboto"/>
              </a:rPr>
              <a:t>Inconsistencies from Prior Visa Applications</a:t>
            </a:r>
          </a:p>
          <a:p>
            <a:pPr lvl="1" indent="-514350" algn="just">
              <a:buFont typeface="Arial" panose="020B0604020202020204" pitchFamily="34" charset="0"/>
              <a:buChar char="•"/>
            </a:pPr>
            <a:endParaRPr lang="en-US" sz="1100" dirty="0">
              <a:latin typeface="Roboto"/>
            </a:endParaRPr>
          </a:p>
          <a:p>
            <a:pPr marL="971550" lvl="1" indent="-514350" algn="just">
              <a:buAutoNum type="arabicPeriod"/>
            </a:pPr>
            <a:endParaRPr lang="en-US" sz="1100" dirty="0">
              <a:latin typeface="Roboto"/>
            </a:endParaRPr>
          </a:p>
          <a:p>
            <a:r>
              <a:rPr lang="en-US" sz="1200" dirty="0">
                <a:latin typeface="Roboto"/>
              </a:rPr>
              <a:t> </a:t>
            </a:r>
            <a:endParaRPr lang="en-US" sz="1100" dirty="0">
              <a:latin typeface="Roboto"/>
            </a:endParaRPr>
          </a:p>
          <a:p>
            <a:pPr marL="0" lvl="1" indent="-514350" algn="just">
              <a:buAutoNum type="arabicPeriod"/>
            </a:pPr>
            <a:endParaRPr lang="en-US" sz="1050" dirty="0">
              <a:latin typeface="Roboto"/>
            </a:endParaRPr>
          </a:p>
          <a:p>
            <a:pPr lvl="1" indent="457200" algn="just"/>
            <a:endParaRPr lang="en-US" sz="1000" dirty="0">
              <a:latin typeface="Roboto"/>
            </a:endParaRPr>
          </a:p>
        </p:txBody>
      </p:sp>
    </p:spTree>
    <p:extLst>
      <p:ext uri="{BB962C8B-B14F-4D97-AF65-F5344CB8AC3E}">
        <p14:creationId xmlns:p14="http://schemas.microsoft.com/office/powerpoint/2010/main" val="290419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57A6C4-97F2-4B82-BF4D-83FEC03A6598}"/>
              </a:ext>
            </a:extLst>
          </p:cNvPr>
          <p:cNvSpPr txBox="1"/>
          <p:nvPr/>
        </p:nvSpPr>
        <p:spPr>
          <a:xfrm>
            <a:off x="2219560" y="3597789"/>
            <a:ext cx="7752880" cy="1977464"/>
          </a:xfrm>
          <a:prstGeom prst="rect">
            <a:avLst/>
          </a:prstGeom>
          <a:noFill/>
        </p:spPr>
        <p:txBody>
          <a:bodyPr wrap="square" rtlCol="0">
            <a:spAutoFit/>
          </a:bodyPr>
          <a:lstStyle/>
          <a:p>
            <a:pPr algn="ctr"/>
            <a:r>
              <a:rPr lang="en-US" sz="4400" u="sng" dirty="0">
                <a:solidFill>
                  <a:srgbClr val="BDA177"/>
                </a:solidFill>
                <a:latin typeface="Merriweather" charset="0"/>
                <a:ea typeface="Merriweather" charset="0"/>
                <a:cs typeface="Merriweather" charset="0"/>
              </a:rPr>
              <a:t>Questions?</a:t>
            </a:r>
          </a:p>
          <a:p>
            <a:pPr algn="ctr"/>
            <a:endParaRPr lang="en-US" sz="2400" u="sng" dirty="0">
              <a:solidFill>
                <a:srgbClr val="BDA177"/>
              </a:solidFill>
              <a:latin typeface="Merriweather" charset="0"/>
              <a:ea typeface="Merriweather" charset="0"/>
              <a:cs typeface="Merriweather" charset="0"/>
            </a:endParaRPr>
          </a:p>
          <a:p>
            <a:pPr marL="0" lvl="1" algn="just"/>
            <a:endParaRPr lang="en-US" sz="1100" dirty="0">
              <a:latin typeface="Roboto"/>
            </a:endParaRPr>
          </a:p>
          <a:p>
            <a:pPr marL="971550" lvl="1" indent="-514350" algn="just">
              <a:buAutoNum type="arabicPeriod"/>
            </a:pPr>
            <a:endParaRPr lang="en-US" sz="1100" dirty="0">
              <a:latin typeface="Roboto"/>
            </a:endParaRPr>
          </a:p>
          <a:p>
            <a:r>
              <a:rPr lang="en-US" sz="1200" dirty="0">
                <a:latin typeface="Roboto"/>
              </a:rPr>
              <a:t> </a:t>
            </a:r>
            <a:endParaRPr lang="en-US" sz="1100" dirty="0">
              <a:latin typeface="Roboto"/>
            </a:endParaRPr>
          </a:p>
          <a:p>
            <a:pPr marL="0" lvl="1" indent="-514350" algn="just">
              <a:buAutoNum type="arabicPeriod"/>
            </a:pPr>
            <a:endParaRPr lang="en-US" sz="1050" dirty="0">
              <a:latin typeface="Roboto"/>
            </a:endParaRPr>
          </a:p>
          <a:p>
            <a:pPr lvl="1" indent="457200" algn="just"/>
            <a:endParaRPr lang="en-US" sz="1000" dirty="0">
              <a:latin typeface="Roboto"/>
            </a:endParaRPr>
          </a:p>
        </p:txBody>
      </p:sp>
    </p:spTree>
    <p:extLst>
      <p:ext uri="{BB962C8B-B14F-4D97-AF65-F5344CB8AC3E}">
        <p14:creationId xmlns:p14="http://schemas.microsoft.com/office/powerpoint/2010/main" val="40171863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355</Words>
  <Application>Microsoft Office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Merriweather</vt:lpstr>
      <vt:lpstr>Open Sans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M. Khan</dc:creator>
  <cp:lastModifiedBy>Ahmed Khan</cp:lastModifiedBy>
  <cp:revision>15</cp:revision>
  <dcterms:created xsi:type="dcterms:W3CDTF">2018-02-06T21:24:04Z</dcterms:created>
  <dcterms:modified xsi:type="dcterms:W3CDTF">2018-07-17T02:08:36Z</dcterms:modified>
</cp:coreProperties>
</file>