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handoutMasterIdLst>
    <p:handoutMasterId r:id="rId6"/>
  </p:handoutMasterIdLst>
  <p:sldIdLst>
    <p:sldId id="263" r:id="rId2"/>
    <p:sldId id="268" r:id="rId3"/>
    <p:sldId id="264" r:id="rId4"/>
    <p:sldId id="267"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90CD"/>
    <a:srgbClr val="2D5A8B"/>
    <a:srgbClr val="2264A0"/>
    <a:srgbClr val="BDA177"/>
    <a:srgbClr val="818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17"/>
    <p:restoredTop sz="94568"/>
  </p:normalViewPr>
  <p:slideViewPr>
    <p:cSldViewPr snapToGrid="0" snapToObjects="1">
      <p:cViewPr varScale="1">
        <p:scale>
          <a:sx n="70" d="100"/>
          <a:sy n="70" d="100"/>
        </p:scale>
        <p:origin x="72" y="588"/>
      </p:cViewPr>
      <p:guideLst/>
    </p:cSldViewPr>
  </p:slideViewPr>
  <p:notesTextViewPr>
    <p:cViewPr>
      <p:scale>
        <a:sx n="1" d="1"/>
        <a:sy n="1" d="1"/>
      </p:scale>
      <p:origin x="0" y="0"/>
    </p:cViewPr>
  </p:notesTextViewPr>
  <p:notesViewPr>
    <p:cSldViewPr snapToGrid="0" snapToObjects="1">
      <p:cViewPr varScale="1">
        <p:scale>
          <a:sx n="103" d="100"/>
          <a:sy n="103" d="100"/>
        </p:scale>
        <p:origin x="276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91BC2-A41E-0A4E-9BCB-14920B7DB953}" type="datetimeFigureOut">
              <a:rPr lang="en-US" smtClean="0"/>
              <a:t>4/12/2022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D3D493-8B54-FE4B-BC64-D52E5C02412D}" type="slidenum">
              <a:rPr lang="en-US" smtClean="0"/>
              <a:t>‹#›</a:t>
            </a:fld>
            <a:endParaRPr lang="en-US"/>
          </a:p>
        </p:txBody>
      </p:sp>
    </p:spTree>
    <p:extLst>
      <p:ext uri="{BB962C8B-B14F-4D97-AF65-F5344CB8AC3E}">
        <p14:creationId xmlns:p14="http://schemas.microsoft.com/office/powerpoint/2010/main" val="14033720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195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2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4/12/2022</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7691461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diagram, website&#10;&#10;Description automatically generated">
            <a:extLst>
              <a:ext uri="{FF2B5EF4-FFF2-40B4-BE49-F238E27FC236}">
                <a16:creationId xmlns:a16="http://schemas.microsoft.com/office/drawing/2014/main" id="{D26919EF-079D-D949-A5D5-2E33D82F9C1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2904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3EF6FDCF-A0AC-6047-8311-B6F3EDB464C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0B885F6-2617-B640-B17A-CC3B3E16C5DF}"/>
              </a:ext>
            </a:extLst>
          </p:cNvPr>
          <p:cNvSpPr txBox="1"/>
          <p:nvPr/>
        </p:nvSpPr>
        <p:spPr>
          <a:xfrm>
            <a:off x="3385218" y="1802846"/>
            <a:ext cx="4970008" cy="3604961"/>
          </a:xfrm>
          <a:prstGeom prst="rect">
            <a:avLst/>
          </a:prstGeom>
          <a:noFill/>
        </p:spPr>
        <p:txBody>
          <a:bodyPr wrap="square" rtlCol="0">
            <a:spAutoFit/>
          </a:bodyPr>
          <a:lstStyle/>
          <a:p>
            <a:pPr algn="ctr"/>
            <a:r>
              <a:rPr lang="en-US" sz="1600" b="1" dirty="0"/>
              <a:t>EB-5 emerging markets: Strategies to legally prove source and path of funds for EB-5 Investments in new hotspots and on a global scale; and best due diligence practices</a:t>
            </a:r>
          </a:p>
          <a:p>
            <a:pPr algn="ctr"/>
            <a:endParaRPr lang="en-US" sz="1600" dirty="0"/>
          </a:p>
          <a:p>
            <a:pPr algn="ctr"/>
            <a:r>
              <a:rPr lang="en-US" sz="1600" b="1" dirty="0">
                <a:latin typeface="Open Sans Light" panose="020B0306030504020204" pitchFamily="34" charset="0"/>
                <a:ea typeface="Open Sans Light" panose="020B0306030504020204" pitchFamily="34" charset="0"/>
                <a:cs typeface="Open Sans Light" panose="020B0306030504020204" pitchFamily="34" charset="0"/>
              </a:rPr>
              <a:t>Speakers</a:t>
            </a:r>
          </a:p>
          <a:p>
            <a:pPr algn="ctr"/>
            <a:r>
              <a:rPr lang="en-US" sz="1600" dirty="0"/>
              <a:t>John Pratt, Kurzban Kurzban Weinger and </a:t>
            </a:r>
            <a:r>
              <a:rPr lang="en-US" sz="1600" dirty="0" err="1"/>
              <a:t>Tetzeli</a:t>
            </a:r>
            <a:r>
              <a:rPr lang="en-US" sz="1600" dirty="0"/>
              <a:t>, PA</a:t>
            </a:r>
          </a:p>
          <a:p>
            <a:pPr algn="ctr"/>
            <a:r>
              <a:rPr lang="en-US" sz="1600" dirty="0"/>
              <a:t>Rebecca E. Singh, Mona Shah &amp; Associates Global</a:t>
            </a:r>
          </a:p>
          <a:p>
            <a:pPr algn="ctr"/>
            <a:r>
              <a:rPr lang="en-US" sz="1600" dirty="0"/>
              <a:t>Michael </a:t>
            </a:r>
            <a:r>
              <a:rPr lang="en-US" sz="1600" dirty="0" err="1"/>
              <a:t>Homeier</a:t>
            </a:r>
            <a:r>
              <a:rPr lang="en-US" sz="1600" dirty="0"/>
              <a:t>, Law Office of Michael G. </a:t>
            </a:r>
            <a:r>
              <a:rPr lang="en-US" sz="1600" dirty="0" err="1"/>
              <a:t>Homeier</a:t>
            </a:r>
            <a:r>
              <a:rPr lang="en-US" sz="1600" dirty="0"/>
              <a:t> PC</a:t>
            </a:r>
          </a:p>
          <a:p>
            <a:pPr algn="ctr"/>
            <a:r>
              <a:rPr lang="en-US" sz="1600" dirty="0"/>
              <a:t>Rafael Lamberti, Reinhardt LLP</a:t>
            </a:r>
          </a:p>
          <a:p>
            <a:pPr algn="ctr"/>
            <a:endParaRPr lang="en-US" sz="1600" dirty="0"/>
          </a:p>
          <a:p>
            <a:pPr algn="ctr"/>
            <a:r>
              <a:rPr lang="en-US" sz="1600" b="1" dirty="0"/>
              <a:t>Moderated by:</a:t>
            </a:r>
          </a:p>
          <a:p>
            <a:pPr algn="ctr"/>
            <a:endParaRPr lang="en-US" sz="1013" dirty="0">
              <a:solidFill>
                <a:schemeClr val="bg1">
                  <a:lumMod val="50000"/>
                </a:schemeClr>
              </a:solidFill>
              <a:latin typeface="Roboto" charset="0"/>
              <a:ea typeface="Roboto" charset="0"/>
              <a:cs typeface="Roboto" charset="0"/>
            </a:endParaRPr>
          </a:p>
          <a:p>
            <a:pPr algn="ctr"/>
            <a:r>
              <a:rPr lang="en-US" sz="1600" dirty="0"/>
              <a:t>Nicolai Hinrichsen, Miller Mayer</a:t>
            </a:r>
          </a:p>
          <a:p>
            <a:endParaRPr lang="en-US" sz="1013" dirty="0"/>
          </a:p>
        </p:txBody>
      </p:sp>
    </p:spTree>
    <p:extLst>
      <p:ext uri="{BB962C8B-B14F-4D97-AF65-F5344CB8AC3E}">
        <p14:creationId xmlns:p14="http://schemas.microsoft.com/office/powerpoint/2010/main" val="3278388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C5EFFFD5-A9DB-3B4E-B16E-37091CB9C4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53FB7A2-456C-F54D-82D5-ACB28509F665}"/>
              </a:ext>
            </a:extLst>
          </p:cNvPr>
          <p:cNvSpPr txBox="1"/>
          <p:nvPr/>
        </p:nvSpPr>
        <p:spPr>
          <a:xfrm>
            <a:off x="1196622" y="1512711"/>
            <a:ext cx="8500534" cy="3416320"/>
          </a:xfrm>
          <a:prstGeom prst="rect">
            <a:avLst/>
          </a:prstGeom>
          <a:noFill/>
        </p:spPr>
        <p:txBody>
          <a:bodyPr wrap="square">
            <a:spAutoFit/>
          </a:bodyPr>
          <a:lstStyle/>
          <a:p>
            <a:pPr marL="342900" marR="0" lvl="0" indent="-342900">
              <a:spcBef>
                <a:spcPts val="0"/>
              </a:spcBef>
              <a:spcAft>
                <a:spcPts val="0"/>
              </a:spcAft>
              <a:buFont typeface="+mj-lt"/>
              <a:buAutoNum type="arabicPeriod"/>
            </a:pPr>
            <a:r>
              <a:rPr lang="en-US" dirty="0">
                <a:effectLst/>
                <a:latin typeface="Arial" panose="020B0604020202020204" pitchFamily="34" charset="0"/>
                <a:ea typeface="Calibri" panose="020F0502020204030204" pitchFamily="34" charset="0"/>
              </a:rPr>
              <a:t>Overview of source and path of funds, and changes under new EB-5 law Legal challenges to EB-5 SOF</a:t>
            </a:r>
          </a:p>
          <a:p>
            <a:pPr marL="342900" marR="0" lvl="0" indent="-342900">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dirty="0">
                <a:effectLst/>
                <a:latin typeface="Arial" panose="020B0604020202020204" pitchFamily="34" charset="0"/>
                <a:ea typeface="Calibri" panose="020F0502020204030204" pitchFamily="34" charset="0"/>
              </a:rPr>
              <a:t>Focus on emerging markets</a:t>
            </a:r>
            <a:endParaRPr lang="en-US" dirty="0">
              <a:effectLst/>
              <a:latin typeface="Calibri" panose="020F0502020204030204" pitchFamily="34" charset="0"/>
              <a:ea typeface="Calibri" panose="020F0502020204030204" pitchFamily="34" charset="0"/>
            </a:endParaRPr>
          </a:p>
          <a:p>
            <a:pPr marL="800100" marR="0" lvl="1" indent="-342900">
              <a:spcBef>
                <a:spcPts val="0"/>
              </a:spcBef>
              <a:spcAft>
                <a:spcPts val="0"/>
              </a:spcAft>
              <a:buFont typeface="Arial" panose="020B0604020202020204" pitchFamily="34" charset="0"/>
              <a:buChar char="•"/>
            </a:pPr>
            <a:r>
              <a:rPr lang="en-US" dirty="0">
                <a:effectLst/>
                <a:latin typeface="Arial" panose="020B0604020202020204" pitchFamily="34" charset="0"/>
                <a:ea typeface="Calibri" panose="020F0502020204030204" pitchFamily="34" charset="0"/>
              </a:rPr>
              <a:t>Brazil/South America  </a:t>
            </a:r>
            <a:endParaRPr lang="en-US" dirty="0">
              <a:effectLst/>
              <a:latin typeface="Calibri" panose="020F0502020204030204" pitchFamily="34" charset="0"/>
              <a:ea typeface="Calibri" panose="020F0502020204030204" pitchFamily="34" charset="0"/>
            </a:endParaRPr>
          </a:p>
          <a:p>
            <a:pPr marL="800100" marR="0" lvl="1" indent="-342900">
              <a:spcBef>
                <a:spcPts val="0"/>
              </a:spcBef>
              <a:spcAft>
                <a:spcPts val="0"/>
              </a:spcAft>
              <a:buFont typeface="Arial" panose="020B0604020202020204" pitchFamily="34" charset="0"/>
              <a:buChar char="•"/>
            </a:pPr>
            <a:r>
              <a:rPr lang="en-US" dirty="0">
                <a:effectLst/>
                <a:latin typeface="Arial" panose="020B0604020202020204" pitchFamily="34" charset="0"/>
                <a:ea typeface="Calibri" panose="020F0502020204030204" pitchFamily="34" charset="0"/>
              </a:rPr>
              <a:t>Africa  </a:t>
            </a:r>
            <a:endParaRPr lang="en-US" dirty="0">
              <a:effectLst/>
              <a:latin typeface="Calibri" panose="020F0502020204030204" pitchFamily="34" charset="0"/>
              <a:ea typeface="Calibri" panose="020F0502020204030204" pitchFamily="34" charset="0"/>
            </a:endParaRPr>
          </a:p>
          <a:p>
            <a:pPr marL="800100" marR="0" lvl="1" indent="-342900">
              <a:spcBef>
                <a:spcPts val="0"/>
              </a:spcBef>
              <a:spcAft>
                <a:spcPts val="0"/>
              </a:spcAft>
              <a:buFont typeface="Arial" panose="020B0604020202020204" pitchFamily="34" charset="0"/>
              <a:buChar char="•"/>
            </a:pPr>
            <a:r>
              <a:rPr lang="en-US" dirty="0">
                <a:effectLst/>
                <a:latin typeface="Arial" panose="020B0604020202020204" pitchFamily="34" charset="0"/>
                <a:ea typeface="Calibri" panose="020F0502020204030204" pitchFamily="34" charset="0"/>
              </a:rPr>
              <a:t>Sout</a:t>
            </a:r>
            <a:r>
              <a:rPr lang="en-US" dirty="0">
                <a:latin typeface="Arial" panose="020B0604020202020204" pitchFamily="34" charset="0"/>
                <a:ea typeface="Calibri" panose="020F0502020204030204" pitchFamily="34" charset="0"/>
              </a:rPr>
              <a:t>h </a:t>
            </a:r>
            <a:r>
              <a:rPr lang="en-US" dirty="0">
                <a:effectLst/>
                <a:latin typeface="Arial" panose="020B0604020202020204" pitchFamily="34" charset="0"/>
                <a:ea typeface="Calibri" panose="020F0502020204030204" pitchFamily="34" charset="0"/>
              </a:rPr>
              <a:t>East Asia  </a:t>
            </a:r>
            <a:endParaRPr lang="en-US" dirty="0">
              <a:effectLst/>
              <a:latin typeface="Calibri" panose="020F0502020204030204" pitchFamily="34" charset="0"/>
              <a:ea typeface="Calibri" panose="020F0502020204030204" pitchFamily="34" charset="0"/>
            </a:endParaRPr>
          </a:p>
          <a:p>
            <a:pPr marL="1257300" marR="0" lvl="2" indent="-342900">
              <a:spcBef>
                <a:spcPts val="0"/>
              </a:spcBef>
              <a:spcAft>
                <a:spcPts val="0"/>
              </a:spcAft>
              <a:buFont typeface="Arial" panose="020B0604020202020204" pitchFamily="34" charset="0"/>
              <a:buChar char="•"/>
            </a:pPr>
            <a:r>
              <a:rPr lang="en-US" dirty="0">
                <a:effectLst/>
                <a:latin typeface="Arial" panose="020B0604020202020204" pitchFamily="34" charset="0"/>
                <a:ea typeface="Calibri" panose="020F0502020204030204" pitchFamily="34" charset="0"/>
              </a:rPr>
              <a:t>Vietnam</a:t>
            </a:r>
            <a:endParaRPr lang="en-US" dirty="0">
              <a:effectLst/>
              <a:latin typeface="Calibri" panose="020F0502020204030204" pitchFamily="34" charset="0"/>
              <a:ea typeface="Calibri" panose="020F0502020204030204" pitchFamily="34" charset="0"/>
            </a:endParaRPr>
          </a:p>
          <a:p>
            <a:pPr marL="1257300" marR="0" lvl="2" indent="-342900">
              <a:spcBef>
                <a:spcPts val="0"/>
              </a:spcBef>
              <a:spcAft>
                <a:spcPts val="0"/>
              </a:spcAft>
              <a:buFont typeface="Arial" panose="020B0604020202020204" pitchFamily="34" charset="0"/>
              <a:buChar char="•"/>
            </a:pPr>
            <a:r>
              <a:rPr lang="en-US" dirty="0">
                <a:effectLst/>
                <a:latin typeface="Arial" panose="020B0604020202020204" pitchFamily="34" charset="0"/>
                <a:ea typeface="Calibri" panose="020F0502020204030204" pitchFamily="34" charset="0"/>
              </a:rPr>
              <a:t>Indonesia, Thailand, Singapore, Philippines, </a:t>
            </a:r>
            <a:endParaRPr lang="en-US" dirty="0">
              <a:effectLst/>
              <a:latin typeface="Calibri" panose="020F0502020204030204" pitchFamily="34" charset="0"/>
              <a:ea typeface="Calibri" panose="020F0502020204030204" pitchFamily="34" charset="0"/>
            </a:endParaRPr>
          </a:p>
          <a:p>
            <a:pPr marL="800100" marR="0" lvl="1" indent="-342900">
              <a:spcBef>
                <a:spcPts val="0"/>
              </a:spcBef>
              <a:spcAft>
                <a:spcPts val="0"/>
              </a:spcAft>
              <a:buFont typeface="Arial" panose="020B0604020202020204" pitchFamily="34" charset="0"/>
              <a:buChar char="•"/>
            </a:pPr>
            <a:r>
              <a:rPr lang="en-US" dirty="0">
                <a:effectLst/>
                <a:latin typeface="Arial" panose="020B0604020202020204" pitchFamily="34" charset="0"/>
                <a:ea typeface="Calibri" panose="020F0502020204030204" pitchFamily="34" charset="0"/>
              </a:rPr>
              <a:t>Europe  </a:t>
            </a:r>
          </a:p>
          <a:p>
            <a:pPr marR="0" lvl="1">
              <a:spcBef>
                <a:spcPts val="0"/>
              </a:spcBef>
              <a:spcAft>
                <a:spcPts val="0"/>
              </a:spcAft>
            </a:pP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dirty="0">
                <a:effectLst/>
                <a:latin typeface="Arial" panose="020B0604020202020204" pitchFamily="34" charset="0"/>
                <a:ea typeface="Calibri" panose="020F0502020204030204" pitchFamily="34" charset="0"/>
              </a:rPr>
              <a:t>Q and A</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92449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70D3CA00-3A87-9749-9F1C-4933AC2D1C9C}"/>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331BE66-367B-0949-B768-65561BAF679A}"/>
              </a:ext>
            </a:extLst>
          </p:cNvPr>
          <p:cNvSpPr txBox="1"/>
          <p:nvPr/>
        </p:nvSpPr>
        <p:spPr>
          <a:xfrm>
            <a:off x="3048000" y="1988548"/>
            <a:ext cx="6095999" cy="989586"/>
          </a:xfrm>
          <a:prstGeom prst="rect">
            <a:avLst/>
          </a:prstGeom>
          <a:noFill/>
        </p:spPr>
        <p:txBody>
          <a:bodyPr wrap="square" rtlCol="0">
            <a:noAutofit/>
          </a:bodyPr>
          <a:lstStyle/>
          <a:p>
            <a:pPr algn="ctr" fontAlgn="base"/>
            <a:r>
              <a:rPr lang="en-US" b="1" u="sng" dirty="0">
                <a:solidFill>
                  <a:srgbClr val="BCAA8E"/>
                </a:solidFill>
              </a:rPr>
              <a:t>DISCLAIMER</a:t>
            </a:r>
            <a:r>
              <a:rPr lang="en-US" dirty="0">
                <a:solidFill>
                  <a:srgbClr val="BCAA8E"/>
                </a:solidFill>
              </a:rPr>
              <a:t>​</a:t>
            </a:r>
          </a:p>
          <a:p>
            <a:pPr algn="ctr" fontAlgn="base"/>
            <a:r>
              <a:rPr lang="en-US" dirty="0">
                <a:solidFill>
                  <a:srgbClr val="BCAA8E"/>
                </a:solidFill>
              </a:rPr>
              <a:t>​</a:t>
            </a:r>
          </a:p>
          <a:p>
            <a:pPr algn="ctr" fontAlgn="base"/>
            <a:r>
              <a:rPr lang="en-US" dirty="0">
                <a:solidFill>
                  <a:srgbClr val="BCAA8E"/>
                </a:solidFill>
              </a:rPr>
              <a:t>This presentation outline and the presentation itself are for general education purposes only and are not intended to provide specific guidance or legal advice about what to do or not to do in any particular case. You should not rely on this general information to make decisions about specific immigration matters. If you are not yourself a lawyer, you should seek the assistance of an immigration lawyer to help you resolve these issues. Thank you.​</a:t>
            </a:r>
          </a:p>
          <a:p>
            <a:pPr algn="ctr" fontAlgn="base"/>
            <a:r>
              <a:rPr lang="en-US" dirty="0">
                <a:solidFill>
                  <a:srgbClr val="BCAA8E"/>
                </a:solidFill>
              </a:rPr>
              <a:t>​</a:t>
            </a:r>
          </a:p>
          <a:p>
            <a:pPr algn="ctr"/>
            <a:endParaRPr lang="en-US" dirty="0">
              <a:solidFill>
                <a:srgbClr val="BCAA8E"/>
              </a:solidFill>
            </a:endParaRPr>
          </a:p>
        </p:txBody>
      </p:sp>
    </p:spTree>
    <p:extLst>
      <p:ext uri="{BB962C8B-B14F-4D97-AF65-F5344CB8AC3E}">
        <p14:creationId xmlns:p14="http://schemas.microsoft.com/office/powerpoint/2010/main" val="18085322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TotalTime>
  <Words>204</Words>
  <Application>Microsoft Office PowerPoint</Application>
  <PresentationFormat>Widescreen</PresentationFormat>
  <Paragraphs>26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Open Sans Light</vt:lpstr>
      <vt:lpstr>Roboto</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Ever Villapana</dc:creator>
  <cp:lastModifiedBy>Rebecca Esparza</cp:lastModifiedBy>
  <cp:revision>5</cp:revision>
  <dcterms:created xsi:type="dcterms:W3CDTF">2021-01-12T13:15:40Z</dcterms:created>
  <dcterms:modified xsi:type="dcterms:W3CDTF">2022-04-12T18:44:20Z</dcterms:modified>
</cp:coreProperties>
</file>