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handoutMasterIdLst>
    <p:handoutMasterId r:id="rId6"/>
  </p:handoutMasterIdLst>
  <p:sldIdLst>
    <p:sldId id="263" r:id="rId2"/>
    <p:sldId id="268" r:id="rId3"/>
    <p:sldId id="272" r:id="rId4"/>
    <p:sldId id="27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90CD"/>
    <a:srgbClr val="2D5A8B"/>
    <a:srgbClr val="2264A0"/>
    <a:srgbClr val="BDA177"/>
    <a:srgbClr val="818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DB191C-A5FC-E032-E575-E1328DE359C9}" v="3" dt="2022-04-12T18:41:49.529"/>
    <p1510:client id="{D3904BF5-6FB0-A36A-5BAC-0D912168BDA8}" v="87" dt="2022-04-07T20:11:31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31"/>
    <p:restoredTop sz="94558"/>
  </p:normalViewPr>
  <p:slideViewPr>
    <p:cSldViewPr snapToGrid="0" snapToObjects="1">
      <p:cViewPr varScale="1">
        <p:scale>
          <a:sx n="70" d="100"/>
          <a:sy n="70" d="100"/>
        </p:scale>
        <p:origin x="72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3" d="100"/>
          <a:sy n="103" d="100"/>
        </p:scale>
        <p:origin x="276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91BC2-A41E-0A4E-9BCB-14920B7DB95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3D493-8B54-FE4B-BC64-D52E5C02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72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diagram, website&#10;&#10;Description automatically generated">
            <a:extLst>
              <a:ext uri="{FF2B5EF4-FFF2-40B4-BE49-F238E27FC236}">
                <a16:creationId xmlns:a16="http://schemas.microsoft.com/office/drawing/2014/main" id="{D26919EF-079D-D949-A5D5-2E33D82F9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4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EF6FDCF-A0AC-6047-8311-B6F3EDB46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B885F6-2617-B640-B17A-CC3B3E16C5DF}"/>
              </a:ext>
            </a:extLst>
          </p:cNvPr>
          <p:cNvSpPr txBox="1"/>
          <p:nvPr/>
        </p:nvSpPr>
        <p:spPr>
          <a:xfrm>
            <a:off x="3362640" y="1565779"/>
            <a:ext cx="4970008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solidFill>
                  <a:srgbClr val="353B45"/>
                </a:solidFill>
                <a:latin typeface="Century Gothic" charset="0"/>
                <a:ea typeface="Century Gothic" charset="0"/>
                <a:cs typeface="Century Gothic" charset="0"/>
              </a:rPr>
              <a:t>EB-5 Regional Center Stream</a:t>
            </a:r>
          </a:p>
          <a:p>
            <a:pPr algn="ctr"/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 sz="2000" b="1" dirty="0">
                <a:solidFill>
                  <a:srgbClr val="4790CD"/>
                </a:solidFill>
                <a:latin typeface="Century Gothic" charset="0"/>
                <a:ea typeface="Century Gothic" charset="0"/>
                <a:cs typeface="Century Gothic" charset="0"/>
              </a:rPr>
              <a:t> Status and factors to consider for project selections and applications, pre and post reauthorization.</a:t>
            </a:r>
          </a:p>
          <a:p>
            <a:pPr algn="ctr"/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Roboto" charset="0"/>
                <a:ea typeface="Roboto" charset="0"/>
                <a:cs typeface="Roboto" charset="0"/>
              </a:rPr>
              <a:t>Roberto Contreras, Houston EB-5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Roboto" charset="0"/>
                <a:ea typeface="Roboto" charset="0"/>
                <a:cs typeface="Roboto" charset="0"/>
              </a:rPr>
              <a:t>Brennan Sims, EB-5 United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 charset="0"/>
              </a:rPr>
              <a:t>Kurt Reuss, EB5Marketplace 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 charset="0"/>
              </a:rPr>
              <a:t>Rogelio Carrasquillo, Carrasquillo Law Group P.C.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Roboto" charset="0"/>
              <a:ea typeface="Roboto" charset="0"/>
              <a:cs typeface="Roboto" charset="0"/>
            </a:endParaRPr>
          </a:p>
          <a:p>
            <a:pPr algn="ctr"/>
            <a:endParaRPr lang="en-US" sz="1400" dirty="0">
              <a:solidFill>
                <a:schemeClr val="bg1">
                  <a:lumMod val="50000"/>
                </a:schemeClr>
              </a:solidFill>
              <a:latin typeface="Roboto" charset="0"/>
              <a:ea typeface="Roboto" charset="0"/>
              <a:cs typeface="Roboto" charset="0"/>
            </a:endParaRP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 charset="0"/>
              </a:rPr>
              <a:t>Moderated By: Ronald Fieldstone, Saul Ewing Arnstein &amp; Lehr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838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EFFFD5-A9DB-3B4E-B16E-37091CB9C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1CC3AA-3032-4028-B7A1-EF9A7C1A79DC}"/>
              </a:ext>
            </a:extLst>
          </p:cNvPr>
          <p:cNvSpPr txBox="1"/>
          <p:nvPr/>
        </p:nvSpPr>
        <p:spPr>
          <a:xfrm>
            <a:off x="491067" y="751344"/>
            <a:ext cx="95504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1) Benefits of Rural Projects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2) Types of Rural Projects (Not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jut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Real Estate)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3) TEA Certainty - Only Adjacent Tracts. Need for Economist Letter. Complications re State Annual update of unemployment figures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4) Importance of heightened due diligence on Regional Center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5) Utilization of Registered Investment Advisor or Broker - Dealer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6) Location issues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7) Developer track record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8) Capital Stack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9) Timing for commencement and completion of development - shovel ready projects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10) Advantages of projects already under development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11) Advantages of a phase development, especially redeployment opportunities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12) How to address projects that have previously raised EB5 capital and is now continuing the raise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13) How to evaluate and market a non- TEA project. Potential to increase investor return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14) Timing and preparation of all Materials prior to May 16 , 2022 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15 ) Senior loan terms. Mezzanine loan terms. Safety of EB5 investment and nature of collateral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16) Need for increased due diligence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17) Need for proper fund administration and compliance .Who are the professional involved in the offering and the project 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18) The weight given to above factors in selecting a project 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9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EF6FDCF-A0AC-6047-8311-B6F3EDB46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B885F6-2617-B640-B17A-CC3B3E16C5DF}"/>
              </a:ext>
            </a:extLst>
          </p:cNvPr>
          <p:cNvSpPr txBox="1"/>
          <p:nvPr/>
        </p:nvSpPr>
        <p:spPr>
          <a:xfrm>
            <a:off x="3362640" y="1565779"/>
            <a:ext cx="497000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50000"/>
                </a:schemeClr>
              </a:solidFill>
              <a:latin typeface="Roboto"/>
              <a:ea typeface="Roboto"/>
            </a:endParaRPr>
          </a:p>
          <a:p>
            <a:endParaRPr lang="en-US" sz="1400" dirty="0"/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BA8E76D1-46A8-77B8-4DE9-9EF170C5D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743" y="781851"/>
            <a:ext cx="5707692" cy="534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1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270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Open Sans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Ever Villapana</dc:creator>
  <cp:lastModifiedBy>Rebecca Esparza</cp:lastModifiedBy>
  <cp:revision>35</cp:revision>
  <dcterms:created xsi:type="dcterms:W3CDTF">2021-01-12T13:15:40Z</dcterms:created>
  <dcterms:modified xsi:type="dcterms:W3CDTF">2022-04-12T18:43:20Z</dcterms:modified>
</cp:coreProperties>
</file>