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2"/>
  </p:sldMasterIdLst>
  <p:handoutMasterIdLst>
    <p:handoutMasterId r:id="rId8"/>
  </p:handoutMasterIdLst>
  <p:sldIdLst>
    <p:sldId id="263" r:id="rId3"/>
    <p:sldId id="268" r:id="rId4"/>
    <p:sldId id="264" r:id="rId5"/>
    <p:sldId id="269" r:id="rId6"/>
    <p:sldId id="26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0CD"/>
    <a:srgbClr val="2D5A8B"/>
    <a:srgbClr val="2264A0"/>
    <a:srgbClr val="BDA177"/>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1"/>
    <p:restoredTop sz="94558"/>
  </p:normalViewPr>
  <p:slideViewPr>
    <p:cSldViewPr snapToGrid="0" snapToObjects="1">
      <p:cViewPr varScale="1">
        <p:scale>
          <a:sx n="70" d="100"/>
          <a:sy n="70" d="100"/>
        </p:scale>
        <p:origin x="72" y="588"/>
      </p:cViewPr>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4/12/2022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19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4/12/2022</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diagram, website&#10;&#10;Description automatically generated">
            <a:extLst>
              <a:ext uri="{FF2B5EF4-FFF2-40B4-BE49-F238E27FC236}">
                <a16:creationId xmlns:a16="http://schemas.microsoft.com/office/drawing/2014/main" id="{D26919EF-079D-D949-A5D5-2E33D82F9C1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904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EF6FDCF-A0AC-6047-8311-B6F3EDB464C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B885F6-2617-B640-B17A-CC3B3E16C5DF}"/>
              </a:ext>
            </a:extLst>
          </p:cNvPr>
          <p:cNvSpPr txBox="1"/>
          <p:nvPr/>
        </p:nvSpPr>
        <p:spPr>
          <a:xfrm>
            <a:off x="3536045" y="1705317"/>
            <a:ext cx="4970008" cy="3572196"/>
          </a:xfrm>
          <a:prstGeom prst="rect">
            <a:avLst/>
          </a:prstGeom>
          <a:noFill/>
        </p:spPr>
        <p:txBody>
          <a:bodyPr wrap="square" rtlCol="0">
            <a:spAutoFit/>
          </a:bodyPr>
          <a:lstStyle/>
          <a:p>
            <a:pPr algn="ctr"/>
            <a:r>
              <a:rPr lang="en-US" sz="2400" b="1" dirty="0"/>
              <a:t>The American Dream Route</a:t>
            </a:r>
          </a:p>
          <a:p>
            <a:pPr algn="ctr"/>
            <a:endParaRPr lang="en-US" sz="1600" b="1" dirty="0">
              <a:solidFill>
                <a:srgbClr val="4790CD"/>
              </a:solidFill>
              <a:latin typeface="Century Gothic" charset="0"/>
              <a:ea typeface="Century Gothic" charset="0"/>
              <a:cs typeface="Century Gothic" charset="0"/>
            </a:endParaRPr>
          </a:p>
          <a:p>
            <a:pPr algn="ctr"/>
            <a:r>
              <a:rPr lang="en-US" sz="1600" b="1" dirty="0">
                <a:solidFill>
                  <a:srgbClr val="4790CD"/>
                </a:solidFill>
                <a:latin typeface="Century Gothic" charset="0"/>
                <a:ea typeface="Century Gothic" charset="0"/>
                <a:cs typeface="Century Gothic" charset="0"/>
              </a:rPr>
              <a:t>Why EB-5 is still one of the best green card options to America and how to use the E-2 bridge and other alternative visa options for faster results</a:t>
            </a:r>
          </a:p>
          <a:p>
            <a:pPr algn="ct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p>
            <a:pPr lvl="0" algn="ctr" fontAlgn="base">
              <a:spcBef>
                <a:spcPct val="0"/>
              </a:spcBef>
              <a:spcAft>
                <a:spcPct val="0"/>
              </a:spcAft>
            </a:pPr>
            <a:r>
              <a:rPr lang="en-US" altLang="en-US" sz="1200" b="1" dirty="0">
                <a:solidFill>
                  <a:schemeClr val="bg1">
                    <a:lumMod val="50000"/>
                  </a:schemeClr>
                </a:solidFill>
                <a:latin typeface="Roboto" charset="0"/>
                <a:ea typeface="Roboto" charset="0"/>
                <a:cs typeface="Roboto" charset="0"/>
              </a:rPr>
              <a:t>Katya </a:t>
            </a:r>
            <a:r>
              <a:rPr lang="en-US" altLang="en-US" sz="1200" b="1" dirty="0" err="1">
                <a:solidFill>
                  <a:schemeClr val="bg1">
                    <a:lumMod val="50000"/>
                  </a:schemeClr>
                </a:solidFill>
                <a:latin typeface="Roboto" charset="0"/>
                <a:ea typeface="Roboto" charset="0"/>
                <a:cs typeface="Roboto" charset="0"/>
              </a:rPr>
              <a:t>Stelmakh</a:t>
            </a:r>
            <a:r>
              <a:rPr lang="en-US" altLang="en-US" sz="1200" dirty="0">
                <a:solidFill>
                  <a:schemeClr val="bg1">
                    <a:lumMod val="50000"/>
                  </a:schemeClr>
                </a:solidFill>
                <a:latin typeface="Roboto" charset="0"/>
                <a:ea typeface="Roboto" charset="0"/>
                <a:cs typeface="Roboto" charset="0"/>
              </a:rPr>
              <a:t>, </a:t>
            </a:r>
            <a:r>
              <a:rPr lang="en-US" altLang="en-US" sz="1200" dirty="0" err="1">
                <a:solidFill>
                  <a:schemeClr val="bg1">
                    <a:lumMod val="50000"/>
                  </a:schemeClr>
                </a:solidFill>
                <a:latin typeface="Roboto" charset="0"/>
                <a:ea typeface="Roboto" charset="0"/>
                <a:cs typeface="Roboto" charset="0"/>
              </a:rPr>
              <a:t>Stelmakh</a:t>
            </a:r>
            <a:r>
              <a:rPr lang="en-US" altLang="en-US" sz="1200" dirty="0">
                <a:solidFill>
                  <a:schemeClr val="bg1">
                    <a:lumMod val="50000"/>
                  </a:schemeClr>
                </a:solidFill>
                <a:latin typeface="Roboto" charset="0"/>
                <a:ea typeface="Roboto" charset="0"/>
                <a:cs typeface="Roboto" charset="0"/>
              </a:rPr>
              <a:t> &amp; Associates</a:t>
            </a:r>
          </a:p>
          <a:p>
            <a:pPr lvl="0" algn="ctr" fontAlgn="base">
              <a:spcBef>
                <a:spcPct val="0"/>
              </a:spcBef>
              <a:spcAft>
                <a:spcPct val="0"/>
              </a:spcAft>
            </a:pPr>
            <a:r>
              <a:rPr lang="en-US" altLang="en-US" sz="1200" b="1" dirty="0">
                <a:solidFill>
                  <a:schemeClr val="bg1">
                    <a:lumMod val="50000"/>
                  </a:schemeClr>
                </a:solidFill>
                <a:latin typeface="Roboto" charset="0"/>
                <a:ea typeface="Roboto" charset="0"/>
                <a:cs typeface="Roboto" charset="0"/>
              </a:rPr>
              <a:t>Natalia Polukhtin</a:t>
            </a:r>
            <a:r>
              <a:rPr lang="en-US" altLang="en-US" sz="1200" dirty="0">
                <a:solidFill>
                  <a:schemeClr val="bg1">
                    <a:lumMod val="50000"/>
                  </a:schemeClr>
                </a:solidFill>
                <a:latin typeface="Roboto" charset="0"/>
                <a:ea typeface="Roboto" charset="0"/>
                <a:cs typeface="Roboto" charset="0"/>
              </a:rPr>
              <a:t>, Global Practice Group</a:t>
            </a:r>
          </a:p>
          <a:p>
            <a:pPr lvl="0" algn="ctr" fontAlgn="base">
              <a:spcBef>
                <a:spcPct val="0"/>
              </a:spcBef>
              <a:spcAft>
                <a:spcPct val="0"/>
              </a:spcAft>
            </a:pPr>
            <a:r>
              <a:rPr lang="en-US" altLang="en-US" sz="1200" b="1" dirty="0">
                <a:solidFill>
                  <a:schemeClr val="bg1">
                    <a:lumMod val="50000"/>
                  </a:schemeClr>
                </a:solidFill>
                <a:latin typeface="Roboto" charset="0"/>
                <a:ea typeface="Roboto" charset="0"/>
                <a:cs typeface="Roboto" charset="0"/>
              </a:rPr>
              <a:t>Phuong Le</a:t>
            </a:r>
            <a:r>
              <a:rPr lang="en-US" altLang="en-US" sz="1200" dirty="0">
                <a:solidFill>
                  <a:schemeClr val="bg1">
                    <a:lumMod val="50000"/>
                  </a:schemeClr>
                </a:solidFill>
                <a:latin typeface="Roboto" charset="0"/>
                <a:ea typeface="Roboto" charset="0"/>
                <a:cs typeface="Roboto" charset="0"/>
              </a:rPr>
              <a:t>, </a:t>
            </a:r>
            <a:r>
              <a:rPr lang="en-US" altLang="en-US" sz="1200" dirty="0" err="1">
                <a:solidFill>
                  <a:schemeClr val="bg1">
                    <a:lumMod val="50000"/>
                  </a:schemeClr>
                </a:solidFill>
                <a:latin typeface="Roboto" charset="0"/>
                <a:ea typeface="Roboto" charset="0"/>
                <a:cs typeface="Roboto" charset="0"/>
              </a:rPr>
              <a:t>KLD</a:t>
            </a:r>
            <a:r>
              <a:rPr lang="en-US" altLang="en-US" sz="1200" dirty="0">
                <a:solidFill>
                  <a:schemeClr val="bg1">
                    <a:lumMod val="50000"/>
                  </a:schemeClr>
                </a:solidFill>
                <a:latin typeface="Roboto" charset="0"/>
                <a:ea typeface="Roboto" charset="0"/>
                <a:cs typeface="Roboto" charset="0"/>
              </a:rPr>
              <a:t> LLP</a:t>
            </a:r>
          </a:p>
          <a:p>
            <a:pPr lvl="0" algn="ctr" fontAlgn="base">
              <a:spcBef>
                <a:spcPct val="0"/>
              </a:spcBef>
              <a:spcAft>
                <a:spcPct val="0"/>
              </a:spcAft>
            </a:pPr>
            <a:r>
              <a:rPr lang="en-US" altLang="en-US" sz="1200" b="1" dirty="0">
                <a:solidFill>
                  <a:schemeClr val="bg1">
                    <a:lumMod val="50000"/>
                  </a:schemeClr>
                </a:solidFill>
                <a:latin typeface="Roboto" charset="0"/>
                <a:ea typeface="Roboto" charset="0"/>
                <a:cs typeface="Roboto" charset="0"/>
              </a:rPr>
              <a:t>Marko </a:t>
            </a:r>
            <a:r>
              <a:rPr lang="en-US" altLang="en-US" sz="1200" b="1" dirty="0" err="1">
                <a:solidFill>
                  <a:schemeClr val="bg1">
                    <a:lumMod val="50000"/>
                  </a:schemeClr>
                </a:solidFill>
                <a:latin typeface="Roboto" charset="0"/>
                <a:ea typeface="Roboto" charset="0"/>
                <a:cs typeface="Roboto" charset="0"/>
              </a:rPr>
              <a:t>Issever</a:t>
            </a:r>
            <a:r>
              <a:rPr lang="en-US" altLang="en-US" sz="1200" dirty="0">
                <a:solidFill>
                  <a:schemeClr val="bg1">
                    <a:lumMod val="50000"/>
                  </a:schemeClr>
                </a:solidFill>
                <a:latin typeface="Roboto" charset="0"/>
                <a:ea typeface="Roboto" charset="0"/>
                <a:cs typeface="Roboto" charset="0"/>
              </a:rPr>
              <a:t>, America EB5 Visa</a:t>
            </a:r>
          </a:p>
          <a:p>
            <a:pPr algn="ctr"/>
            <a:r>
              <a:rPr lang="en-US" sz="1200" dirty="0">
                <a:solidFill>
                  <a:schemeClr val="bg1">
                    <a:lumMod val="50000"/>
                  </a:schemeClr>
                </a:solidFill>
                <a:latin typeface="Roboto" charset="0"/>
                <a:ea typeface="Roboto" charset="0"/>
                <a:cs typeface="Roboto" charset="0"/>
              </a:rPr>
              <a:t> </a:t>
            </a:r>
          </a:p>
          <a:p>
            <a:pPr algn="ctr"/>
            <a:r>
              <a:rPr lang="en-US" sz="1200" dirty="0">
                <a:solidFill>
                  <a:schemeClr val="bg1">
                    <a:lumMod val="50000"/>
                  </a:schemeClr>
                </a:solidFill>
                <a:latin typeface="Roboto" charset="0"/>
                <a:ea typeface="Roboto" charset="0"/>
                <a:cs typeface="Roboto" charset="0"/>
              </a:rPr>
              <a:t>Moderated By:</a:t>
            </a:r>
          </a:p>
          <a:p>
            <a:pPr algn="ctr"/>
            <a:endParaRPr lang="en-US" sz="1200" dirty="0">
              <a:solidFill>
                <a:schemeClr val="bg1">
                  <a:lumMod val="50000"/>
                </a:schemeClr>
              </a:solidFill>
              <a:latin typeface="Roboto" charset="0"/>
              <a:ea typeface="Roboto" charset="0"/>
              <a:cs typeface="Roboto" charset="0"/>
            </a:endParaRPr>
          </a:p>
          <a:p>
            <a:pPr algn="ctr"/>
            <a:r>
              <a:rPr lang="en-US" sz="1200" b="1" dirty="0">
                <a:solidFill>
                  <a:schemeClr val="bg1">
                    <a:lumMod val="50000"/>
                  </a:schemeClr>
                </a:solidFill>
                <a:latin typeface="Roboto" charset="0"/>
                <a:ea typeface="Roboto" charset="0"/>
                <a:cs typeface="Roboto" charset="0"/>
              </a:rPr>
              <a:t>Christian Triantaphyllis</a:t>
            </a:r>
            <a:r>
              <a:rPr lang="en-US" sz="1200" dirty="0">
                <a:solidFill>
                  <a:schemeClr val="bg1">
                    <a:lumMod val="50000"/>
                  </a:schemeClr>
                </a:solidFill>
                <a:latin typeface="Roboto" charset="0"/>
                <a:ea typeface="Roboto" charset="0"/>
                <a:cs typeface="Roboto" charset="0"/>
              </a:rPr>
              <a:t>, Jackson Walker</a:t>
            </a:r>
          </a:p>
          <a:p>
            <a:endParaRPr lang="en-US" sz="1013" dirty="0"/>
          </a:p>
        </p:txBody>
      </p:sp>
    </p:spTree>
    <p:extLst>
      <p:ext uri="{BB962C8B-B14F-4D97-AF65-F5344CB8AC3E}">
        <p14:creationId xmlns:p14="http://schemas.microsoft.com/office/powerpoint/2010/main" val="327838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C5EFFFD5-A9DB-3B4E-B16E-37091CB9C429}"/>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401580" y="1014305"/>
            <a:ext cx="7742420" cy="2679003"/>
          </a:xfrm>
          <a:prstGeom prst="rect">
            <a:avLst/>
          </a:prstGeom>
        </p:spPr>
        <p:txBody>
          <a:bodyPr wrap="square">
            <a:spAutoFit/>
          </a:bodyPr>
          <a:lstStyle/>
          <a:p>
            <a:pPr>
              <a:lnSpc>
                <a:spcPct val="106000"/>
              </a:lnSpc>
              <a:spcAft>
                <a:spcPts val="800"/>
              </a:spcAft>
            </a:pPr>
            <a:r>
              <a:rPr lang="en-US" sz="2000" b="1" dirty="0"/>
              <a:t>What does your client REALLY want?</a:t>
            </a:r>
            <a:endParaRPr lang="en-US" sz="2000" b="1" dirty="0">
              <a:latin typeface="Calibri" panose="020F0502020204030204" pitchFamily="34" charset="0"/>
              <a:ea typeface="Calibri" panose="020F0502020204030204" pitchFamily="34" charset="0"/>
            </a:endParaRPr>
          </a:p>
          <a:p>
            <a:pPr>
              <a:lnSpc>
                <a:spcPct val="106000"/>
              </a:lnSpc>
              <a:spcAft>
                <a:spcPts val="800"/>
              </a:spcAft>
            </a:pPr>
            <a:r>
              <a:rPr lang="en-US" b="1" dirty="0">
                <a:latin typeface="Calibri" panose="020F0502020204030204" pitchFamily="34" charset="0"/>
                <a:ea typeface="Calibri" panose="020F0502020204030204" pitchFamily="34" charset="0"/>
              </a:rPr>
              <a:t>Managing client’s expectations regarding the “American Dream”: is EB-5 the right choice for your client?</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Processing time</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Tax compliance </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Transparency in Source of Funds (are you able and willing to disclose?)</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Cost of getting his green cards</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80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Actual involvement with business operations</a:t>
            </a:r>
            <a:endParaRPr lang="en-US" sz="2000" dirty="0">
              <a:effectLst/>
              <a:latin typeface="Times New Roman" panose="02020603050405020304" pitchFamily="18" charset="0"/>
              <a:ea typeface="Calibri" panose="020F0502020204030204" pitchFamily="34" charset="0"/>
            </a:endParaRPr>
          </a:p>
        </p:txBody>
      </p:sp>
      <p:sp>
        <p:nvSpPr>
          <p:cNvPr id="3" name="Rectangle 2"/>
          <p:cNvSpPr/>
          <p:nvPr/>
        </p:nvSpPr>
        <p:spPr>
          <a:xfrm>
            <a:off x="1401580" y="3926985"/>
            <a:ext cx="7527561" cy="1956561"/>
          </a:xfrm>
          <a:prstGeom prst="rect">
            <a:avLst/>
          </a:prstGeom>
        </p:spPr>
        <p:txBody>
          <a:bodyPr wrap="square">
            <a:spAutoFit/>
          </a:bodyPr>
          <a:lstStyle/>
          <a:p>
            <a:pPr>
              <a:lnSpc>
                <a:spcPct val="106000"/>
              </a:lnSpc>
              <a:spcAft>
                <a:spcPts val="800"/>
              </a:spcAft>
            </a:pPr>
            <a:r>
              <a:rPr lang="en-US" b="1" dirty="0">
                <a:latin typeface="Calibri" panose="020F0502020204030204" pitchFamily="34" charset="0"/>
                <a:ea typeface="Calibri" panose="020F0502020204030204" pitchFamily="34" charset="0"/>
              </a:rPr>
              <a:t> Less obvious benefits of EB-5</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t>Asset protection through integrity measures of the new legislature</a:t>
            </a: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t>Concurrent filing, significant beneficiaries, students with F-1, workers    </a:t>
            </a:r>
          </a:p>
          <a:p>
            <a:pPr marL="457200" marR="0">
              <a:lnSpc>
                <a:spcPct val="106000"/>
              </a:lnSpc>
              <a:spcBef>
                <a:spcPts val="0"/>
              </a:spcBef>
              <a:spcAft>
                <a:spcPts val="0"/>
              </a:spcAft>
            </a:pPr>
            <a:r>
              <a:rPr lang="en-US" dirty="0"/>
              <a:t>      with H-</a:t>
            </a:r>
            <a:r>
              <a:rPr lang="en-US" dirty="0" err="1"/>
              <a:t>1B</a:t>
            </a:r>
            <a:r>
              <a:rPr lang="en-US" dirty="0"/>
              <a:t>, etc.</a:t>
            </a: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t>Passive investment without immediate involvement</a:t>
            </a: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t>Access to credit, banking, business resources of the leading economy</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9244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C5EFFFD5-A9DB-3B4E-B16E-37091CB9C429}"/>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p:cNvSpPr/>
          <p:nvPr/>
        </p:nvSpPr>
        <p:spPr>
          <a:xfrm>
            <a:off x="809469" y="87701"/>
            <a:ext cx="9106524" cy="5801781"/>
          </a:xfrm>
          <a:prstGeom prst="rect">
            <a:avLst/>
          </a:prstGeom>
        </p:spPr>
        <p:txBody>
          <a:bodyPr wrap="square">
            <a:spAutoFit/>
          </a:bodyPr>
          <a:lstStyle/>
          <a:p>
            <a:pPr>
              <a:lnSpc>
                <a:spcPct val="106000"/>
              </a:lnSpc>
              <a:spcAft>
                <a:spcPts val="800"/>
              </a:spcAft>
            </a:pPr>
            <a:endParaRPr lang="en-US" b="1" dirty="0">
              <a:latin typeface="Calibri" panose="020F0502020204030204" pitchFamily="34" charset="0"/>
              <a:ea typeface="Calibri" panose="020F0502020204030204" pitchFamily="34" charset="0"/>
            </a:endParaRPr>
          </a:p>
          <a:p>
            <a:pPr>
              <a:lnSpc>
                <a:spcPct val="106000"/>
              </a:lnSpc>
              <a:spcAft>
                <a:spcPts val="800"/>
              </a:spcAft>
            </a:pPr>
            <a:endParaRPr lang="en-US" b="1" dirty="0">
              <a:latin typeface="Calibri" panose="020F0502020204030204" pitchFamily="34" charset="0"/>
              <a:ea typeface="Calibri" panose="020F0502020204030204" pitchFamily="34" charset="0"/>
            </a:endParaRPr>
          </a:p>
          <a:p>
            <a:pPr>
              <a:lnSpc>
                <a:spcPct val="106000"/>
              </a:lnSpc>
              <a:spcAft>
                <a:spcPts val="800"/>
              </a:spcAft>
            </a:pPr>
            <a:r>
              <a:rPr lang="en-US" sz="2000" b="1" dirty="0"/>
              <a:t>What do I do in the US while my EB-5 petition is pending?</a:t>
            </a:r>
            <a:r>
              <a:rPr lang="en-US" sz="2000" dirty="0"/>
              <a:t> </a:t>
            </a:r>
            <a:endParaRPr lang="en-US" sz="2000" b="1" dirty="0">
              <a:latin typeface="Calibri" panose="020F0502020204030204" pitchFamily="34" charset="0"/>
              <a:ea typeface="Calibri" panose="020F0502020204030204" pitchFamily="34" charset="0"/>
            </a:endParaRPr>
          </a:p>
          <a:p>
            <a:pPr>
              <a:lnSpc>
                <a:spcPct val="106000"/>
              </a:lnSpc>
              <a:spcAft>
                <a:spcPts val="800"/>
              </a:spcAft>
            </a:pPr>
            <a:r>
              <a:rPr lang="en-US" b="1" dirty="0">
                <a:latin typeface="Calibri" panose="020F0502020204030204" pitchFamily="34" charset="0"/>
                <a:ea typeface="Calibri" panose="020F0502020204030204" pitchFamily="34" charset="0"/>
              </a:rPr>
              <a:t> Non-immigrant visa options for bridging</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F-1</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H-</a:t>
            </a:r>
            <a:r>
              <a:rPr lang="en-US" dirty="0" err="1">
                <a:latin typeface="Calibri" panose="020F0502020204030204" pitchFamily="34" charset="0"/>
                <a:ea typeface="Calibri" panose="020F0502020204030204" pitchFamily="34" charset="0"/>
              </a:rPr>
              <a:t>1B</a:t>
            </a:r>
            <a:r>
              <a:rPr lang="en-US" dirty="0">
                <a:latin typeface="Calibri" panose="020F0502020204030204" pitchFamily="34" charset="0"/>
                <a:ea typeface="Calibri" panose="020F0502020204030204" pitchFamily="34" charset="0"/>
              </a:rPr>
              <a:t> (pay attention to timing)</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L-</a:t>
            </a:r>
            <a:r>
              <a:rPr lang="en-US" dirty="0" err="1">
                <a:latin typeface="Calibri" panose="020F0502020204030204" pitchFamily="34" charset="0"/>
                <a:ea typeface="Calibri" panose="020F0502020204030204" pitchFamily="34" charset="0"/>
              </a:rPr>
              <a:t>1A</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O-1</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80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E-1/E-2</a:t>
            </a:r>
            <a:endParaRPr lang="en-US" sz="2000" dirty="0">
              <a:latin typeface="Times New Roman" panose="02020603050405020304" pitchFamily="18" charset="0"/>
              <a:ea typeface="Calibri" panose="020F0502020204030204" pitchFamily="34" charset="0"/>
            </a:endParaRPr>
          </a:p>
          <a:p>
            <a:pPr>
              <a:lnSpc>
                <a:spcPct val="106000"/>
              </a:lnSpc>
              <a:spcAft>
                <a:spcPts val="800"/>
              </a:spcAft>
            </a:pPr>
            <a:r>
              <a:rPr lang="en-US" b="1" dirty="0">
                <a:latin typeface="Calibri" panose="020F0502020204030204" pitchFamily="34" charset="0"/>
                <a:ea typeface="Calibri" panose="020F0502020204030204" pitchFamily="34" charset="0"/>
              </a:rPr>
              <a:t>  Strategizing for bridging </a:t>
            </a:r>
            <a:r>
              <a:rPr lang="en-US" b="1" dirty="0" err="1">
                <a:latin typeface="Calibri" panose="020F0502020204030204" pitchFamily="34" charset="0"/>
                <a:ea typeface="Calibri" panose="020F0502020204030204" pitchFamily="34" charset="0"/>
              </a:rPr>
              <a:t>E2</a:t>
            </a:r>
            <a:r>
              <a:rPr lang="en-US" b="1" dirty="0">
                <a:latin typeface="Calibri" panose="020F0502020204030204" pitchFamily="34" charset="0"/>
                <a:ea typeface="Calibri" panose="020F0502020204030204" pitchFamily="34" charset="0"/>
              </a:rPr>
              <a:t> to EB-5</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Must have treaty (possibly get an appropriate passport)</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Continuing extensions of E-2</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Be mindful of express immigrant intent</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Different burden of proof for </a:t>
            </a:r>
            <a:r>
              <a:rPr lang="en-US" dirty="0" err="1">
                <a:latin typeface="Calibri" panose="020F0502020204030204" pitchFamily="34" charset="0"/>
                <a:ea typeface="Calibri" panose="020F0502020204030204" pitchFamily="34" charset="0"/>
              </a:rPr>
              <a:t>SoF</a:t>
            </a:r>
            <a:r>
              <a:rPr lang="en-US" dirty="0">
                <a:latin typeface="Calibri" panose="020F0502020204030204" pitchFamily="34" charset="0"/>
                <a:ea typeface="Calibri" panose="020F0502020204030204" pitchFamily="34" charset="0"/>
              </a:rPr>
              <a:t> for E-2 and EB-5</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Two different strategies: E-2 and EB-5 may be the same or different enterprises</a:t>
            </a:r>
            <a:endParaRPr lang="en-US" sz="2000" dirty="0">
              <a:latin typeface="Times New Roman" panose="02020603050405020304" pitchFamily="18" charset="0"/>
              <a:ea typeface="Calibri" panose="020F0502020204030204" pitchFamily="34" charset="0"/>
            </a:endParaRPr>
          </a:p>
          <a:p>
            <a:pPr marL="457200" marR="0">
              <a:lnSpc>
                <a:spcPct val="106000"/>
              </a:lnSpc>
              <a:spcBef>
                <a:spcPts val="0"/>
              </a:spcBef>
              <a:spcAft>
                <a:spcPts val="800"/>
              </a:spcAft>
            </a:pPr>
            <a:r>
              <a:rPr lang="en-US" dirty="0">
                <a:latin typeface="Symbol" panose="05050102010706020507" pitchFamily="18" charset="2"/>
                <a:ea typeface="Calibri" panose="020F0502020204030204" pitchFamily="34" charset="0"/>
                <a:cs typeface="Calibri" panose="020F0502020204030204" pitchFamily="34" charset="0"/>
              </a:rPr>
              <a:t>·</a:t>
            </a:r>
            <a:r>
              <a:rPr lang="en-US" sz="800" dirty="0">
                <a:latin typeface="Symbol" panose="05050102010706020507" pitchFamily="18" charset="2"/>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rPr>
              <a:t>Possible issues with reinvesting the funds of the same enterprise</a:t>
            </a:r>
            <a:endParaRPr lang="en-US" sz="2000" dirty="0">
              <a:latin typeface="Times New Roman" panose="02020603050405020304" pitchFamily="18" charset="0"/>
              <a:ea typeface="Calibri" panose="020F0502020204030204" pitchFamily="34" charset="0"/>
            </a:endParaRPr>
          </a:p>
          <a:p>
            <a:pPr>
              <a:lnSpc>
                <a:spcPct val="106000"/>
              </a:lnSpc>
              <a:spcAft>
                <a:spcPts val="800"/>
              </a:spcAft>
            </a:pPr>
            <a:r>
              <a:rPr lang="en-US"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Hypothetical: </a:t>
            </a:r>
            <a:r>
              <a:rPr lang="en-US" dirty="0">
                <a:latin typeface="Calibri" panose="020F0502020204030204" pitchFamily="34" charset="0"/>
                <a:ea typeface="Calibri" panose="020F0502020204030204" pitchFamily="34" charset="0"/>
              </a:rPr>
              <a:t>Non-treaty investor -&gt; Passport of the treaty country -&gt; E-2 -&gt; EB-5 </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124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70D3CA00-3A87-9749-9F1C-4933AC2D1C9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331BE66-367B-0949-B768-65561BAF679A}"/>
              </a:ext>
            </a:extLst>
          </p:cNvPr>
          <p:cNvSpPr txBox="1"/>
          <p:nvPr/>
        </p:nvSpPr>
        <p:spPr>
          <a:xfrm>
            <a:off x="3048000" y="1988548"/>
            <a:ext cx="6095999" cy="989586"/>
          </a:xfrm>
          <a:prstGeom prst="rect">
            <a:avLst/>
          </a:prstGeom>
          <a:noFill/>
        </p:spPr>
        <p:txBody>
          <a:bodyPr wrap="square" rtlCol="0">
            <a:noAutofit/>
          </a:bodyPr>
          <a:lstStyle/>
          <a:p>
            <a:pPr algn="ctr" fontAlgn="base"/>
            <a:r>
              <a:rPr lang="en-US" b="1" u="sng" dirty="0">
                <a:solidFill>
                  <a:srgbClr val="BCAA8E"/>
                </a:solidFill>
              </a:rPr>
              <a:t>DISCLAIMER</a:t>
            </a:r>
            <a:r>
              <a:rPr lang="en-US" dirty="0">
                <a:solidFill>
                  <a:srgbClr val="BCAA8E"/>
                </a:solidFill>
              </a:rPr>
              <a:t>​</a:t>
            </a:r>
          </a:p>
          <a:p>
            <a:pPr algn="ctr" fontAlgn="base"/>
            <a:r>
              <a:rPr lang="en-US" dirty="0">
                <a:solidFill>
                  <a:srgbClr val="BCAA8E"/>
                </a:solidFill>
              </a:rPr>
              <a:t>​</a:t>
            </a:r>
          </a:p>
          <a:p>
            <a:pPr algn="ctr" fontAlgn="base"/>
            <a:r>
              <a:rPr lang="en-US" dirty="0">
                <a:solidFill>
                  <a:srgbClr val="BCAA8E"/>
                </a:solidFill>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pPr algn="ctr" fontAlgn="base"/>
            <a:r>
              <a:rPr lang="en-US" dirty="0">
                <a:solidFill>
                  <a:srgbClr val="BCAA8E"/>
                </a:solidFill>
              </a:rPr>
              <a:t>​</a:t>
            </a:r>
          </a:p>
          <a:p>
            <a:pPr algn="ctr"/>
            <a:endParaRPr lang="en-US" dirty="0">
              <a:solidFill>
                <a:srgbClr val="BCAA8E"/>
              </a:solidFill>
            </a:endParaRPr>
          </a:p>
        </p:txBody>
      </p:sp>
    </p:spTree>
    <p:extLst>
      <p:ext uri="{BB962C8B-B14F-4D97-AF65-F5344CB8AC3E}">
        <p14:creationId xmlns:p14="http://schemas.microsoft.com/office/powerpoint/2010/main" val="1808532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 J W D O C S ! 3 2 3 7 2 9 9 8 . 1 < / d o c u m e n t i d >  
     < s e n d e r i d > C T R I A N T A P H Y L L I S < / s e n d e r i d >  
     < s e n d e r e m a i l > C T R I A N T A P H Y L L I S @ J W . C O M < / s e n d e r e m a i l >  
     < l a s t m o d i f i e d > 2 0 2 2 - 0 4 - 0 5 T 1 9 : 3 0 : 1 9 . 0 0 0 0 0 0 0 - 0 5 : 0 0 < / l a s t m o d i f i e d >  
     < d a t a b a s e > J W D O C S < / d a t a b a s e >  
 < / p r o p e r t i e s > 
</file>

<file path=customXml/itemProps1.xml><?xml version="1.0" encoding="utf-8"?>
<ds:datastoreItem xmlns:ds="http://schemas.openxmlformats.org/officeDocument/2006/customXml" ds:itemID="{B6F80A18-8427-475F-BBB1-AE43071384A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117</TotalTime>
  <Words>381</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Century Gothic</vt:lpstr>
      <vt:lpstr>Open Sans Light</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 Villapana</dc:creator>
  <cp:lastModifiedBy>Rebecca Esparza</cp:lastModifiedBy>
  <cp:revision>7</cp:revision>
  <dcterms:created xsi:type="dcterms:W3CDTF">2021-01-12T13:15:40Z</dcterms:created>
  <dcterms:modified xsi:type="dcterms:W3CDTF">2022-04-12T18:22:31Z</dcterms:modified>
</cp:coreProperties>
</file>