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10"/>
  </p:notesMasterIdLst>
  <p:handoutMasterIdLst>
    <p:handoutMasterId r:id="rId11"/>
  </p:handoutMasterIdLst>
  <p:sldIdLst>
    <p:sldId id="263" r:id="rId5"/>
    <p:sldId id="268" r:id="rId6"/>
    <p:sldId id="274" r:id="rId7"/>
    <p:sldId id="275" r:id="rId8"/>
    <p:sldId id="2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90CD"/>
    <a:srgbClr val="2D5A8B"/>
    <a:srgbClr val="2264A0"/>
    <a:srgbClr val="BDA177"/>
    <a:srgbClr val="818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2" y="4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91BC2-A41E-0A4E-9BCB-14920B7DB953}" type="datetimeFigureOut">
              <a:rPr lang="en-US" smtClean="0"/>
              <a:t>4/12/2022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D3D493-8B54-FE4B-BC64-D52E5C02412D}" type="slidenum">
              <a:rPr lang="en-US" smtClean="0"/>
              <a:t>‹#›</a:t>
            </a:fld>
            <a:endParaRPr lang="en-US"/>
          </a:p>
        </p:txBody>
      </p:sp>
    </p:spTree>
    <p:extLst>
      <p:ext uri="{BB962C8B-B14F-4D97-AF65-F5344CB8AC3E}">
        <p14:creationId xmlns:p14="http://schemas.microsoft.com/office/powerpoint/2010/main" val="1403372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FF248-BE70-4DDB-87B8-7908CA9DB2A1}" type="datetimeFigureOut">
              <a:rPr lang="en-US" smtClean="0"/>
              <a:t>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3A181-928B-4EBE-AD6D-21667EB4FC09}" type="slidenum">
              <a:rPr lang="en-US" smtClean="0"/>
              <a:t>‹#›</a:t>
            </a:fld>
            <a:endParaRPr lang="en-US"/>
          </a:p>
        </p:txBody>
      </p:sp>
    </p:spTree>
    <p:extLst>
      <p:ext uri="{BB962C8B-B14F-4D97-AF65-F5344CB8AC3E}">
        <p14:creationId xmlns:p14="http://schemas.microsoft.com/office/powerpoint/2010/main" val="1306975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13A181-928B-4EBE-AD6D-21667EB4FC09}" type="slidenum">
              <a:rPr lang="en-US" smtClean="0"/>
              <a:t>3</a:t>
            </a:fld>
            <a:endParaRPr lang="en-US"/>
          </a:p>
        </p:txBody>
      </p:sp>
    </p:spTree>
    <p:extLst>
      <p:ext uri="{BB962C8B-B14F-4D97-AF65-F5344CB8AC3E}">
        <p14:creationId xmlns:p14="http://schemas.microsoft.com/office/powerpoint/2010/main" val="402391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13A181-928B-4EBE-AD6D-21667EB4FC09}" type="slidenum">
              <a:rPr lang="en-US" smtClean="0"/>
              <a:t>4</a:t>
            </a:fld>
            <a:endParaRPr lang="en-US"/>
          </a:p>
        </p:txBody>
      </p:sp>
    </p:spTree>
    <p:extLst>
      <p:ext uri="{BB962C8B-B14F-4D97-AF65-F5344CB8AC3E}">
        <p14:creationId xmlns:p14="http://schemas.microsoft.com/office/powerpoint/2010/main" val="3347095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19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2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4/12/2022</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diagram, website&#10;&#10;Description automatically generated">
            <a:extLst>
              <a:ext uri="{FF2B5EF4-FFF2-40B4-BE49-F238E27FC236}">
                <a16:creationId xmlns:a16="http://schemas.microsoft.com/office/drawing/2014/main" id="{D26919EF-079D-D949-A5D5-2E33D82F9C1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2904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3EF6FDCF-A0AC-6047-8311-B6F3EDB464C9}"/>
              </a:ext>
            </a:extLst>
          </p:cNvPr>
          <p:cNvPicPr>
            <a:picLocks noChangeAspect="1"/>
          </p:cNvPicPr>
          <p:nvPr/>
        </p:nvPicPr>
        <p:blipFill>
          <a:blip r:embed="rId2"/>
          <a:stretch>
            <a:fillRect/>
          </a:stretch>
        </p:blipFill>
        <p:spPr>
          <a:xfrm>
            <a:off x="0" y="425450"/>
            <a:ext cx="12192000" cy="6858000"/>
          </a:xfrm>
          <a:prstGeom prst="rect">
            <a:avLst/>
          </a:prstGeom>
        </p:spPr>
      </p:pic>
      <p:sp>
        <p:nvSpPr>
          <p:cNvPr id="5" name="TextBox 4">
            <a:extLst>
              <a:ext uri="{FF2B5EF4-FFF2-40B4-BE49-F238E27FC236}">
                <a16:creationId xmlns:a16="http://schemas.microsoft.com/office/drawing/2014/main" id="{D0B885F6-2617-B640-B17A-CC3B3E16C5DF}"/>
              </a:ext>
            </a:extLst>
          </p:cNvPr>
          <p:cNvSpPr txBox="1"/>
          <p:nvPr/>
        </p:nvSpPr>
        <p:spPr>
          <a:xfrm>
            <a:off x="1644650" y="1825468"/>
            <a:ext cx="8458200" cy="4772525"/>
          </a:xfrm>
          <a:prstGeom prst="rect">
            <a:avLst/>
          </a:prstGeom>
          <a:noFill/>
        </p:spPr>
        <p:txBody>
          <a:bodyPr wrap="square" rtlCol="0">
            <a:spAutoFit/>
          </a:bodyPr>
          <a:lstStyle/>
          <a:p>
            <a:pPr algn="ctr"/>
            <a:r>
              <a:rPr lang="en-US" sz="2800" b="1">
                <a:solidFill>
                  <a:srgbClr val="000000"/>
                </a:solidFill>
                <a:effectLst/>
                <a:latin typeface="Calibri" panose="020F0502020204030204" pitchFamily="34" charset="0"/>
                <a:ea typeface="Calibri" panose="020F0502020204030204" pitchFamily="34" charset="0"/>
              </a:rPr>
              <a:t>Building Direct EB-5 Dreams: Best Strategies And Evolving Trends For Successful Direct EB-5 Projects, Applications And Business Selection</a:t>
            </a:r>
          </a:p>
          <a:p>
            <a:pPr algn="ctr">
              <a:lnSpc>
                <a:spcPct val="200000"/>
              </a:lnSpc>
            </a:pPr>
            <a:r>
              <a:rPr lang="en-US" sz="2000" b="1">
                <a:solidFill>
                  <a:schemeClr val="bg1">
                    <a:lumMod val="50000"/>
                  </a:schemeClr>
                </a:solidFill>
                <a:ea typeface="Roboto" charset="0"/>
                <a:cs typeface="Roboto" charset="0"/>
              </a:rPr>
              <a:t>Speakers:</a:t>
            </a:r>
          </a:p>
          <a:p>
            <a:pPr algn="ctr"/>
            <a:r>
              <a:rPr lang="en-US" sz="2000">
                <a:solidFill>
                  <a:schemeClr val="bg1">
                    <a:lumMod val="50000"/>
                  </a:schemeClr>
                </a:solidFill>
                <a:ea typeface="Roboto" charset="0"/>
                <a:cs typeface="Roboto" charset="0"/>
              </a:rPr>
              <a:t>Gonzalo Lopez Jordan, </a:t>
            </a:r>
            <a:r>
              <a:rPr lang="en-US" sz="2000" err="1">
                <a:solidFill>
                  <a:schemeClr val="bg1">
                    <a:lumMod val="50000"/>
                  </a:schemeClr>
                </a:solidFill>
                <a:ea typeface="Roboto" charset="0"/>
                <a:cs typeface="Roboto" charset="0"/>
              </a:rPr>
              <a:t>ARCG</a:t>
            </a:r>
            <a:endParaRPr lang="en-US" sz="2000">
              <a:solidFill>
                <a:schemeClr val="bg1">
                  <a:lumMod val="50000"/>
                </a:schemeClr>
              </a:solidFill>
              <a:ea typeface="Roboto" charset="0"/>
              <a:cs typeface="Roboto" charset="0"/>
            </a:endParaRPr>
          </a:p>
          <a:p>
            <a:pPr algn="ctr"/>
            <a:r>
              <a:rPr lang="en-US" sz="2000">
                <a:solidFill>
                  <a:schemeClr val="bg1">
                    <a:lumMod val="50000"/>
                  </a:schemeClr>
                </a:solidFill>
                <a:ea typeface="Roboto" charset="0"/>
                <a:cs typeface="Roboto" charset="0"/>
              </a:rPr>
              <a:t>Marco </a:t>
            </a:r>
            <a:r>
              <a:rPr lang="en-US" sz="2000" err="1">
                <a:solidFill>
                  <a:schemeClr val="bg1">
                    <a:lumMod val="50000"/>
                  </a:schemeClr>
                </a:solidFill>
                <a:ea typeface="Roboto" charset="0"/>
                <a:cs typeface="Roboto" charset="0"/>
              </a:rPr>
              <a:t>Scanu</a:t>
            </a:r>
            <a:r>
              <a:rPr lang="en-US" sz="2000">
                <a:solidFill>
                  <a:schemeClr val="bg1">
                    <a:lumMod val="50000"/>
                  </a:schemeClr>
                </a:solidFill>
                <a:ea typeface="Roboto" charset="0"/>
                <a:cs typeface="Roboto" charset="0"/>
              </a:rPr>
              <a:t>, Visa Business Plans</a:t>
            </a:r>
          </a:p>
          <a:p>
            <a:pPr algn="ctr"/>
            <a:r>
              <a:rPr lang="en-US" sz="2000">
                <a:solidFill>
                  <a:schemeClr val="bg1">
                    <a:lumMod val="50000"/>
                  </a:schemeClr>
                </a:solidFill>
                <a:ea typeface="Roboto" charset="0"/>
                <a:cs typeface="Roboto" charset="0"/>
              </a:rPr>
              <a:t>Mona Shah, Esq., Mona Shah &amp; Associates </a:t>
            </a:r>
          </a:p>
          <a:p>
            <a:pPr algn="ctr"/>
            <a:r>
              <a:rPr lang="en-US" sz="2000">
                <a:solidFill>
                  <a:schemeClr val="bg1">
                    <a:lumMod val="50000"/>
                  </a:schemeClr>
                </a:solidFill>
                <a:ea typeface="Roboto" charset="0"/>
                <a:cs typeface="Roboto" charset="0"/>
              </a:rPr>
              <a:t>Osvaldo F. Torres, Esq., Torres Law, P.A.</a:t>
            </a:r>
          </a:p>
          <a:p>
            <a:pPr algn="ctr"/>
            <a:endParaRPr lang="en-US" sz="2000">
              <a:solidFill>
                <a:schemeClr val="bg1">
                  <a:lumMod val="50000"/>
                </a:schemeClr>
              </a:solidFill>
              <a:ea typeface="Roboto" charset="0"/>
              <a:cs typeface="Roboto" charset="0"/>
            </a:endParaRPr>
          </a:p>
          <a:p>
            <a:pPr algn="ctr">
              <a:lnSpc>
                <a:spcPct val="150000"/>
              </a:lnSpc>
            </a:pPr>
            <a:r>
              <a:rPr lang="en-US" sz="2000" b="1">
                <a:solidFill>
                  <a:schemeClr val="bg1">
                    <a:lumMod val="50000"/>
                  </a:schemeClr>
                </a:solidFill>
                <a:ea typeface="Roboto" charset="0"/>
                <a:cs typeface="Roboto" charset="0"/>
              </a:rPr>
              <a:t>Moderated By</a:t>
            </a:r>
            <a:r>
              <a:rPr lang="en-US" sz="2000">
                <a:solidFill>
                  <a:schemeClr val="bg1">
                    <a:lumMod val="50000"/>
                  </a:schemeClr>
                </a:solidFill>
                <a:ea typeface="Roboto" charset="0"/>
                <a:cs typeface="Roboto" charset="0"/>
              </a:rPr>
              <a:t>:  </a:t>
            </a:r>
          </a:p>
          <a:p>
            <a:pPr algn="ctr"/>
            <a:r>
              <a:rPr lang="en-US" sz="2000">
                <a:solidFill>
                  <a:schemeClr val="bg1">
                    <a:lumMod val="50000"/>
                  </a:schemeClr>
                </a:solidFill>
                <a:ea typeface="Roboto" charset="0"/>
                <a:cs typeface="Roboto" charset="0"/>
              </a:rPr>
              <a:t>David Hirson, Esq.</a:t>
            </a:r>
          </a:p>
          <a:p>
            <a:pPr algn="ctr"/>
            <a:r>
              <a:rPr lang="en-US" sz="2000">
                <a:solidFill>
                  <a:schemeClr val="bg1">
                    <a:lumMod val="50000"/>
                  </a:schemeClr>
                </a:solidFill>
                <a:ea typeface="Roboto" charset="0"/>
                <a:cs typeface="Roboto" charset="0"/>
              </a:rPr>
              <a:t>David Hirson &amp; Partners, LLP</a:t>
            </a:r>
          </a:p>
          <a:p>
            <a:pPr algn="ctr"/>
            <a:endParaRPr lang="en-US" sz="1013"/>
          </a:p>
        </p:txBody>
      </p:sp>
    </p:spTree>
    <p:extLst>
      <p:ext uri="{BB962C8B-B14F-4D97-AF65-F5344CB8AC3E}">
        <p14:creationId xmlns:p14="http://schemas.microsoft.com/office/powerpoint/2010/main" val="3278388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C5EFFFD5-A9DB-3B4E-B16E-37091CB9C429}"/>
              </a:ext>
            </a:extLst>
          </p:cNvPr>
          <p:cNvPicPr>
            <a:picLocks noChangeAspect="1"/>
          </p:cNvPicPr>
          <p:nvPr/>
        </p:nvPicPr>
        <p:blipFill>
          <a:blip r:embed="rId3"/>
          <a:stretch>
            <a:fillRect/>
          </a:stretch>
        </p:blipFill>
        <p:spPr>
          <a:xfrm>
            <a:off x="66936" y="0"/>
            <a:ext cx="12192000" cy="6858000"/>
          </a:xfrm>
          <a:prstGeom prst="rect">
            <a:avLst/>
          </a:prstGeom>
        </p:spPr>
      </p:pic>
      <p:sp>
        <p:nvSpPr>
          <p:cNvPr id="3" name="TextBox 2">
            <a:extLst>
              <a:ext uri="{FF2B5EF4-FFF2-40B4-BE49-F238E27FC236}">
                <a16:creationId xmlns:a16="http://schemas.microsoft.com/office/drawing/2014/main" id="{5FA02900-E767-4D18-B7F7-C6DC02F84FF6}"/>
              </a:ext>
            </a:extLst>
          </p:cNvPr>
          <p:cNvSpPr txBox="1"/>
          <p:nvPr/>
        </p:nvSpPr>
        <p:spPr>
          <a:xfrm>
            <a:off x="1655512" y="1078194"/>
            <a:ext cx="7981950" cy="707886"/>
          </a:xfrm>
          <a:prstGeom prst="rect">
            <a:avLst/>
          </a:prstGeom>
          <a:noFill/>
        </p:spPr>
        <p:txBody>
          <a:bodyPr wrap="square" rtlCol="0">
            <a:spAutoFit/>
          </a:bodyPr>
          <a:lstStyle/>
          <a:p>
            <a:pPr marL="0" marR="0" algn="ctr">
              <a:spcBef>
                <a:spcPts val="0"/>
              </a:spcBef>
              <a:spcAft>
                <a:spcPts val="0"/>
              </a:spcAft>
            </a:pPr>
            <a:r>
              <a:rPr lang="en-US" sz="2000" b="1">
                <a:effectLst/>
                <a:ea typeface="Calibri" panose="020F0502020204030204" pitchFamily="34" charset="0"/>
                <a:cs typeface="Times New Roman" panose="02020603050405020304" pitchFamily="18" charset="0"/>
              </a:rPr>
              <a:t>EB-5 DIRECT SAMPLE  STRUCTURE CHART </a:t>
            </a:r>
          </a:p>
          <a:p>
            <a:pPr marL="0" marR="0" algn="ctr">
              <a:spcBef>
                <a:spcPts val="0"/>
              </a:spcBef>
              <a:spcAft>
                <a:spcPts val="0"/>
              </a:spcAft>
            </a:pPr>
            <a:r>
              <a:rPr lang="en-US" sz="2000" b="1">
                <a:effectLst/>
                <a:ea typeface="Calibri" panose="020F0502020204030204" pitchFamily="34" charset="0"/>
                <a:cs typeface="Times New Roman" panose="02020603050405020304" pitchFamily="18" charset="0"/>
              </a:rPr>
              <a:t>WITH MULTIPLE JCEs</a:t>
            </a:r>
            <a:endParaRPr lang="en-US" sz="2000"/>
          </a:p>
        </p:txBody>
      </p:sp>
      <p:grpSp>
        <p:nvGrpSpPr>
          <p:cNvPr id="4" name="Canvas 1">
            <a:extLst>
              <a:ext uri="{FF2B5EF4-FFF2-40B4-BE49-F238E27FC236}">
                <a16:creationId xmlns:a16="http://schemas.microsoft.com/office/drawing/2014/main" id="{9956E748-EF5F-4128-A2E1-AA2190D837C1}"/>
              </a:ext>
            </a:extLst>
          </p:cNvPr>
          <p:cNvGrpSpPr/>
          <p:nvPr/>
        </p:nvGrpSpPr>
        <p:grpSpPr>
          <a:xfrm>
            <a:off x="2098107" y="1838425"/>
            <a:ext cx="6910939" cy="4269428"/>
            <a:chOff x="0" y="0"/>
            <a:chExt cx="6775450" cy="7904480"/>
          </a:xfrm>
        </p:grpSpPr>
        <p:sp>
          <p:nvSpPr>
            <p:cNvPr id="5" name="Rectangle 4">
              <a:extLst>
                <a:ext uri="{FF2B5EF4-FFF2-40B4-BE49-F238E27FC236}">
                  <a16:creationId xmlns:a16="http://schemas.microsoft.com/office/drawing/2014/main" id="{1F295AC5-D49A-4A64-BE81-6B7219CD36C7}"/>
                </a:ext>
              </a:extLst>
            </p:cNvPr>
            <p:cNvSpPr/>
            <p:nvPr/>
          </p:nvSpPr>
          <p:spPr>
            <a:xfrm>
              <a:off x="0" y="0"/>
              <a:ext cx="6775450" cy="7904480"/>
            </a:xfrm>
            <a:prstGeom prst="rect">
              <a:avLst/>
            </a:prstGeom>
            <a:solidFill>
              <a:schemeClr val="bg1"/>
            </a:solidFill>
            <a:ln>
              <a:noFill/>
            </a:ln>
          </p:spPr>
        </p:sp>
        <p:cxnSp>
          <p:nvCxnSpPr>
            <p:cNvPr id="7" name="Connector: Elbow 6">
              <a:extLst>
                <a:ext uri="{FF2B5EF4-FFF2-40B4-BE49-F238E27FC236}">
                  <a16:creationId xmlns:a16="http://schemas.microsoft.com/office/drawing/2014/main" id="{70899B62-5DF7-42BA-AB7B-DF7AC6D63DE4}"/>
                </a:ext>
              </a:extLst>
            </p:cNvPr>
            <p:cNvCxnSpPr>
              <a:stCxn id="16" idx="2"/>
              <a:endCxn id="10" idx="3"/>
            </p:cNvCxnSpPr>
            <p:nvPr/>
          </p:nvCxnSpPr>
          <p:spPr>
            <a:xfrm rot="5400000">
              <a:off x="5066456" y="3457830"/>
              <a:ext cx="1142664" cy="862077"/>
            </a:xfrm>
            <a:prstGeom prst="bent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A60BEBA-8C0D-4EBD-BB62-A375E9044E71}"/>
                </a:ext>
              </a:extLst>
            </p:cNvPr>
            <p:cNvCxnSpPr>
              <a:stCxn id="9" idx="2"/>
              <a:endCxn id="13" idx="0"/>
            </p:cNvCxnSpPr>
            <p:nvPr/>
          </p:nvCxnSpPr>
          <p:spPr>
            <a:xfrm flipH="1">
              <a:off x="3287716" y="1190287"/>
              <a:ext cx="1250507" cy="1340537"/>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Box 20">
              <a:extLst>
                <a:ext uri="{FF2B5EF4-FFF2-40B4-BE49-F238E27FC236}">
                  <a16:creationId xmlns:a16="http://schemas.microsoft.com/office/drawing/2014/main" id="{1BF4FC2D-D549-4B15-AA22-63768C19F5B5}"/>
                </a:ext>
              </a:extLst>
            </p:cNvPr>
            <p:cNvSpPr txBox="1">
              <a:spLocks noChangeArrowheads="1"/>
            </p:cNvSpPr>
            <p:nvPr/>
          </p:nvSpPr>
          <p:spPr bwMode="auto">
            <a:xfrm>
              <a:off x="3850035" y="681376"/>
              <a:ext cx="1376375" cy="50891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ctr" anchorCtr="0" upright="1">
              <a:noAutofit/>
            </a:bodyPr>
            <a:lstStyle/>
            <a:p>
              <a:pPr marL="0" marR="0" algn="ctr">
                <a:spcBef>
                  <a:spcPts val="0"/>
                </a:spcBef>
                <a:spcAft>
                  <a:spcPts val="0"/>
                </a:spcAft>
              </a:pPr>
              <a:r>
                <a:rPr lang="en-US" sz="1000" b="1">
                  <a:solidFill>
                    <a:srgbClr val="000000"/>
                  </a:solidFill>
                  <a:effectLst/>
                  <a:latin typeface="Times New Roman" panose="02020603050405020304" pitchFamily="18" charset="0"/>
                  <a:ea typeface="Calibri" panose="020F0502020204030204" pitchFamily="34" charset="0"/>
                </a:rPr>
                <a:t>20 EB-5 Investors</a:t>
              </a:r>
              <a:endParaRPr lang="en-US" sz="12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000" b="1">
                  <a:solidFill>
                    <a:srgbClr val="000000"/>
                  </a:solidFill>
                  <a:effectLst/>
                  <a:latin typeface="Times New Roman" panose="02020603050405020304" pitchFamily="18" charset="0"/>
                  <a:ea typeface="Calibri" panose="020F0502020204030204" pitchFamily="34" charset="0"/>
                </a:rPr>
                <a:t>Class A Members</a:t>
              </a:r>
              <a:endParaRPr lang="en-US" sz="1200">
                <a:effectLst/>
                <a:latin typeface="Times New Roman" panose="02020603050405020304" pitchFamily="18" charset="0"/>
                <a:ea typeface="PMingLiU" panose="02020500000000000000" pitchFamily="18" charset="-120"/>
              </a:endParaRPr>
            </a:p>
          </p:txBody>
        </p:sp>
        <p:sp>
          <p:nvSpPr>
            <p:cNvPr id="10" name="Flowchart: Alternate Process 9">
              <a:extLst>
                <a:ext uri="{FF2B5EF4-FFF2-40B4-BE49-F238E27FC236}">
                  <a16:creationId xmlns:a16="http://schemas.microsoft.com/office/drawing/2014/main" id="{7B7439DE-0619-4668-802D-DFDA3D85A3D0}"/>
                </a:ext>
              </a:extLst>
            </p:cNvPr>
            <p:cNvSpPr>
              <a:spLocks noChangeArrowheads="1"/>
            </p:cNvSpPr>
            <p:nvPr/>
          </p:nvSpPr>
          <p:spPr bwMode="auto">
            <a:xfrm>
              <a:off x="3391639" y="4171418"/>
              <a:ext cx="1815110" cy="577564"/>
            </a:xfrm>
            <a:prstGeom prst="flowChartAlternateProcess">
              <a:avLst/>
            </a:prstGeom>
            <a:ln>
              <a:headEnd/>
              <a:tailEnd/>
            </a:ln>
          </p:spPr>
          <p:style>
            <a:lnRef idx="1">
              <a:schemeClr val="accent5"/>
            </a:lnRef>
            <a:fillRef idx="2">
              <a:schemeClr val="accent5"/>
            </a:fillRef>
            <a:effectRef idx="1">
              <a:schemeClr val="accent5"/>
            </a:effectRef>
            <a:fontRef idx="minor">
              <a:schemeClr val="dk1"/>
            </a:fontRef>
          </p:style>
          <p:txBody>
            <a:bodyPr rot="0" vert="horz" wrap="square" lIns="91440" tIns="45720" rIns="91440" bIns="45720" anchor="ctr" anchorCtr="0" upright="1">
              <a:noAutofit/>
            </a:bodyPr>
            <a:lstStyle/>
            <a:p>
              <a:pPr marL="0" marR="0" algn="ctr">
                <a:spcBef>
                  <a:spcPts val="0"/>
                </a:spcBef>
                <a:spcAft>
                  <a:spcPts val="0"/>
                </a:spcAft>
              </a:pPr>
              <a:r>
                <a:rPr lang="en-US" sz="1000" b="1">
                  <a:effectLst/>
                  <a:latin typeface="Times New Roman" panose="02020603050405020304" pitchFamily="18" charset="0"/>
                  <a:ea typeface="PMingLiU" panose="02020500000000000000" pitchFamily="18" charset="-120"/>
                </a:rPr>
                <a:t>Hotel Owner</a:t>
              </a:r>
              <a:endParaRPr lang="en-US" sz="12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000" b="1">
                  <a:effectLst/>
                  <a:latin typeface="Times New Roman" panose="02020603050405020304" pitchFamily="18" charset="0"/>
                  <a:ea typeface="PMingLiU" panose="02020500000000000000" pitchFamily="18" charset="-120"/>
                </a:rPr>
                <a:t>Company</a:t>
              </a:r>
              <a:endParaRPr lang="en-US" sz="1200">
                <a:effectLst/>
                <a:latin typeface="Times New Roman" panose="02020603050405020304" pitchFamily="18" charset="0"/>
                <a:ea typeface="PMingLiU" panose="02020500000000000000" pitchFamily="18" charset="-120"/>
              </a:endParaRPr>
            </a:p>
          </p:txBody>
        </p:sp>
        <p:cxnSp>
          <p:nvCxnSpPr>
            <p:cNvPr id="11" name="Straight Connector 10">
              <a:extLst>
                <a:ext uri="{FF2B5EF4-FFF2-40B4-BE49-F238E27FC236}">
                  <a16:creationId xmlns:a16="http://schemas.microsoft.com/office/drawing/2014/main" id="{7C3C9AEF-EA0F-460A-87A3-F00CA6261843}"/>
                </a:ext>
              </a:extLst>
            </p:cNvPr>
            <p:cNvCxnSpPr>
              <a:stCxn id="10" idx="2"/>
              <a:endCxn id="12" idx="0"/>
            </p:cNvCxnSpPr>
            <p:nvPr/>
          </p:nvCxnSpPr>
          <p:spPr>
            <a:xfrm>
              <a:off x="4299194" y="4748982"/>
              <a:ext cx="1872" cy="127524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297C51B-0443-43AE-8095-61852278D06D}"/>
                </a:ext>
              </a:extLst>
            </p:cNvPr>
            <p:cNvSpPr>
              <a:spLocks noChangeArrowheads="1"/>
            </p:cNvSpPr>
            <p:nvPr/>
          </p:nvSpPr>
          <p:spPr bwMode="auto">
            <a:xfrm>
              <a:off x="3251140" y="6024225"/>
              <a:ext cx="2099851" cy="731352"/>
            </a:xfrm>
            <a:prstGeom prst="ellipse">
              <a:avLst/>
            </a:prstGeom>
            <a:solidFill>
              <a:schemeClr val="accent3">
                <a:lumMod val="60000"/>
                <a:lumOff val="40000"/>
              </a:schemeClr>
            </a:solidFill>
            <a:ln>
              <a:headEnd/>
              <a:tailEnd/>
            </a:ln>
            <a:effectLst/>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ctr" anchorCtr="0" upright="1">
              <a:noAutofit/>
            </a:bodyPr>
            <a:lstStyle/>
            <a:p>
              <a:pPr marL="0" marR="0" algn="ctr">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Hotel Property</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(The Project)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Flowchart: Alternate Process 12">
              <a:extLst>
                <a:ext uri="{FF2B5EF4-FFF2-40B4-BE49-F238E27FC236}">
                  <a16:creationId xmlns:a16="http://schemas.microsoft.com/office/drawing/2014/main" id="{8E18054B-5567-4514-AAE6-C5499F4703C9}"/>
                </a:ext>
              </a:extLst>
            </p:cNvPr>
            <p:cNvSpPr>
              <a:spLocks noChangeArrowheads="1"/>
            </p:cNvSpPr>
            <p:nvPr/>
          </p:nvSpPr>
          <p:spPr bwMode="auto">
            <a:xfrm>
              <a:off x="2468887" y="2530824"/>
              <a:ext cx="1637658" cy="456511"/>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ctr" anchorCtr="0" upright="1">
              <a:noAutofit/>
            </a:bodyPr>
            <a:lstStyle/>
            <a:p>
              <a:pPr marL="0" marR="0" algn="ctr">
                <a:spcBef>
                  <a:spcPts val="0"/>
                </a:spcBef>
                <a:spcAft>
                  <a:spcPts val="0"/>
                </a:spcAft>
              </a:pPr>
              <a:r>
                <a:rPr lang="en-US" sz="1200" b="1">
                  <a:effectLst/>
                  <a:latin typeface="Times New Roman" panose="02020603050405020304" pitchFamily="18" charset="0"/>
                  <a:ea typeface="Times New Roman" panose="02020603050405020304" pitchFamily="18" charset="0"/>
                </a:rPr>
                <a:t>NCE</a:t>
              </a:r>
              <a:endParaRPr lang="en-US" sz="1200">
                <a:effectLst/>
                <a:latin typeface="Times New Roman" panose="02020603050405020304" pitchFamily="18" charset="0"/>
                <a:ea typeface="PMingLiU" panose="02020500000000000000" pitchFamily="18" charset="-120"/>
              </a:endParaRPr>
            </a:p>
          </p:txBody>
        </p:sp>
        <p:sp>
          <p:nvSpPr>
            <p:cNvPr id="14" name="Flowchart: Alternate Process 13">
              <a:extLst>
                <a:ext uri="{FF2B5EF4-FFF2-40B4-BE49-F238E27FC236}">
                  <a16:creationId xmlns:a16="http://schemas.microsoft.com/office/drawing/2014/main" id="{E5A36DB0-3A5E-4E1D-B5E5-83D650AA3C41}"/>
                </a:ext>
              </a:extLst>
            </p:cNvPr>
            <p:cNvSpPr>
              <a:spLocks noChangeArrowheads="1"/>
            </p:cNvSpPr>
            <p:nvPr/>
          </p:nvSpPr>
          <p:spPr bwMode="auto">
            <a:xfrm>
              <a:off x="1766282" y="625332"/>
              <a:ext cx="1637526" cy="569658"/>
            </a:xfrm>
            <a:prstGeom prst="flowChartAlternateProcess">
              <a:avLst/>
            </a:prstGeom>
            <a:ln>
              <a:headEnd/>
              <a:tailEnd/>
            </a:ln>
          </p:spPr>
          <p:style>
            <a:lnRef idx="1">
              <a:schemeClr val="dk1"/>
            </a:lnRef>
            <a:fillRef idx="2">
              <a:schemeClr val="dk1"/>
            </a:fillRef>
            <a:effectRef idx="1">
              <a:schemeClr val="dk1"/>
            </a:effectRef>
            <a:fontRef idx="minor">
              <a:schemeClr val="dk1"/>
            </a:fontRef>
          </p:style>
          <p:txBody>
            <a:bodyPr rot="0" vert="horz" wrap="square" lIns="91440" tIns="45720" rIns="91440" bIns="45720" anchor="ctr" anchorCtr="0" upright="1">
              <a:noAutofit/>
            </a:bodyPr>
            <a:lstStyle/>
            <a:p>
              <a:pPr marL="0" marR="0" algn="ctr">
                <a:spcBef>
                  <a:spcPts val="0"/>
                </a:spcBef>
                <a:spcAft>
                  <a:spcPts val="0"/>
                </a:spcAft>
              </a:pPr>
              <a:r>
                <a:rPr lang="en-US" sz="1000" b="1">
                  <a:effectLst/>
                  <a:latin typeface="Times New Roman" panose="02020603050405020304" pitchFamily="18" charset="0"/>
                  <a:ea typeface="Calibri" panose="020F0502020204030204" pitchFamily="34" charset="0"/>
                </a:rPr>
                <a:t>Class B Members</a:t>
              </a:r>
              <a:endParaRPr lang="en-US" sz="1200">
                <a:effectLst/>
                <a:latin typeface="Times New Roman" panose="02020603050405020304" pitchFamily="18" charset="0"/>
                <a:ea typeface="PMingLiU" panose="02020500000000000000" pitchFamily="18" charset="-120"/>
              </a:endParaRPr>
            </a:p>
            <a:p>
              <a:pPr marL="0" marR="0" algn="ctr">
                <a:spcBef>
                  <a:spcPts val="0"/>
                </a:spcBef>
                <a:spcAft>
                  <a:spcPts val="0"/>
                </a:spcAft>
              </a:pPr>
              <a:r>
                <a:rPr lang="en-US" sz="1000" b="1">
                  <a:effectLst/>
                  <a:latin typeface="Times New Roman" panose="02020603050405020304" pitchFamily="18" charset="0"/>
                  <a:ea typeface="Calibri" panose="020F0502020204030204" pitchFamily="34" charset="0"/>
                </a:rPr>
                <a:t>and Managers</a:t>
              </a:r>
              <a:endParaRPr lang="en-US" sz="1200">
                <a:effectLst/>
                <a:latin typeface="Times New Roman" panose="02020603050405020304" pitchFamily="18" charset="0"/>
                <a:ea typeface="PMingLiU" panose="02020500000000000000" pitchFamily="18" charset="-120"/>
              </a:endParaRPr>
            </a:p>
          </p:txBody>
        </p:sp>
        <p:cxnSp>
          <p:nvCxnSpPr>
            <p:cNvPr id="15" name="Straight Connector 14">
              <a:extLst>
                <a:ext uri="{FF2B5EF4-FFF2-40B4-BE49-F238E27FC236}">
                  <a16:creationId xmlns:a16="http://schemas.microsoft.com/office/drawing/2014/main" id="{781E2295-5974-4E98-B6EF-2CC299C6FB1E}"/>
                </a:ext>
              </a:extLst>
            </p:cNvPr>
            <p:cNvCxnSpPr>
              <a:stCxn id="14" idx="2"/>
              <a:endCxn id="13" idx="0"/>
            </p:cNvCxnSpPr>
            <p:nvPr/>
          </p:nvCxnSpPr>
          <p:spPr>
            <a:xfrm>
              <a:off x="2585045" y="1194990"/>
              <a:ext cx="702671" cy="1335834"/>
            </a:xfrm>
            <a:prstGeom prst="line">
              <a:avLst/>
            </a:prstGeom>
          </p:spPr>
          <p:style>
            <a:lnRef idx="1">
              <a:schemeClr val="accent1"/>
            </a:lnRef>
            <a:fillRef idx="0">
              <a:schemeClr val="accent1"/>
            </a:fillRef>
            <a:effectRef idx="0">
              <a:schemeClr val="accent1"/>
            </a:effectRef>
            <a:fontRef idx="minor">
              <a:schemeClr val="tx1"/>
            </a:fontRef>
          </p:style>
        </p:cxnSp>
        <p:sp>
          <p:nvSpPr>
            <p:cNvPr id="16" name="Flowchart: Alternate Process 15">
              <a:extLst>
                <a:ext uri="{FF2B5EF4-FFF2-40B4-BE49-F238E27FC236}">
                  <a16:creationId xmlns:a16="http://schemas.microsoft.com/office/drawing/2014/main" id="{41A6477C-B169-4E1A-B2DD-49BEC74476C7}"/>
                </a:ext>
              </a:extLst>
            </p:cNvPr>
            <p:cNvSpPr>
              <a:spLocks noChangeArrowheads="1"/>
            </p:cNvSpPr>
            <p:nvPr/>
          </p:nvSpPr>
          <p:spPr bwMode="auto">
            <a:xfrm>
              <a:off x="5438401" y="2898096"/>
              <a:ext cx="1260849" cy="419440"/>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ctr" anchorCtr="0" upright="1">
              <a:noAutofit/>
            </a:bodyPr>
            <a:lstStyle/>
            <a:p>
              <a:pPr marL="0" marR="0" algn="ctr">
                <a:spcBef>
                  <a:spcPts val="0"/>
                </a:spcBef>
                <a:spcAft>
                  <a:spcPts val="0"/>
                </a:spcAft>
              </a:pPr>
              <a:r>
                <a:rPr lang="en-US" sz="1000" b="1">
                  <a:effectLst/>
                  <a:latin typeface="Times New Roman" panose="02020603050405020304" pitchFamily="18" charset="0"/>
                  <a:ea typeface="PMingLiU" panose="02020500000000000000" pitchFamily="18" charset="-120"/>
                  <a:cs typeface="Times New Roman" panose="02020603050405020304" pitchFamily="18" charset="0"/>
                </a:rPr>
                <a:t>Senior Lender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 Box 36">
              <a:extLst>
                <a:ext uri="{FF2B5EF4-FFF2-40B4-BE49-F238E27FC236}">
                  <a16:creationId xmlns:a16="http://schemas.microsoft.com/office/drawing/2014/main" id="{12056F5D-AD51-437D-AC1C-3178A79FBF42}"/>
                </a:ext>
              </a:extLst>
            </p:cNvPr>
            <p:cNvSpPr txBox="1">
              <a:spLocks noChangeArrowheads="1"/>
            </p:cNvSpPr>
            <p:nvPr/>
          </p:nvSpPr>
          <p:spPr bwMode="auto">
            <a:xfrm>
              <a:off x="5616393" y="3678274"/>
              <a:ext cx="837565" cy="360680"/>
            </a:xfrm>
            <a:prstGeom prst="rect">
              <a:avLst/>
            </a:prstGeom>
            <a:solidFill>
              <a:srgbClr val="FFFFFF"/>
            </a:solidFill>
            <a:ln>
              <a:noFill/>
            </a:ln>
            <a:extLst>
              <a:ext uri="{91240B29-F687-4F45-9708-019B960494DF}">
                <a14:hiddenLine xmlns:a14="http://schemas.microsoft.com/office/drawing/2010/main" w="9525">
                  <a:solidFill>
                    <a:schemeClr val="bg1">
                      <a:lumMod val="85000"/>
                      <a:lumOff val="0"/>
                    </a:schemeClr>
                  </a:solidFill>
                  <a:miter lim="800000"/>
                  <a:headEnd/>
                  <a:tailEnd/>
                </a14:hiddenLine>
              </a:ext>
            </a:extLst>
          </p:spPr>
          <p:txBody>
            <a:bodyPr rot="0" vert="horz" wrap="square" lIns="91440" tIns="45720" rIns="91440" bIns="45720" anchor="ctr" anchorCtr="0" upright="1">
              <a:noAutofit/>
            </a:bodyPr>
            <a:lstStyle/>
            <a:p>
              <a:pPr marL="0" marR="0" algn="ctr">
                <a:spcBef>
                  <a:spcPts val="0"/>
                </a:spcBef>
                <a:spcAft>
                  <a:spcPts val="0"/>
                </a:spcAft>
              </a:pPr>
              <a:r>
                <a:rPr lang="en-US" sz="700">
                  <a:effectLst/>
                  <a:latin typeface="Times New Roman" panose="02020603050405020304" pitchFamily="18" charset="0"/>
                  <a:ea typeface="Calibri" panose="020F0502020204030204" pitchFamily="34" charset="0"/>
                  <a:cs typeface="Times New Roman" panose="02020603050405020304" pitchFamily="18" charset="0"/>
                </a:rPr>
                <a:t>Senior Loan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 Box 36">
              <a:extLst>
                <a:ext uri="{FF2B5EF4-FFF2-40B4-BE49-F238E27FC236}">
                  <a16:creationId xmlns:a16="http://schemas.microsoft.com/office/drawing/2014/main" id="{9A252FCA-E929-4EBF-859F-1E24A7FB3344}"/>
                </a:ext>
              </a:extLst>
            </p:cNvPr>
            <p:cNvSpPr txBox="1">
              <a:spLocks noChangeArrowheads="1"/>
            </p:cNvSpPr>
            <p:nvPr/>
          </p:nvSpPr>
          <p:spPr bwMode="auto">
            <a:xfrm>
              <a:off x="3650285" y="1495754"/>
              <a:ext cx="837565" cy="360680"/>
            </a:xfrm>
            <a:prstGeom prst="rect">
              <a:avLst/>
            </a:prstGeom>
            <a:solidFill>
              <a:srgbClr val="FFFFFF"/>
            </a:solidFill>
            <a:ln>
              <a:noFill/>
            </a:ln>
            <a:extLst>
              <a:ext uri="{91240B29-F687-4F45-9708-019B960494DF}">
                <a14:hiddenLine xmlns:a14="http://schemas.microsoft.com/office/drawing/2010/main" w="9525">
                  <a:solidFill>
                    <a:schemeClr val="bg1">
                      <a:lumMod val="85000"/>
                      <a:lumOff val="0"/>
                    </a:schemeClr>
                  </a:solidFill>
                  <a:miter lim="800000"/>
                  <a:headEnd/>
                  <a:tailEnd/>
                </a14:hiddenLine>
              </a:ext>
            </a:extLst>
          </p:spPr>
          <p:txBody>
            <a:bodyPr rot="0" vert="horz" wrap="square" lIns="91440" tIns="45720" rIns="91440" bIns="45720" anchor="ctr" anchorCtr="0" upright="1">
              <a:noAutofit/>
            </a:bodyPr>
            <a:lstStyle/>
            <a:p>
              <a:pPr marL="0" marR="0" algn="ctr">
                <a:spcBef>
                  <a:spcPts val="0"/>
                </a:spcBef>
                <a:spcAft>
                  <a:spcPts val="0"/>
                </a:spcAft>
              </a:pPr>
              <a:r>
                <a:rPr lang="en-US" sz="700">
                  <a:effectLst/>
                  <a:latin typeface="Times New Roman" panose="02020603050405020304" pitchFamily="18" charset="0"/>
                  <a:ea typeface="Calibri" panose="020F0502020204030204" pitchFamily="34" charset="0"/>
                  <a:cs typeface="Times New Roman" panose="02020603050405020304" pitchFamily="18" charset="0"/>
                </a:rPr>
                <a:t>$10M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700">
                  <a:effectLst/>
                  <a:latin typeface="Times New Roman" panose="02020603050405020304" pitchFamily="18" charset="0"/>
                  <a:ea typeface="Calibri" panose="020F0502020204030204" pitchFamily="34" charset="0"/>
                  <a:cs typeface="Times New Roman" panose="02020603050405020304" pitchFamily="18" charset="0"/>
                </a:rPr>
                <a:t>Contribution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Flowchart: Alternate Process 18">
              <a:extLst>
                <a:ext uri="{FF2B5EF4-FFF2-40B4-BE49-F238E27FC236}">
                  <a16:creationId xmlns:a16="http://schemas.microsoft.com/office/drawing/2014/main" id="{04EF982E-F79B-44A4-98A2-9A8A4B415596}"/>
                </a:ext>
              </a:extLst>
            </p:cNvPr>
            <p:cNvSpPr>
              <a:spLocks noChangeArrowheads="1"/>
            </p:cNvSpPr>
            <p:nvPr/>
          </p:nvSpPr>
          <p:spPr bwMode="auto">
            <a:xfrm>
              <a:off x="1373853" y="4171417"/>
              <a:ext cx="1814830" cy="568715"/>
            </a:xfrm>
            <a:prstGeom prst="flowChartAlternateProcess">
              <a:avLst/>
            </a:prstGeom>
            <a:ln>
              <a:headEnd/>
              <a:tailEnd/>
            </a:ln>
          </p:spPr>
          <p:style>
            <a:lnRef idx="1">
              <a:schemeClr val="accent5"/>
            </a:lnRef>
            <a:fillRef idx="2">
              <a:schemeClr val="accent5"/>
            </a:fillRef>
            <a:effectRef idx="1">
              <a:schemeClr val="accent5"/>
            </a:effectRef>
            <a:fontRef idx="minor">
              <a:schemeClr val="dk1"/>
            </a:fontRef>
          </p:style>
          <p:txBody>
            <a:bodyPr rot="0" vert="horz" wrap="square" lIns="91440" tIns="45720" rIns="91440" bIns="45720" anchor="ctr" anchorCtr="0" upright="1">
              <a:noAutofit/>
            </a:bodyPr>
            <a:lstStyle/>
            <a:p>
              <a:pPr marL="0" marR="0" algn="ctr">
                <a:spcBef>
                  <a:spcPts val="0"/>
                </a:spcBef>
                <a:spcAft>
                  <a:spcPts val="0"/>
                </a:spcAft>
              </a:pPr>
              <a:r>
                <a:rPr lang="en-US" sz="1000" b="1">
                  <a:effectLst/>
                  <a:latin typeface="Times New Roman" panose="02020603050405020304" pitchFamily="18" charset="0"/>
                  <a:ea typeface="PMingLiU" panose="02020500000000000000" pitchFamily="18" charset="-120"/>
                  <a:cs typeface="Times New Roman" panose="02020603050405020304" pitchFamily="18" charset="0"/>
                </a:rPr>
                <a:t>Hotel Management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b="1">
                  <a:effectLst/>
                  <a:latin typeface="Times New Roman" panose="02020603050405020304" pitchFamily="18" charset="0"/>
                  <a:ea typeface="PMingLiU" panose="02020500000000000000" pitchFamily="18" charset="-120"/>
                  <a:cs typeface="Times New Roman" panose="02020603050405020304" pitchFamily="18" charset="0"/>
                </a:rPr>
                <a:t>Company</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74F280D2-88B9-4D4C-BF81-3E60EAE07C85}"/>
                </a:ext>
              </a:extLst>
            </p:cNvPr>
            <p:cNvCxnSpPr>
              <a:stCxn id="13" idx="2"/>
              <a:endCxn id="19" idx="0"/>
            </p:cNvCxnSpPr>
            <p:nvPr/>
          </p:nvCxnSpPr>
          <p:spPr>
            <a:xfrm flipH="1">
              <a:off x="2281268" y="2987335"/>
              <a:ext cx="1006448" cy="1184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92D3A82-A4FD-4CDD-934B-91D23542755D}"/>
                </a:ext>
              </a:extLst>
            </p:cNvPr>
            <p:cNvCxnSpPr>
              <a:stCxn id="13" idx="2"/>
              <a:endCxn id="10" idx="0"/>
            </p:cNvCxnSpPr>
            <p:nvPr/>
          </p:nvCxnSpPr>
          <p:spPr>
            <a:xfrm>
              <a:off x="3287716" y="2987335"/>
              <a:ext cx="1011478" cy="1184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D9C6000-B784-433C-A438-8037437FE4AD}"/>
                </a:ext>
              </a:extLst>
            </p:cNvPr>
            <p:cNvCxnSpPr/>
            <p:nvPr/>
          </p:nvCxnSpPr>
          <p:spPr>
            <a:xfrm>
              <a:off x="3723436" y="2987335"/>
              <a:ext cx="943661" cy="1184082"/>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 Box 36">
              <a:extLst>
                <a:ext uri="{FF2B5EF4-FFF2-40B4-BE49-F238E27FC236}">
                  <a16:creationId xmlns:a16="http://schemas.microsoft.com/office/drawing/2014/main" id="{DC5CC72A-BEE3-4E66-9BF2-B303890E6332}"/>
                </a:ext>
              </a:extLst>
            </p:cNvPr>
            <p:cNvSpPr txBox="1">
              <a:spLocks noChangeArrowheads="1"/>
            </p:cNvSpPr>
            <p:nvPr/>
          </p:nvSpPr>
          <p:spPr bwMode="auto">
            <a:xfrm>
              <a:off x="4106545" y="3369093"/>
              <a:ext cx="989069" cy="483479"/>
            </a:xfrm>
            <a:prstGeom prst="rect">
              <a:avLst/>
            </a:prstGeom>
            <a:solidFill>
              <a:srgbClr val="FFFFFF"/>
            </a:solidFill>
            <a:ln>
              <a:noFill/>
            </a:ln>
            <a:extLst>
              <a:ext uri="{91240B29-F687-4F45-9708-019B960494DF}">
                <a14:hiddenLine xmlns:a14="http://schemas.microsoft.com/office/drawing/2010/main" w="9525">
                  <a:solidFill>
                    <a:schemeClr val="bg1">
                      <a:lumMod val="85000"/>
                      <a:lumOff val="0"/>
                    </a:schemeClr>
                  </a:solidFill>
                  <a:miter lim="800000"/>
                  <a:headEnd/>
                  <a:tailEnd/>
                </a14:hiddenLine>
              </a:ext>
            </a:extLst>
          </p:spPr>
          <p:txBody>
            <a:bodyPr rot="0" vert="horz" wrap="square" lIns="91440" tIns="45720" rIns="91440" bIns="45720" anchor="ctr" anchorCtr="0" upright="1">
              <a:noAutofit/>
            </a:bodyPr>
            <a:lstStyle/>
            <a:p>
              <a:pPr marL="0" marR="0" algn="ctr">
                <a:spcBef>
                  <a:spcPts val="0"/>
                </a:spcBef>
                <a:spcAft>
                  <a:spcPts val="0"/>
                </a:spcAft>
              </a:pPr>
              <a:r>
                <a:rPr lang="en-US" sz="700">
                  <a:effectLst/>
                  <a:latin typeface="Times New Roman" panose="02020603050405020304" pitchFamily="18" charset="0"/>
                  <a:ea typeface="Calibri" panose="020F0502020204030204" pitchFamily="34" charset="0"/>
                  <a:cs typeface="Times New Roman" panose="02020603050405020304" pitchFamily="18" charset="0"/>
                </a:rPr>
                <a:t>Contribution of EB-5 Class A offering proceeds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Text Box 36">
              <a:extLst>
                <a:ext uri="{FF2B5EF4-FFF2-40B4-BE49-F238E27FC236}">
                  <a16:creationId xmlns:a16="http://schemas.microsoft.com/office/drawing/2014/main" id="{ECB70DBA-79FB-4F21-B53A-69D24F5FD7B1}"/>
                </a:ext>
              </a:extLst>
            </p:cNvPr>
            <p:cNvSpPr txBox="1">
              <a:spLocks noChangeArrowheads="1"/>
            </p:cNvSpPr>
            <p:nvPr/>
          </p:nvSpPr>
          <p:spPr bwMode="auto">
            <a:xfrm>
              <a:off x="2699308" y="3317063"/>
              <a:ext cx="404495" cy="238125"/>
            </a:xfrm>
            <a:prstGeom prst="rect">
              <a:avLst/>
            </a:prstGeom>
            <a:solidFill>
              <a:srgbClr val="FFFFFF"/>
            </a:solidFill>
            <a:ln>
              <a:noFill/>
            </a:ln>
            <a:extLst>
              <a:ext uri="{91240B29-F687-4F45-9708-019B960494DF}">
                <a14:hiddenLine xmlns:a14="http://schemas.microsoft.com/office/drawing/2010/main" w="9525">
                  <a:solidFill>
                    <a:schemeClr val="bg1">
                      <a:lumMod val="85000"/>
                      <a:lumOff val="0"/>
                    </a:schemeClr>
                  </a:solidFill>
                  <a:miter lim="800000"/>
                  <a:headEnd/>
                  <a:tailEnd/>
                </a14:hiddenLine>
              </a:ext>
            </a:extLst>
          </p:spPr>
          <p:txBody>
            <a:bodyPr rot="0" vert="horz" wrap="square" lIns="91440" tIns="45720" rIns="91440" bIns="45720" anchor="ctr" anchorCtr="0" upright="1">
              <a:noAutofit/>
            </a:bodyPr>
            <a:lstStyle/>
            <a:p>
              <a:pPr marL="0" marR="0" algn="ctr">
                <a:spcBef>
                  <a:spcPts val="0"/>
                </a:spcBef>
                <a:spcAft>
                  <a:spcPts val="0"/>
                </a:spcAft>
              </a:pPr>
              <a:r>
                <a:rPr lang="en-US" sz="700">
                  <a:effectLst/>
                  <a:latin typeface="Times New Roman" panose="02020603050405020304" pitchFamily="18" charset="0"/>
                  <a:ea typeface="Calibri" panose="020F0502020204030204" pitchFamily="34" charset="0"/>
                </a:rPr>
                <a:t>100%</a:t>
              </a:r>
              <a:endParaRPr lang="en-US" sz="1200">
                <a:effectLst/>
                <a:latin typeface="Times New Roman" panose="02020603050405020304" pitchFamily="18" charset="0"/>
                <a:ea typeface="PMingLiU" panose="02020500000000000000" pitchFamily="18" charset="-120"/>
              </a:endParaRPr>
            </a:p>
          </p:txBody>
        </p:sp>
        <p:sp>
          <p:nvSpPr>
            <p:cNvPr id="25" name="Text Box 36">
              <a:extLst>
                <a:ext uri="{FF2B5EF4-FFF2-40B4-BE49-F238E27FC236}">
                  <a16:creationId xmlns:a16="http://schemas.microsoft.com/office/drawing/2014/main" id="{46AFD24C-A411-4F8D-A771-C47BCB01EEEF}"/>
                </a:ext>
              </a:extLst>
            </p:cNvPr>
            <p:cNvSpPr txBox="1">
              <a:spLocks noChangeArrowheads="1"/>
            </p:cNvSpPr>
            <p:nvPr/>
          </p:nvSpPr>
          <p:spPr bwMode="auto">
            <a:xfrm>
              <a:off x="3497491" y="3369093"/>
              <a:ext cx="404642" cy="238263"/>
            </a:xfrm>
            <a:prstGeom prst="rect">
              <a:avLst/>
            </a:prstGeom>
            <a:solidFill>
              <a:srgbClr val="FFFFFF"/>
            </a:solidFill>
            <a:ln>
              <a:noFill/>
            </a:ln>
            <a:extLst>
              <a:ext uri="{91240B29-F687-4F45-9708-019B960494DF}">
                <a14:hiddenLine xmlns:a14="http://schemas.microsoft.com/office/drawing/2010/main" w="9525">
                  <a:solidFill>
                    <a:schemeClr val="bg1">
                      <a:lumMod val="85000"/>
                      <a:lumOff val="0"/>
                    </a:schemeClr>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700">
                  <a:effectLst/>
                  <a:latin typeface="Times New Roman" panose="02020603050405020304" pitchFamily="18" charset="0"/>
                  <a:ea typeface="Calibri" panose="020F0502020204030204" pitchFamily="34" charset="0"/>
                </a:rPr>
                <a:t>100% </a:t>
              </a:r>
              <a:endParaRPr lang="en-US" sz="1200">
                <a:effectLst/>
                <a:latin typeface="Times New Roman" panose="02020603050405020304" pitchFamily="18" charset="0"/>
                <a:ea typeface="PMingLiU" panose="02020500000000000000" pitchFamily="18" charset="-120"/>
              </a:endParaRPr>
            </a:p>
          </p:txBody>
        </p:sp>
        <p:sp>
          <p:nvSpPr>
            <p:cNvPr id="26" name="Text Box 36">
              <a:extLst>
                <a:ext uri="{FF2B5EF4-FFF2-40B4-BE49-F238E27FC236}">
                  <a16:creationId xmlns:a16="http://schemas.microsoft.com/office/drawing/2014/main" id="{4330FE2C-F525-420D-B5BC-A1159C2CC3A0}"/>
                </a:ext>
              </a:extLst>
            </p:cNvPr>
            <p:cNvSpPr txBox="1">
              <a:spLocks noChangeArrowheads="1"/>
            </p:cNvSpPr>
            <p:nvPr/>
          </p:nvSpPr>
          <p:spPr bwMode="auto">
            <a:xfrm>
              <a:off x="4034381" y="5208534"/>
              <a:ext cx="533369" cy="238125"/>
            </a:xfrm>
            <a:prstGeom prst="rect">
              <a:avLst/>
            </a:prstGeom>
            <a:solidFill>
              <a:srgbClr val="FFFFFF"/>
            </a:solidFill>
            <a:ln>
              <a:noFill/>
            </a:ln>
            <a:extLst>
              <a:ext uri="{91240B29-F687-4F45-9708-019B960494DF}">
                <a14:hiddenLine xmlns:a14="http://schemas.microsoft.com/office/drawing/2010/main" w="9525">
                  <a:solidFill>
                    <a:schemeClr val="bg1">
                      <a:lumMod val="85000"/>
                      <a:lumOff val="0"/>
                    </a:schemeClr>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100%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7" name="Connector: Elbow 26">
              <a:extLst>
                <a:ext uri="{FF2B5EF4-FFF2-40B4-BE49-F238E27FC236}">
                  <a16:creationId xmlns:a16="http://schemas.microsoft.com/office/drawing/2014/main" id="{8950960B-CA3E-452D-8DB8-487860F4A7BE}"/>
                </a:ext>
              </a:extLst>
            </p:cNvPr>
            <p:cNvCxnSpPr>
              <a:stCxn id="19" idx="2"/>
              <a:endCxn id="12" idx="2"/>
            </p:cNvCxnSpPr>
            <p:nvPr/>
          </p:nvCxnSpPr>
          <p:spPr>
            <a:xfrm rot="16200000" flipH="1">
              <a:off x="1941320" y="5080080"/>
              <a:ext cx="1649769" cy="969872"/>
            </a:xfrm>
            <a:prstGeom prst="bentConnector2">
              <a:avLst/>
            </a:prstGeom>
            <a:ln>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 Box 36">
              <a:extLst>
                <a:ext uri="{FF2B5EF4-FFF2-40B4-BE49-F238E27FC236}">
                  <a16:creationId xmlns:a16="http://schemas.microsoft.com/office/drawing/2014/main" id="{40DC6AC1-A861-44F8-BE55-5E130826A38B}"/>
                </a:ext>
              </a:extLst>
            </p:cNvPr>
            <p:cNvSpPr txBox="1">
              <a:spLocks noChangeArrowheads="1"/>
            </p:cNvSpPr>
            <p:nvPr/>
          </p:nvSpPr>
          <p:spPr bwMode="auto">
            <a:xfrm>
              <a:off x="1641209" y="5282873"/>
              <a:ext cx="1305986" cy="805659"/>
            </a:xfrm>
            <a:prstGeom prst="rect">
              <a:avLst/>
            </a:prstGeom>
            <a:solidFill>
              <a:srgbClr val="FFFFFF"/>
            </a:solidFill>
            <a:ln>
              <a:noFill/>
            </a:ln>
            <a:extLst>
              <a:ext uri="{91240B29-F687-4F45-9708-019B960494DF}">
                <a14:hiddenLine xmlns:a14="http://schemas.microsoft.com/office/drawing/2010/main" w="9525">
                  <a:solidFill>
                    <a:schemeClr val="bg1">
                      <a:lumMod val="85000"/>
                      <a:lumOff val="0"/>
                    </a:schemeClr>
                  </a:solidFill>
                  <a:miter lim="800000"/>
                  <a:headEnd/>
                  <a:tailEnd/>
                </a14:hiddenLine>
              </a:ext>
            </a:extLst>
          </p:spPr>
          <p:txBody>
            <a:bodyPr rot="0" vert="horz" wrap="square" lIns="91440" tIns="45720" rIns="91440" bIns="45720" anchor="ctr" anchorCtr="0" upright="1">
              <a:noAutofit/>
            </a:bodyPr>
            <a:lstStyle/>
            <a:p>
              <a:pPr marL="0" marR="0" algn="ctr">
                <a:spcBef>
                  <a:spcPts val="0"/>
                </a:spcBef>
                <a:spcAft>
                  <a:spcPts val="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Hires and overseas all Restaurant, Valet and Housekeeping employees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9" name="Straight Arrow Connector 28">
              <a:extLst>
                <a:ext uri="{FF2B5EF4-FFF2-40B4-BE49-F238E27FC236}">
                  <a16:creationId xmlns:a16="http://schemas.microsoft.com/office/drawing/2014/main" id="{356C38DD-FAE1-4B90-8EB6-0DEDEA8A3453}"/>
                </a:ext>
              </a:extLst>
            </p:cNvPr>
            <p:cNvCxnSpPr/>
            <p:nvPr/>
          </p:nvCxnSpPr>
          <p:spPr>
            <a:xfrm flipH="1">
              <a:off x="1997050" y="2987335"/>
              <a:ext cx="950145" cy="1184082"/>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 Box 36">
              <a:extLst>
                <a:ext uri="{FF2B5EF4-FFF2-40B4-BE49-F238E27FC236}">
                  <a16:creationId xmlns:a16="http://schemas.microsoft.com/office/drawing/2014/main" id="{932FB645-751E-4378-BD91-EDFD1BF0C58D}"/>
                </a:ext>
              </a:extLst>
            </p:cNvPr>
            <p:cNvSpPr txBox="1">
              <a:spLocks noChangeArrowheads="1"/>
            </p:cNvSpPr>
            <p:nvPr/>
          </p:nvSpPr>
          <p:spPr bwMode="auto">
            <a:xfrm>
              <a:off x="1597236" y="3391039"/>
              <a:ext cx="860911" cy="442100"/>
            </a:xfrm>
            <a:prstGeom prst="rect">
              <a:avLst/>
            </a:prstGeom>
            <a:solidFill>
              <a:srgbClr val="FFFFFF"/>
            </a:solidFill>
            <a:ln>
              <a:noFill/>
            </a:ln>
            <a:extLst>
              <a:ext uri="{91240B29-F687-4F45-9708-019B960494DF}">
                <a14:hiddenLine xmlns:a14="http://schemas.microsoft.com/office/drawing/2010/main" w="9525">
                  <a:solidFill>
                    <a:schemeClr val="bg1">
                      <a:lumMod val="85000"/>
                      <a:lumOff val="0"/>
                    </a:schemeClr>
                  </a:solidFill>
                  <a:miter lim="800000"/>
                  <a:headEnd/>
                  <a:tailEnd/>
                </a14:hiddenLine>
              </a:ext>
            </a:extLst>
          </p:spPr>
          <p:txBody>
            <a:bodyPr rot="0" vert="horz" wrap="square" lIns="91440" tIns="45720" rIns="91440" bIns="45720" anchor="ctr" anchorCtr="0" upright="1">
              <a:noAutofit/>
            </a:bodyPr>
            <a:lstStyle/>
            <a:p>
              <a:pPr marL="0" marR="0" algn="ctr">
                <a:spcBef>
                  <a:spcPts val="0"/>
                </a:spcBef>
                <a:spcAft>
                  <a:spcPts val="0"/>
                </a:spcAft>
              </a:pPr>
              <a:r>
                <a:rPr lang="en-US" sz="700">
                  <a:effectLst/>
                  <a:latin typeface="Times New Roman" panose="02020603050405020304" pitchFamily="18" charset="0"/>
                  <a:ea typeface="Calibri" panose="020F0502020204030204" pitchFamily="34" charset="0"/>
                  <a:cs typeface="Times New Roman" panose="02020603050405020304" pitchFamily="18" charset="0"/>
                </a:rPr>
                <a:t>Contribution of EB-5 Class A offering proceeds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23584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C5EFFFD5-A9DB-3B4E-B16E-37091CB9C429}"/>
              </a:ext>
            </a:extLst>
          </p:cNvPr>
          <p:cNvPicPr>
            <a:picLocks noChangeAspect="1"/>
          </p:cNvPicPr>
          <p:nvPr/>
        </p:nvPicPr>
        <p:blipFill>
          <a:blip r:embed="rId3"/>
          <a:stretch>
            <a:fillRect/>
          </a:stretch>
        </p:blipFill>
        <p:spPr>
          <a:xfrm>
            <a:off x="50800" y="0"/>
            <a:ext cx="12192000" cy="6858000"/>
          </a:xfrm>
          <a:prstGeom prst="rect">
            <a:avLst/>
          </a:prstGeom>
        </p:spPr>
      </p:pic>
      <p:sp>
        <p:nvSpPr>
          <p:cNvPr id="3" name="TextBox 2">
            <a:extLst>
              <a:ext uri="{FF2B5EF4-FFF2-40B4-BE49-F238E27FC236}">
                <a16:creationId xmlns:a16="http://schemas.microsoft.com/office/drawing/2014/main" id="{5FA02900-E767-4D18-B7F7-C6DC02F84FF6}"/>
              </a:ext>
            </a:extLst>
          </p:cNvPr>
          <p:cNvSpPr txBox="1"/>
          <p:nvPr/>
        </p:nvSpPr>
        <p:spPr>
          <a:xfrm>
            <a:off x="1811555" y="1140250"/>
            <a:ext cx="7981950" cy="707886"/>
          </a:xfrm>
          <a:prstGeom prst="rect">
            <a:avLst/>
          </a:prstGeom>
          <a:noFill/>
        </p:spPr>
        <p:txBody>
          <a:bodyPr wrap="square" rtlCol="0">
            <a:spAutoFit/>
          </a:bodyPr>
          <a:lstStyle/>
          <a:p>
            <a:pPr marR="0" algn="ctr">
              <a:spcBef>
                <a:spcPts val="0"/>
              </a:spcBef>
              <a:spcAft>
                <a:spcPts val="0"/>
              </a:spcAft>
            </a:pPr>
            <a:r>
              <a:rPr lang="en-US" sz="2000" b="1">
                <a:effectLst/>
                <a:ea typeface="Calibri" panose="020F0502020204030204" pitchFamily="34" charset="0"/>
                <a:cs typeface="Times New Roman" panose="02020603050405020304" pitchFamily="18" charset="0"/>
              </a:rPr>
              <a:t>EB-5 DIRECT SAMPLE  STRUCTURE CHART </a:t>
            </a:r>
          </a:p>
          <a:p>
            <a:pPr marL="0" marR="0" algn="ctr">
              <a:spcBef>
                <a:spcPts val="0"/>
              </a:spcBef>
              <a:spcAft>
                <a:spcPts val="0"/>
              </a:spcAft>
            </a:pPr>
            <a:r>
              <a:rPr lang="en-US" sz="2000" b="1">
                <a:effectLst/>
                <a:ea typeface="Calibri" panose="020F0502020204030204" pitchFamily="34" charset="0"/>
                <a:cs typeface="Times New Roman" panose="02020603050405020304" pitchFamily="18" charset="0"/>
              </a:rPr>
              <a:t>WITH LOAN FEATURE</a:t>
            </a:r>
            <a:endParaRPr lang="en-US" sz="2000">
              <a:effectLst/>
              <a:ea typeface="Calibri" panose="020F0502020204030204" pitchFamily="34" charset="0"/>
              <a:cs typeface="Times New Roman" panose="02020603050405020304" pitchFamily="18" charset="0"/>
            </a:endParaRPr>
          </a:p>
        </p:txBody>
      </p:sp>
      <p:grpSp>
        <p:nvGrpSpPr>
          <p:cNvPr id="45" name="Canvas 1">
            <a:extLst>
              <a:ext uri="{FF2B5EF4-FFF2-40B4-BE49-F238E27FC236}">
                <a16:creationId xmlns:a16="http://schemas.microsoft.com/office/drawing/2014/main" id="{C57CD0E0-59B1-4D3A-B042-7B64578CAC56}"/>
              </a:ext>
            </a:extLst>
          </p:cNvPr>
          <p:cNvGrpSpPr/>
          <p:nvPr/>
        </p:nvGrpSpPr>
        <p:grpSpPr>
          <a:xfrm>
            <a:off x="2944474" y="920503"/>
            <a:ext cx="6303052" cy="5016993"/>
            <a:chOff x="0" y="0"/>
            <a:chExt cx="7202805" cy="6627495"/>
          </a:xfrm>
        </p:grpSpPr>
        <p:sp>
          <p:nvSpPr>
            <p:cNvPr id="46" name="Rectangle 45">
              <a:extLst>
                <a:ext uri="{FF2B5EF4-FFF2-40B4-BE49-F238E27FC236}">
                  <a16:creationId xmlns:a16="http://schemas.microsoft.com/office/drawing/2014/main" id="{1CBCD225-C75E-450D-899D-FC7DAF7C6651}"/>
                </a:ext>
              </a:extLst>
            </p:cNvPr>
            <p:cNvSpPr/>
            <p:nvPr/>
          </p:nvSpPr>
          <p:spPr>
            <a:xfrm>
              <a:off x="0" y="0"/>
              <a:ext cx="7202805" cy="6627495"/>
            </a:xfrm>
            <a:prstGeom prst="rect">
              <a:avLst/>
            </a:prstGeom>
            <a:noFill/>
          </p:spPr>
        </p:sp>
        <p:cxnSp>
          <p:nvCxnSpPr>
            <p:cNvPr id="47" name="Elbow Connector 2">
              <a:extLst>
                <a:ext uri="{FF2B5EF4-FFF2-40B4-BE49-F238E27FC236}">
                  <a16:creationId xmlns:a16="http://schemas.microsoft.com/office/drawing/2014/main" id="{34BE88BB-33B2-41EA-9C00-FEF02866711B}"/>
                </a:ext>
              </a:extLst>
            </p:cNvPr>
            <p:cNvCxnSpPr>
              <a:stCxn id="49" idx="1"/>
              <a:endCxn id="50" idx="1"/>
            </p:cNvCxnSpPr>
            <p:nvPr/>
          </p:nvCxnSpPr>
          <p:spPr>
            <a:xfrm rot="10800000" flipH="1" flipV="1">
              <a:off x="2670659" y="3421340"/>
              <a:ext cx="327519" cy="1367523"/>
            </a:xfrm>
            <a:prstGeom prst="bentConnector3">
              <a:avLst>
                <a:gd name="adj1" fmla="val -69797"/>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4980BC8-891A-4505-8077-57B531270728}"/>
                </a:ext>
              </a:extLst>
            </p:cNvPr>
            <p:cNvCxnSpPr>
              <a:cxnSpLocks/>
              <a:stCxn id="50" idx="2"/>
              <a:endCxn id="53" idx="0"/>
            </p:cNvCxnSpPr>
            <p:nvPr/>
          </p:nvCxnSpPr>
          <p:spPr>
            <a:xfrm>
              <a:off x="3518927" y="5158036"/>
              <a:ext cx="33060" cy="571064"/>
            </a:xfrm>
            <a:prstGeom prst="line">
              <a:avLst/>
            </a:prstGeom>
          </p:spPr>
          <p:style>
            <a:lnRef idx="1">
              <a:schemeClr val="accent1"/>
            </a:lnRef>
            <a:fillRef idx="0">
              <a:schemeClr val="accent1"/>
            </a:fillRef>
            <a:effectRef idx="0">
              <a:schemeClr val="accent1"/>
            </a:effectRef>
            <a:fontRef idx="minor">
              <a:schemeClr val="tx1"/>
            </a:fontRef>
          </p:style>
        </p:cxnSp>
        <p:sp>
          <p:nvSpPr>
            <p:cNvPr id="49" name="Flowchart: Alternate Process 48">
              <a:extLst>
                <a:ext uri="{FF2B5EF4-FFF2-40B4-BE49-F238E27FC236}">
                  <a16:creationId xmlns:a16="http://schemas.microsoft.com/office/drawing/2014/main" id="{0C819C37-DAAC-4714-9EE5-06C1B6E7C260}"/>
                </a:ext>
              </a:extLst>
            </p:cNvPr>
            <p:cNvSpPr>
              <a:spLocks noChangeArrowheads="1"/>
            </p:cNvSpPr>
            <p:nvPr/>
          </p:nvSpPr>
          <p:spPr bwMode="auto">
            <a:xfrm>
              <a:off x="2670660" y="3034791"/>
              <a:ext cx="1673708" cy="773100"/>
            </a:xfrm>
            <a:prstGeom prst="flowChartAlternateProcess">
              <a:avLst/>
            </a:prstGeom>
            <a:solidFill>
              <a:schemeClr val="accent3">
                <a:lumMod val="60000"/>
                <a:lumOff val="40000"/>
              </a:schemeClr>
            </a:solidFill>
            <a:ln>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ctr" anchorCtr="0" upright="1">
              <a:noAutofit/>
            </a:bodyPr>
            <a:lstStyle/>
            <a:p>
              <a:pPr marL="0" marR="0" algn="ctr">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Parent Entity</a:t>
              </a:r>
              <a:endParaRPr lang="en-US" sz="1200">
                <a:effectLst/>
                <a:ea typeface="Times New Roman" panose="02020603050405020304" pitchFamily="18" charset="0"/>
                <a:cs typeface="Times New Roman" panose="02020603050405020304" pitchFamily="18" charset="0"/>
              </a:endParaRPr>
            </a:p>
          </p:txBody>
        </p:sp>
        <p:sp>
          <p:nvSpPr>
            <p:cNvPr id="50" name="Flowchart: Alternate Process 49">
              <a:extLst>
                <a:ext uri="{FF2B5EF4-FFF2-40B4-BE49-F238E27FC236}">
                  <a16:creationId xmlns:a16="http://schemas.microsoft.com/office/drawing/2014/main" id="{777F0DA6-DCA9-408B-A517-8578F801A59B}"/>
                </a:ext>
              </a:extLst>
            </p:cNvPr>
            <p:cNvSpPr>
              <a:spLocks noChangeArrowheads="1"/>
            </p:cNvSpPr>
            <p:nvPr/>
          </p:nvSpPr>
          <p:spPr bwMode="auto">
            <a:xfrm>
              <a:off x="2998179" y="4419693"/>
              <a:ext cx="1041496" cy="738342"/>
            </a:xfrm>
            <a:prstGeom prst="flowChartAlternateProcess">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ctr" anchorCtr="0" upright="1">
              <a:noAutofit/>
            </a:bodyPr>
            <a:lstStyle/>
            <a:p>
              <a:pPr marL="0" marR="0" algn="ctr">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Subsidiary</a:t>
              </a:r>
              <a:endParaRPr lang="en-US" sz="120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ea typeface="Times New Roman" panose="02020603050405020304" pitchFamily="18" charset="0"/>
                <a:cs typeface="Times New Roman" panose="02020603050405020304" pitchFamily="18" charset="0"/>
              </a:endParaRPr>
            </a:p>
          </p:txBody>
        </p:sp>
        <p:sp>
          <p:nvSpPr>
            <p:cNvPr id="51" name="Flowchart: Alternate Process 50">
              <a:extLst>
                <a:ext uri="{FF2B5EF4-FFF2-40B4-BE49-F238E27FC236}">
                  <a16:creationId xmlns:a16="http://schemas.microsoft.com/office/drawing/2014/main" id="{A061EF96-157B-4A3A-B4FA-B53C859BAE0D}"/>
                </a:ext>
              </a:extLst>
            </p:cNvPr>
            <p:cNvSpPr>
              <a:spLocks noChangeArrowheads="1"/>
            </p:cNvSpPr>
            <p:nvPr/>
          </p:nvSpPr>
          <p:spPr bwMode="auto">
            <a:xfrm>
              <a:off x="4739983" y="1469781"/>
              <a:ext cx="1102437" cy="706839"/>
            </a:xfrm>
            <a:prstGeom prst="flowChartAlternateProcess">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ctr" anchorCtr="0" upright="1">
              <a:noAutofit/>
            </a:bodyPr>
            <a:lstStyle/>
            <a:p>
              <a:pPr marL="0" marR="0" algn="ctr">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Class B EB-5 Investor</a:t>
              </a:r>
              <a:endParaRPr lang="en-US" sz="1200">
                <a:effectLst/>
                <a:ea typeface="Times New Roman" panose="02020603050405020304" pitchFamily="18" charset="0"/>
                <a:cs typeface="Times New Roman" panose="02020603050405020304" pitchFamily="18" charset="0"/>
              </a:endParaRPr>
            </a:p>
          </p:txBody>
        </p:sp>
        <p:sp>
          <p:nvSpPr>
            <p:cNvPr id="52" name="Text Box 36">
              <a:extLst>
                <a:ext uri="{FF2B5EF4-FFF2-40B4-BE49-F238E27FC236}">
                  <a16:creationId xmlns:a16="http://schemas.microsoft.com/office/drawing/2014/main" id="{A755BB46-EE43-4EC9-8A7F-EAA8FDA3BD83}"/>
                </a:ext>
              </a:extLst>
            </p:cNvPr>
            <p:cNvSpPr txBox="1">
              <a:spLocks noChangeArrowheads="1"/>
            </p:cNvSpPr>
            <p:nvPr/>
          </p:nvSpPr>
          <p:spPr bwMode="auto">
            <a:xfrm>
              <a:off x="3288890" y="5302203"/>
              <a:ext cx="530235" cy="216535"/>
            </a:xfrm>
            <a:prstGeom prst="rect">
              <a:avLst/>
            </a:prstGeom>
            <a:solidFill>
              <a:srgbClr val="FFFFFF"/>
            </a:solidFill>
            <a:ln>
              <a:noFill/>
            </a:ln>
            <a:extLst>
              <a:ext uri="{91240B29-F687-4F45-9708-019B960494DF}">
                <a14:hiddenLine xmlns:a14="http://schemas.microsoft.com/office/drawing/2010/main" w="9525">
                  <a:solidFill>
                    <a:schemeClr val="bg1">
                      <a:lumMod val="85000"/>
                      <a:lumOff val="0"/>
                    </a:schemeClr>
                  </a:solidFill>
                  <a:miter lim="800000"/>
                  <a:headEnd/>
                  <a:tailEnd/>
                </a14:hiddenLine>
              </a:ext>
            </a:extLst>
          </p:spPr>
          <p:txBody>
            <a:bodyPr rot="0" vert="horz" wrap="square" lIns="91440" tIns="45720" rIns="91440" bIns="45720" anchor="t" anchorCtr="0" upright="1">
              <a:noAutofit/>
            </a:bodyPr>
            <a:lstStyle/>
            <a:p>
              <a:pPr marL="0" marR="0" algn="ctr">
                <a:lnSpc>
                  <a:spcPct val="150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3" name="Oval 52">
              <a:extLst>
                <a:ext uri="{FF2B5EF4-FFF2-40B4-BE49-F238E27FC236}">
                  <a16:creationId xmlns:a16="http://schemas.microsoft.com/office/drawing/2014/main" id="{144B09C2-1CE1-4186-8D2F-D241A96E100D}"/>
                </a:ext>
              </a:extLst>
            </p:cNvPr>
            <p:cNvSpPr>
              <a:spLocks noChangeArrowheads="1"/>
            </p:cNvSpPr>
            <p:nvPr/>
          </p:nvSpPr>
          <p:spPr bwMode="auto">
            <a:xfrm>
              <a:off x="2893027" y="5729100"/>
              <a:ext cx="1317917" cy="848700"/>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ctr" anchorCtr="0" upright="1">
              <a:noAutofit/>
            </a:bodyPr>
            <a:lstStyle/>
            <a:p>
              <a:pPr marL="0" marR="0" algn="ctr">
                <a:spcBef>
                  <a:spcPts val="0"/>
                </a:spcBef>
                <a:spcAft>
                  <a:spcPts val="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Restaurant</a:t>
              </a:r>
              <a:endParaRPr lang="en-US" sz="120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ea typeface="Times New Roman" panose="02020603050405020304" pitchFamily="18" charset="0"/>
                <a:cs typeface="Times New Roman" panose="02020603050405020304" pitchFamily="18" charset="0"/>
              </a:endParaRPr>
            </a:p>
          </p:txBody>
        </p:sp>
        <p:sp>
          <p:nvSpPr>
            <p:cNvPr id="54" name="Flowchart: Alternate Process 53">
              <a:extLst>
                <a:ext uri="{FF2B5EF4-FFF2-40B4-BE49-F238E27FC236}">
                  <a16:creationId xmlns:a16="http://schemas.microsoft.com/office/drawing/2014/main" id="{C25E566E-8863-4123-93A6-497FD43C16D4}"/>
                </a:ext>
              </a:extLst>
            </p:cNvPr>
            <p:cNvSpPr>
              <a:spLocks noChangeArrowheads="1"/>
            </p:cNvSpPr>
            <p:nvPr/>
          </p:nvSpPr>
          <p:spPr bwMode="auto">
            <a:xfrm>
              <a:off x="410006" y="2713640"/>
              <a:ext cx="1238864" cy="601797"/>
            </a:xfrm>
            <a:prstGeom prst="flowChartAlternateProcess">
              <a:avLst/>
            </a:prstGeom>
            <a:solidFill>
              <a:schemeClr val="accent1">
                <a:lumMod val="60000"/>
                <a:lumOff val="40000"/>
              </a:schemeClr>
            </a:solidFill>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ctr" anchorCtr="0" upright="1">
              <a:noAutofit/>
            </a:bodyPr>
            <a:lstStyle/>
            <a:p>
              <a:pPr marL="0" marR="0" algn="ctr">
                <a:spcBef>
                  <a:spcPts val="0"/>
                </a:spcBef>
                <a:spcAft>
                  <a:spcPts val="0"/>
                </a:spcAft>
              </a:pPr>
              <a:r>
                <a:rPr lang="en-US" sz="1000" b="1">
                  <a:effectLst/>
                  <a:latin typeface="Times New Roman" panose="02020603050405020304" pitchFamily="18" charset="0"/>
                  <a:ea typeface="Times New Roman" panose="02020603050405020304" pitchFamily="18" charset="0"/>
                  <a:cs typeface="Times New Roman" panose="02020603050405020304" pitchFamily="18" charset="0"/>
                </a:rPr>
                <a:t>Manager Entity</a:t>
              </a:r>
              <a:endParaRPr lang="en-US" sz="1200">
                <a:effectLst/>
                <a:ea typeface="Times New Roman" panose="02020603050405020304" pitchFamily="18"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28A22FEB-693F-4F8E-B523-ADCB7E140225}"/>
                </a:ext>
              </a:extLst>
            </p:cNvPr>
            <p:cNvCxnSpPr/>
            <p:nvPr/>
          </p:nvCxnSpPr>
          <p:spPr>
            <a:xfrm flipH="1" flipV="1">
              <a:off x="1634121" y="2993853"/>
              <a:ext cx="1055985" cy="168201"/>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 Box 36">
              <a:extLst>
                <a:ext uri="{FF2B5EF4-FFF2-40B4-BE49-F238E27FC236}">
                  <a16:creationId xmlns:a16="http://schemas.microsoft.com/office/drawing/2014/main" id="{C0552B4C-1B37-4823-9FB9-2EFC3D6E7A16}"/>
                </a:ext>
              </a:extLst>
            </p:cNvPr>
            <p:cNvSpPr txBox="1">
              <a:spLocks noChangeArrowheads="1"/>
            </p:cNvSpPr>
            <p:nvPr/>
          </p:nvSpPr>
          <p:spPr bwMode="auto">
            <a:xfrm>
              <a:off x="2064044" y="3881624"/>
              <a:ext cx="762635" cy="441325"/>
            </a:xfrm>
            <a:prstGeom prst="rect">
              <a:avLst/>
            </a:prstGeom>
            <a:solidFill>
              <a:srgbClr val="FFFFFF"/>
            </a:solidFill>
            <a:ln>
              <a:noFill/>
            </a:ln>
            <a:extLst>
              <a:ext uri="{91240B29-F687-4F45-9708-019B960494DF}">
                <a14:hiddenLine xmlns:a14="http://schemas.microsoft.com/office/drawing/2010/main" w="9525">
                  <a:solidFill>
                    <a:schemeClr val="bg1">
                      <a:lumMod val="85000"/>
                      <a:lumOff val="0"/>
                    </a:schemeClr>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$500,000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Loan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57" name="Straight Connector 56">
              <a:extLst>
                <a:ext uri="{FF2B5EF4-FFF2-40B4-BE49-F238E27FC236}">
                  <a16:creationId xmlns:a16="http://schemas.microsoft.com/office/drawing/2014/main" id="{BCBC1BF3-584A-48B9-8EA8-8FADFEF9BCF9}"/>
                </a:ext>
              </a:extLst>
            </p:cNvPr>
            <p:cNvCxnSpPr>
              <a:stCxn id="49" idx="2"/>
              <a:endCxn id="50" idx="0"/>
            </p:cNvCxnSpPr>
            <p:nvPr/>
          </p:nvCxnSpPr>
          <p:spPr>
            <a:xfrm>
              <a:off x="3507514" y="3807891"/>
              <a:ext cx="11413" cy="611802"/>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 Box 36">
              <a:extLst>
                <a:ext uri="{FF2B5EF4-FFF2-40B4-BE49-F238E27FC236}">
                  <a16:creationId xmlns:a16="http://schemas.microsoft.com/office/drawing/2014/main" id="{75B8B53C-682B-4665-9777-1433149DF332}"/>
                </a:ext>
              </a:extLst>
            </p:cNvPr>
            <p:cNvSpPr txBox="1">
              <a:spLocks noChangeArrowheads="1"/>
            </p:cNvSpPr>
            <p:nvPr/>
          </p:nvSpPr>
          <p:spPr bwMode="auto">
            <a:xfrm>
              <a:off x="3330028" y="3988093"/>
              <a:ext cx="416967" cy="197511"/>
            </a:xfrm>
            <a:prstGeom prst="rect">
              <a:avLst/>
            </a:prstGeom>
            <a:solidFill>
              <a:srgbClr val="FFFFFF"/>
            </a:solidFill>
            <a:ln>
              <a:noFill/>
            </a:ln>
            <a:extLst>
              <a:ext uri="{91240B29-F687-4F45-9708-019B960494DF}">
                <a14:hiddenLine xmlns:a14="http://schemas.microsoft.com/office/drawing/2010/main" w="9525">
                  <a:solidFill>
                    <a:schemeClr val="bg1">
                      <a:lumMod val="85000"/>
                      <a:lumOff val="0"/>
                    </a:schemeClr>
                  </a:solidFill>
                  <a:miter lim="800000"/>
                  <a:headEnd/>
                  <a:tailEnd/>
                </a14:hiddenLine>
              </a:ext>
            </a:extLst>
          </p:spPr>
          <p:txBody>
            <a:bodyPr rot="0" vert="horz" wrap="square" lIns="91440" tIns="45720" rIns="91440" bIns="45720" anchor="t" anchorCtr="0" upright="1">
              <a:noAutofit/>
            </a:bodyPr>
            <a:lstStyle/>
            <a:p>
              <a:pPr marL="0" marR="0" algn="r">
                <a:lnSpc>
                  <a:spcPct val="150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9" name="Flowchart: Alternate Process 58">
              <a:extLst>
                <a:ext uri="{FF2B5EF4-FFF2-40B4-BE49-F238E27FC236}">
                  <a16:creationId xmlns:a16="http://schemas.microsoft.com/office/drawing/2014/main" id="{A4C5DAE4-D290-43ED-984D-D60F51D95CC4}"/>
                </a:ext>
              </a:extLst>
            </p:cNvPr>
            <p:cNvSpPr>
              <a:spLocks noChangeArrowheads="1"/>
            </p:cNvSpPr>
            <p:nvPr/>
          </p:nvSpPr>
          <p:spPr bwMode="auto">
            <a:xfrm>
              <a:off x="1093794" y="1456679"/>
              <a:ext cx="1006475" cy="706755"/>
            </a:xfrm>
            <a:prstGeom prst="flowChartAlternateProcess">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ctr" anchorCtr="0" upright="1">
              <a:noAutofit/>
            </a:bodyPr>
            <a:lstStyle/>
            <a:p>
              <a:pPr marL="0" marR="0" algn="ctr">
                <a:spcBef>
                  <a:spcPts val="0"/>
                </a:spcBef>
                <a:spcAft>
                  <a:spcPts val="0"/>
                </a:spcAft>
              </a:pPr>
              <a:r>
                <a:rPr lang="en-US" sz="900" b="1">
                  <a:effectLst/>
                  <a:ea typeface="Times New Roman" panose="02020603050405020304" pitchFamily="18" charset="0"/>
                  <a:cs typeface="Times New Roman" panose="02020603050405020304" pitchFamily="18" charset="0"/>
                </a:rPr>
                <a:t> </a:t>
              </a:r>
              <a:endParaRPr lang="en-US" sz="120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000" b="1">
                  <a:effectLst/>
                  <a:ea typeface="Times New Roman" panose="02020603050405020304" pitchFamily="18" charset="0"/>
                  <a:cs typeface="Times New Roman" panose="02020603050405020304" pitchFamily="18" charset="0"/>
                </a:rPr>
                <a:t>Class A Member 1</a:t>
              </a:r>
              <a:endParaRPr lang="en-US" sz="120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a:effectLst/>
                  <a:ea typeface="Times New Roman" panose="02020603050405020304" pitchFamily="18" charset="0"/>
                  <a:cs typeface="Times New Roman" panose="02020603050405020304" pitchFamily="18" charset="0"/>
                </a:rPr>
                <a:t> </a:t>
              </a:r>
            </a:p>
          </p:txBody>
        </p:sp>
        <p:sp>
          <p:nvSpPr>
            <p:cNvPr id="60" name="Flowchart: Alternate Process 59">
              <a:extLst>
                <a:ext uri="{FF2B5EF4-FFF2-40B4-BE49-F238E27FC236}">
                  <a16:creationId xmlns:a16="http://schemas.microsoft.com/office/drawing/2014/main" id="{1E274E1C-360F-4499-9EC0-8995CA9FE68D}"/>
                </a:ext>
              </a:extLst>
            </p:cNvPr>
            <p:cNvSpPr>
              <a:spLocks noChangeArrowheads="1"/>
            </p:cNvSpPr>
            <p:nvPr/>
          </p:nvSpPr>
          <p:spPr bwMode="auto">
            <a:xfrm>
              <a:off x="3537968" y="1469781"/>
              <a:ext cx="1006475" cy="706120"/>
            </a:xfrm>
            <a:prstGeom prst="flowChartAlternateProcess">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ctr" anchorCtr="0" upright="1">
              <a:noAutofit/>
            </a:bodyPr>
            <a:lstStyle/>
            <a:p>
              <a:pPr marL="0" marR="0" algn="ctr">
                <a:spcBef>
                  <a:spcPts val="0"/>
                </a:spcBef>
                <a:spcAft>
                  <a:spcPts val="0"/>
                </a:spcAft>
              </a:pPr>
              <a:r>
                <a:rPr lang="en-US" sz="1000" b="1">
                  <a:effectLst/>
                  <a:ea typeface="Times New Roman" panose="02020603050405020304" pitchFamily="18" charset="0"/>
                  <a:cs typeface="Times New Roman" panose="02020603050405020304" pitchFamily="18" charset="0"/>
                </a:rPr>
                <a:t>Class A Member 3</a:t>
              </a:r>
              <a:endParaRPr lang="en-US" sz="1200">
                <a:effectLst/>
                <a:ea typeface="Times New Roman" panose="02020603050405020304" pitchFamily="18" charset="0"/>
                <a:cs typeface="Times New Roman" panose="02020603050405020304" pitchFamily="18" charset="0"/>
              </a:endParaRPr>
            </a:p>
          </p:txBody>
        </p:sp>
        <p:sp>
          <p:nvSpPr>
            <p:cNvPr id="61" name="Flowchart: Alternate Process 60">
              <a:extLst>
                <a:ext uri="{FF2B5EF4-FFF2-40B4-BE49-F238E27FC236}">
                  <a16:creationId xmlns:a16="http://schemas.microsoft.com/office/drawing/2014/main" id="{004C0393-86B9-420B-8AC0-EA40F9D43283}"/>
                </a:ext>
              </a:extLst>
            </p:cNvPr>
            <p:cNvSpPr>
              <a:spLocks noChangeArrowheads="1"/>
            </p:cNvSpPr>
            <p:nvPr/>
          </p:nvSpPr>
          <p:spPr bwMode="auto">
            <a:xfrm>
              <a:off x="2259565" y="1452083"/>
              <a:ext cx="1006475" cy="706120"/>
            </a:xfrm>
            <a:prstGeom prst="flowChartAlternateProcess">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ctr" anchorCtr="0" upright="1">
              <a:noAutofit/>
            </a:bodyPr>
            <a:lstStyle/>
            <a:p>
              <a:pPr marL="0" marR="0" algn="ctr">
                <a:spcBef>
                  <a:spcPts val="0"/>
                </a:spcBef>
                <a:spcAft>
                  <a:spcPts val="0"/>
                </a:spcAft>
              </a:pPr>
              <a:r>
                <a:rPr lang="en-US" sz="1000" b="1">
                  <a:effectLst/>
                  <a:ea typeface="Times New Roman" panose="02020603050405020304" pitchFamily="18" charset="0"/>
                  <a:cs typeface="Times New Roman" panose="02020603050405020304" pitchFamily="18" charset="0"/>
                </a:rPr>
                <a:t>Class A Member 2</a:t>
              </a:r>
              <a:endParaRPr lang="en-US" sz="1200">
                <a:effectLst/>
                <a:ea typeface="Times New Roman" panose="02020603050405020304" pitchFamily="18" charset="0"/>
                <a:cs typeface="Times New Roman" panose="02020603050405020304" pitchFamily="18" charset="0"/>
              </a:endParaRPr>
            </a:p>
          </p:txBody>
        </p:sp>
        <p:cxnSp>
          <p:nvCxnSpPr>
            <p:cNvPr id="62" name="Straight Connector 61">
              <a:extLst>
                <a:ext uri="{FF2B5EF4-FFF2-40B4-BE49-F238E27FC236}">
                  <a16:creationId xmlns:a16="http://schemas.microsoft.com/office/drawing/2014/main" id="{AB3606F4-CC1E-43DA-9BF2-A3D480E1645B}"/>
                </a:ext>
              </a:extLst>
            </p:cNvPr>
            <p:cNvCxnSpPr>
              <a:stCxn id="49" idx="0"/>
              <a:endCxn id="51" idx="2"/>
            </p:cNvCxnSpPr>
            <p:nvPr/>
          </p:nvCxnSpPr>
          <p:spPr>
            <a:xfrm flipV="1">
              <a:off x="3507514" y="2176620"/>
              <a:ext cx="1783688" cy="858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DF3C794-B265-4269-818D-85B469B929EA}"/>
                </a:ext>
              </a:extLst>
            </p:cNvPr>
            <p:cNvCxnSpPr>
              <a:stCxn id="49" idx="0"/>
              <a:endCxn id="59" idx="2"/>
            </p:cNvCxnSpPr>
            <p:nvPr/>
          </p:nvCxnSpPr>
          <p:spPr>
            <a:xfrm flipH="1" flipV="1">
              <a:off x="1597032" y="2163434"/>
              <a:ext cx="1910482" cy="871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A534BE0-354F-4D56-AC40-BEE24A078005}"/>
                </a:ext>
              </a:extLst>
            </p:cNvPr>
            <p:cNvCxnSpPr>
              <a:stCxn id="49" idx="0"/>
              <a:endCxn id="61" idx="2"/>
            </p:cNvCxnSpPr>
            <p:nvPr/>
          </p:nvCxnSpPr>
          <p:spPr>
            <a:xfrm flipH="1" flipV="1">
              <a:off x="2762803" y="2158203"/>
              <a:ext cx="744711" cy="876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D64E6CE-A152-480F-ADBE-47E8C1C62386}"/>
                </a:ext>
              </a:extLst>
            </p:cNvPr>
            <p:cNvCxnSpPr>
              <a:stCxn id="49" idx="0"/>
              <a:endCxn id="60" idx="2"/>
            </p:cNvCxnSpPr>
            <p:nvPr/>
          </p:nvCxnSpPr>
          <p:spPr>
            <a:xfrm flipV="1">
              <a:off x="3507514" y="2175901"/>
              <a:ext cx="533692" cy="858890"/>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 Box 36">
              <a:extLst>
                <a:ext uri="{FF2B5EF4-FFF2-40B4-BE49-F238E27FC236}">
                  <a16:creationId xmlns:a16="http://schemas.microsoft.com/office/drawing/2014/main" id="{A4985D46-2EC2-4CDD-99A9-645538AFBD6B}"/>
                </a:ext>
              </a:extLst>
            </p:cNvPr>
            <p:cNvSpPr txBox="1">
              <a:spLocks noChangeArrowheads="1"/>
            </p:cNvSpPr>
            <p:nvPr/>
          </p:nvSpPr>
          <p:spPr bwMode="auto">
            <a:xfrm>
              <a:off x="1996113" y="2371742"/>
              <a:ext cx="416560" cy="197485"/>
            </a:xfrm>
            <a:prstGeom prst="rect">
              <a:avLst/>
            </a:prstGeom>
            <a:solidFill>
              <a:srgbClr val="FFFFFF"/>
            </a:solidFill>
            <a:ln>
              <a:noFill/>
            </a:ln>
            <a:extLst>
              <a:ext uri="{91240B29-F687-4F45-9708-019B960494DF}">
                <a14:hiddenLine xmlns:a14="http://schemas.microsoft.com/office/drawing/2010/main" w="9525">
                  <a:solidFill>
                    <a:schemeClr val="bg1">
                      <a:lumMod val="85000"/>
                      <a:lumOff val="0"/>
                    </a:schemeClr>
                  </a:solidFill>
                  <a:miter lim="800000"/>
                  <a:headEnd/>
                  <a:tailEnd/>
                </a14:hiddenLine>
              </a:ext>
            </a:extLst>
          </p:spPr>
          <p:txBody>
            <a:bodyPr rot="0" vert="horz" wrap="square" lIns="91440" tIns="45720" rIns="91440" bIns="45720" anchor="t" anchorCtr="0" upright="1">
              <a:noAutofit/>
            </a:bodyPr>
            <a:lstStyle/>
            <a:p>
              <a:pPr marL="0" marR="0" algn="r">
                <a:lnSpc>
                  <a:spcPct val="150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7" name="Text Box 36">
              <a:extLst>
                <a:ext uri="{FF2B5EF4-FFF2-40B4-BE49-F238E27FC236}">
                  <a16:creationId xmlns:a16="http://schemas.microsoft.com/office/drawing/2014/main" id="{3FE8C1D5-8C1F-4F1D-AE53-A5AA66F556C4}"/>
                </a:ext>
              </a:extLst>
            </p:cNvPr>
            <p:cNvSpPr txBox="1">
              <a:spLocks noChangeArrowheads="1"/>
            </p:cNvSpPr>
            <p:nvPr/>
          </p:nvSpPr>
          <p:spPr bwMode="auto">
            <a:xfrm>
              <a:off x="2849480" y="2408898"/>
              <a:ext cx="416560" cy="197485"/>
            </a:xfrm>
            <a:prstGeom prst="rect">
              <a:avLst/>
            </a:prstGeom>
            <a:solidFill>
              <a:srgbClr val="FFFFFF"/>
            </a:solidFill>
            <a:ln>
              <a:noFill/>
            </a:ln>
            <a:extLst>
              <a:ext uri="{91240B29-F687-4F45-9708-019B960494DF}">
                <a14:hiddenLine xmlns:a14="http://schemas.microsoft.com/office/drawing/2010/main" w="9525">
                  <a:solidFill>
                    <a:schemeClr val="bg1">
                      <a:lumMod val="85000"/>
                      <a:lumOff val="0"/>
                    </a:schemeClr>
                  </a:solidFill>
                  <a:miter lim="800000"/>
                  <a:headEnd/>
                  <a:tailEnd/>
                </a14:hiddenLine>
              </a:ext>
            </a:extLst>
          </p:spPr>
          <p:txBody>
            <a:bodyPr rot="0" vert="horz" wrap="square" lIns="91440" tIns="45720" rIns="91440" bIns="45720" anchor="t" anchorCtr="0" upright="1">
              <a:noAutofit/>
            </a:bodyPr>
            <a:lstStyle/>
            <a:p>
              <a:pPr marL="0" marR="0" algn="r">
                <a:lnSpc>
                  <a:spcPct val="150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8" name="Text Box 36">
              <a:extLst>
                <a:ext uri="{FF2B5EF4-FFF2-40B4-BE49-F238E27FC236}">
                  <a16:creationId xmlns:a16="http://schemas.microsoft.com/office/drawing/2014/main" id="{43256BC8-20ED-4051-A8AE-BEB04E05FA94}"/>
                </a:ext>
              </a:extLst>
            </p:cNvPr>
            <p:cNvSpPr txBox="1">
              <a:spLocks noChangeArrowheads="1"/>
            </p:cNvSpPr>
            <p:nvPr/>
          </p:nvSpPr>
          <p:spPr bwMode="auto">
            <a:xfrm>
              <a:off x="3648044" y="2386369"/>
              <a:ext cx="416560" cy="197485"/>
            </a:xfrm>
            <a:prstGeom prst="rect">
              <a:avLst/>
            </a:prstGeom>
            <a:solidFill>
              <a:srgbClr val="FFFFFF"/>
            </a:solidFill>
            <a:ln>
              <a:noFill/>
            </a:ln>
            <a:extLst>
              <a:ext uri="{91240B29-F687-4F45-9708-019B960494DF}">
                <a14:hiddenLine xmlns:a14="http://schemas.microsoft.com/office/drawing/2010/main" w="9525">
                  <a:solidFill>
                    <a:schemeClr val="bg1">
                      <a:lumMod val="85000"/>
                      <a:lumOff val="0"/>
                    </a:schemeClr>
                  </a:solidFill>
                  <a:miter lim="800000"/>
                  <a:headEnd/>
                  <a:tailEnd/>
                </a14:hiddenLine>
              </a:ext>
            </a:extLst>
          </p:spPr>
          <p:txBody>
            <a:bodyPr rot="0" vert="horz" wrap="square" lIns="91440" tIns="45720" rIns="91440" bIns="45720" anchor="t" anchorCtr="0" upright="1">
              <a:noAutofit/>
            </a:bodyPr>
            <a:lstStyle/>
            <a:p>
              <a:pPr marL="0" marR="0" algn="r">
                <a:lnSpc>
                  <a:spcPct val="150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9" name="Text Box 36">
              <a:extLst>
                <a:ext uri="{FF2B5EF4-FFF2-40B4-BE49-F238E27FC236}">
                  <a16:creationId xmlns:a16="http://schemas.microsoft.com/office/drawing/2014/main" id="{24D00996-63FC-43A5-B66C-BBD61C0A6807}"/>
                </a:ext>
              </a:extLst>
            </p:cNvPr>
            <p:cNvSpPr txBox="1">
              <a:spLocks noChangeArrowheads="1"/>
            </p:cNvSpPr>
            <p:nvPr/>
          </p:nvSpPr>
          <p:spPr bwMode="auto">
            <a:xfrm>
              <a:off x="4470683" y="2371159"/>
              <a:ext cx="416560" cy="197485"/>
            </a:xfrm>
            <a:prstGeom prst="rect">
              <a:avLst/>
            </a:prstGeom>
            <a:solidFill>
              <a:srgbClr val="FFFFFF"/>
            </a:solidFill>
            <a:ln>
              <a:noFill/>
            </a:ln>
            <a:extLst>
              <a:ext uri="{91240B29-F687-4F45-9708-019B960494DF}">
                <a14:hiddenLine xmlns:a14="http://schemas.microsoft.com/office/drawing/2010/main" w="9525">
                  <a:solidFill>
                    <a:schemeClr val="bg1">
                      <a:lumMod val="85000"/>
                      <a:lumOff val="0"/>
                    </a:schemeClr>
                  </a:solidFill>
                  <a:miter lim="800000"/>
                  <a:headEnd/>
                  <a:tailEnd/>
                </a14:hiddenLine>
              </a:ext>
            </a:extLst>
          </p:spPr>
          <p:txBody>
            <a:bodyPr rot="0" vert="horz" wrap="square" lIns="91440" tIns="45720" rIns="91440" bIns="45720" anchor="t" anchorCtr="0" upright="1">
              <a:noAutofit/>
            </a:bodyPr>
            <a:lstStyle/>
            <a:p>
              <a:pPr marL="0" marR="0" algn="r">
                <a:lnSpc>
                  <a:spcPct val="150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70" name="Elbow Connector 2">
              <a:extLst>
                <a:ext uri="{FF2B5EF4-FFF2-40B4-BE49-F238E27FC236}">
                  <a16:creationId xmlns:a16="http://schemas.microsoft.com/office/drawing/2014/main" id="{245FDB9E-8D3A-4436-B8DE-BAD1C245C96C}"/>
                </a:ext>
              </a:extLst>
            </p:cNvPr>
            <p:cNvCxnSpPr/>
            <p:nvPr/>
          </p:nvCxnSpPr>
          <p:spPr>
            <a:xfrm rot="5400000">
              <a:off x="4238729" y="2321356"/>
              <a:ext cx="1221085" cy="967493"/>
            </a:xfrm>
            <a:prstGeom prst="bentConnector3">
              <a:avLst>
                <a:gd name="adj1" fmla="val 98796"/>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Text Box 36">
              <a:extLst>
                <a:ext uri="{FF2B5EF4-FFF2-40B4-BE49-F238E27FC236}">
                  <a16:creationId xmlns:a16="http://schemas.microsoft.com/office/drawing/2014/main" id="{912BFA67-623D-4146-A8CE-7DD5CDF7A4EA}"/>
                </a:ext>
              </a:extLst>
            </p:cNvPr>
            <p:cNvSpPr txBox="1">
              <a:spLocks noChangeArrowheads="1"/>
            </p:cNvSpPr>
            <p:nvPr/>
          </p:nvSpPr>
          <p:spPr bwMode="auto">
            <a:xfrm>
              <a:off x="4915300" y="2554158"/>
              <a:ext cx="1081548" cy="539815"/>
            </a:xfrm>
            <a:prstGeom prst="rect">
              <a:avLst/>
            </a:prstGeom>
            <a:solidFill>
              <a:srgbClr val="FFFFFF"/>
            </a:solidFill>
            <a:ln>
              <a:noFill/>
            </a:ln>
            <a:extLst>
              <a:ext uri="{91240B29-F687-4F45-9708-019B960494DF}">
                <a14:hiddenLine xmlns:a14="http://schemas.microsoft.com/office/drawing/2010/main" w="9525">
                  <a:solidFill>
                    <a:schemeClr val="bg1">
                      <a:lumMod val="85000"/>
                      <a:lumOff val="0"/>
                    </a:schemeClr>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$500,000 Capital Contribution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89596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70D3CA00-3A87-9749-9F1C-4933AC2D1C9C}"/>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331BE66-367B-0949-B768-65561BAF679A}"/>
              </a:ext>
            </a:extLst>
          </p:cNvPr>
          <p:cNvSpPr txBox="1"/>
          <p:nvPr/>
        </p:nvSpPr>
        <p:spPr>
          <a:xfrm>
            <a:off x="3048000" y="1988548"/>
            <a:ext cx="6095999" cy="989586"/>
          </a:xfrm>
          <a:prstGeom prst="rect">
            <a:avLst/>
          </a:prstGeom>
          <a:noFill/>
        </p:spPr>
        <p:txBody>
          <a:bodyPr wrap="square" rtlCol="0">
            <a:noAutofit/>
          </a:bodyPr>
          <a:lstStyle/>
          <a:p>
            <a:pPr algn="ctr" fontAlgn="base"/>
            <a:r>
              <a:rPr lang="en-US" b="1" u="sng">
                <a:solidFill>
                  <a:srgbClr val="BCAA8E"/>
                </a:solidFill>
              </a:rPr>
              <a:t>DISCLAIMER</a:t>
            </a:r>
            <a:r>
              <a:rPr lang="en-US">
                <a:solidFill>
                  <a:srgbClr val="BCAA8E"/>
                </a:solidFill>
              </a:rPr>
              <a:t>​</a:t>
            </a:r>
          </a:p>
          <a:p>
            <a:pPr algn="ctr" fontAlgn="base"/>
            <a:r>
              <a:rPr lang="en-US">
                <a:solidFill>
                  <a:srgbClr val="BCAA8E"/>
                </a:solidFill>
              </a:rPr>
              <a:t>​</a:t>
            </a:r>
          </a:p>
          <a:p>
            <a:pPr algn="ctr" fontAlgn="base"/>
            <a:r>
              <a:rPr lang="en-US">
                <a:solidFill>
                  <a:srgbClr val="BCAA8E"/>
                </a:solidFill>
              </a:rPr>
              <a:t>This presentation outline and the presentation itself are for general education purposes only and are not intended to provide specific guidance or legal advice about what to do or not to do in any particular case. You should not rely on this general information to make decisions about specific immigration matters. If you are not yourself a lawyer, you should seek the assistance of an immigration lawyer to help you resolve these issues. Thank you.​</a:t>
            </a:r>
          </a:p>
          <a:p>
            <a:pPr algn="ctr" fontAlgn="base"/>
            <a:r>
              <a:rPr lang="en-US">
                <a:solidFill>
                  <a:srgbClr val="BCAA8E"/>
                </a:solidFill>
              </a:rPr>
              <a:t>​</a:t>
            </a:r>
          </a:p>
          <a:p>
            <a:pPr algn="ctr"/>
            <a:endParaRPr lang="en-US">
              <a:solidFill>
                <a:srgbClr val="BCAA8E"/>
              </a:solidFill>
            </a:endParaRPr>
          </a:p>
        </p:txBody>
      </p:sp>
    </p:spTree>
    <p:extLst>
      <p:ext uri="{BB962C8B-B14F-4D97-AF65-F5344CB8AC3E}">
        <p14:creationId xmlns:p14="http://schemas.microsoft.com/office/powerpoint/2010/main" val="18085322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B7E894E41FD14DA8DF9B8551081855" ma:contentTypeVersion="21" ma:contentTypeDescription="Create a new document." ma:contentTypeScope="" ma:versionID="e9f3be65e5883464bc1f1cb923dd24dd">
  <xsd:schema xmlns:xsd="http://www.w3.org/2001/XMLSchema" xmlns:xs="http://www.w3.org/2001/XMLSchema" xmlns:p="http://schemas.microsoft.com/office/2006/metadata/properties" xmlns:ns2="cd0b6708-f06b-4119-8abd-004cb62facf9" xmlns:ns3="b48e045d-c1fa-48f0-bc52-4f7d471844ae" targetNamespace="http://schemas.microsoft.com/office/2006/metadata/properties" ma:root="true" ma:fieldsID="52af02750bbd83bc4ce13cfdd03efbc2" ns2:_="" ns3:_="">
    <xsd:import namespace="cd0b6708-f06b-4119-8abd-004cb62facf9"/>
    <xsd:import namespace="b48e045d-c1fa-48f0-bc52-4f7d471844ae"/>
    <xsd:element name="properties">
      <xsd:complexType>
        <xsd:sequence>
          <xsd:element name="documentManagement">
            <xsd:complexType>
              <xsd:all>
                <xsd:element ref="ns2:SharedWithUsers" minOccurs="0"/>
                <xsd:element ref="ns2:TaxKeywordTaxHTField" minOccurs="0"/>
                <xsd:element ref="ns2:TaxCatchAll"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0b6708-f06b-4119-8abd-004cb62fac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KeywordTaxHTField" ma:index="10" nillable="true" ma:taxonomy="true" ma:internalName="TaxKeywordTaxHTField" ma:taxonomyFieldName="TaxKeyword" ma:displayName="Enterprise Keywords" ma:fieldId="{23f27201-bee3-471e-b2e7-b64fd8b7ca38}" ma:taxonomyMulti="true" ma:sspId="34aec618-3f8d-4405-be27-e38d88103d41"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4585dc56-2c5d-4f26-a31d-f5194d4bad37}" ma:internalName="TaxCatchAll" ma:showField="CatchAllData" ma:web="cd0b6708-f06b-4119-8abd-004cb62facf9">
      <xsd:complexType>
        <xsd:complexContent>
          <xsd:extension base="dms:MultiChoiceLookup">
            <xsd:sequence>
              <xsd:element name="Value" type="dms:Lookup" maxOccurs="unbounded" minOccurs="0" nillable="true"/>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48e045d-c1fa-48f0-bc52-4f7d471844ae"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AutoTags" ma:index="18" nillable="true" ma:displayName="MediaServiceAutoTags" ma:description="" ma:internalName="MediaServiceAutoTags" ma:readOnly="true">
      <xsd:simpleType>
        <xsd:restriction base="dms:Text"/>
      </xsd:simpleType>
    </xsd:element>
    <xsd:element name="MediaServiceDateTaken" ma:index="19" nillable="true" ma:displayName="MediaServiceDateTaken" ma:description="" ma:hidden="true" ma:internalName="MediaServiceDateTake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d0b6708-f06b-4119-8abd-004cb62facf9" xsi:nil="true"/>
    <TaxKeywordTaxHTField xmlns="cd0b6708-f06b-4119-8abd-004cb62facf9">
      <Terms xmlns="http://schemas.microsoft.com/office/infopath/2007/PartnerControls"/>
    </TaxKeywordTaxHTField>
  </documentManagement>
</p:properties>
</file>

<file path=customXml/itemProps1.xml><?xml version="1.0" encoding="utf-8"?>
<ds:datastoreItem xmlns:ds="http://schemas.openxmlformats.org/officeDocument/2006/customXml" ds:itemID="{643118C1-E43A-4ED1-8EFC-3995566D6E4A}">
  <ds:schemaRefs>
    <ds:schemaRef ds:uri="http://schemas.microsoft.com/sharepoint/v3/contenttype/forms"/>
  </ds:schemaRefs>
</ds:datastoreItem>
</file>

<file path=customXml/itemProps2.xml><?xml version="1.0" encoding="utf-8"?>
<ds:datastoreItem xmlns:ds="http://schemas.openxmlformats.org/officeDocument/2006/customXml" ds:itemID="{9FB9C7D5-81BB-4135-AE2E-6A5198D234F6}">
  <ds:schemaRefs>
    <ds:schemaRef ds:uri="b48e045d-c1fa-48f0-bc52-4f7d471844ae"/>
    <ds:schemaRef ds:uri="cd0b6708-f06b-4119-8abd-004cb62fa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235CD15-1924-4986-8FA7-90E6B26D7734}">
  <ds:schemaRefs>
    <ds:schemaRef ds:uri="cd0b6708-f06b-4119-8abd-004cb62facf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281</Words>
  <Application>Microsoft Office PowerPoint</Application>
  <PresentationFormat>Widescreen</PresentationFormat>
  <Paragraphs>64</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Ever Villapana</dc:creator>
  <cp:lastModifiedBy>Rebecca Esparza</cp:lastModifiedBy>
  <cp:revision>2</cp:revision>
  <dcterms:created xsi:type="dcterms:W3CDTF">2021-01-12T13:15:40Z</dcterms:created>
  <dcterms:modified xsi:type="dcterms:W3CDTF">2022-04-12T18:17:15Z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0x01010066B7E894E41FD14DA8DF9B8551081855</vt:lpwstr>
  </property>
  <property fmtid="{D5CDD505-2E9C-101B-9397-08002B2CF9AE}" pid="3" name="TaxKeyword">
    <vt:lpwstr/>
  </property>
</Properties>
</file>